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drawings/drawing2.xml" ContentType="application/vnd.openxmlformats-officedocument.drawingml.chartshapes+xml"/>
  <Override PartName="/ppt/notesSlides/notesSlide7.xml" ContentType="application/vnd.openxmlformats-officedocument.presentationml.notesSlide+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6.xml" ContentType="application/vnd.openxmlformats-officedocument.drawingml.chart+xml"/>
  <Override PartName="/ppt/theme/themeOverride2.xml" ContentType="application/vnd.openxmlformats-officedocument.themeOverride+xml"/>
  <Override PartName="/ppt/notesSlides/notesSlide8.xml" ContentType="application/vnd.openxmlformats-officedocument.presentationml.notesSlide+xml"/>
  <Override PartName="/ppt/charts/chart7.xml" ContentType="application/vnd.openxmlformats-officedocument.drawingml.chart+xml"/>
  <Override PartName="/ppt/theme/themeOverride3.xml" ContentType="application/vnd.openxmlformats-officedocument.themeOverride+xml"/>
  <Override PartName="/ppt/charts/chart8.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4.xml" ContentType="application/vnd.openxmlformats-officedocument.themeOverride+xml"/>
  <Override PartName="/ppt/notesSlides/notesSlide9.xml" ContentType="application/vnd.openxmlformats-officedocument.presentationml.notesSlide+xml"/>
  <Override PartName="/ppt/charts/chart9.xml" ContentType="application/vnd.openxmlformats-officedocument.drawingml.chart+xml"/>
  <Override PartName="/ppt/theme/themeOverride5.xml" ContentType="application/vnd.openxmlformats-officedocument.themeOverride+xml"/>
  <Override PartName="/ppt/charts/chart10.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6.xml" ContentType="application/vnd.openxmlformats-officedocument.themeOverride+xml"/>
  <Override PartName="/ppt/notesSlides/notesSlide10.xml" ContentType="application/vnd.openxmlformats-officedocument.presentationml.notesSlide+xml"/>
  <Override PartName="/ppt/charts/chart11.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7.xml" ContentType="application/vnd.openxmlformats-officedocument.themeOverride+xml"/>
  <Override PartName="/ppt/notesSlides/notesSlide11.xml" ContentType="application/vnd.openxmlformats-officedocument.presentationml.notesSlide+xml"/>
  <Override PartName="/ppt/charts/chart12.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8.xml" ContentType="application/vnd.openxmlformats-officedocument.themeOverride+xml"/>
  <Override PartName="/ppt/charts/chart13.xml" ContentType="application/vnd.openxmlformats-officedocument.drawingml.chart+xml"/>
  <Override PartName="/ppt/theme/themeOverride9.xml" ContentType="application/vnd.openxmlformats-officedocument.themeOverride+xml"/>
  <Override PartName="/ppt/notesSlides/notesSlide12.xml" ContentType="application/vnd.openxmlformats-officedocument.presentationml.notesSlide+xml"/>
  <Override PartName="/ppt/charts/chart14.xml" ContentType="application/vnd.openxmlformats-officedocument.drawingml.chart+xml"/>
  <Override PartName="/ppt/theme/themeOverride10.xml" ContentType="application/vnd.openxmlformats-officedocument.themeOverride+xml"/>
  <Override PartName="/ppt/notesSlides/notesSlide13.xml" ContentType="application/vnd.openxmlformats-officedocument.presentationml.notesSlide+xml"/>
  <Override PartName="/ppt/charts/chart15.xml" ContentType="application/vnd.openxmlformats-officedocument.drawingml.chart+xml"/>
  <Override PartName="/ppt/theme/themeOverride11.xml" ContentType="application/vnd.openxmlformats-officedocument.themeOverride+xml"/>
  <Override PartName="/ppt/drawings/drawing3.xml" ContentType="application/vnd.openxmlformats-officedocument.drawingml.chartshapes+xml"/>
  <Override PartName="/ppt/charts/chart16.xml" ContentType="application/vnd.openxmlformats-officedocument.drawingml.chart+xml"/>
  <Override PartName="/ppt/theme/themeOverride12.xml" ContentType="application/vnd.openxmlformats-officedocument.themeOverride+xml"/>
  <Override PartName="/ppt/notesSlides/notesSlide14.xml" ContentType="application/vnd.openxmlformats-officedocument.presentationml.notesSlide+xml"/>
  <Override PartName="/ppt/charts/chart17.xml" ContentType="application/vnd.openxmlformats-officedocument.drawingml.chart+xml"/>
  <Override PartName="/ppt/theme/themeOverride13.xml" ContentType="application/vnd.openxmlformats-officedocument.themeOverride+xml"/>
  <Override PartName="/ppt/charts/chart18.xml" ContentType="application/vnd.openxmlformats-officedocument.drawingml.chart+xml"/>
  <Override PartName="/ppt/theme/themeOverride14.xml" ContentType="application/vnd.openxmlformats-officedocument.themeOverride+xml"/>
  <Override PartName="/ppt/charts/chart19.xml" ContentType="application/vnd.openxmlformats-officedocument.drawingml.chart+xml"/>
  <Override PartName="/ppt/theme/themeOverride15.xml" ContentType="application/vnd.openxmlformats-officedocument.themeOverride+xml"/>
  <Override PartName="/ppt/charts/chart20.xml" ContentType="application/vnd.openxmlformats-officedocument.drawingml.chart+xml"/>
  <Override PartName="/ppt/theme/themeOverride16.xml" ContentType="application/vnd.openxmlformats-officedocument.themeOverride+xml"/>
  <Override PartName="/ppt/charts/chart21.xml" ContentType="application/vnd.openxmlformats-officedocument.drawingml.chart+xml"/>
  <Override PartName="/ppt/theme/themeOverride17.xml" ContentType="application/vnd.openxmlformats-officedocument.themeOverride+xml"/>
  <Override PartName="/ppt/charts/chart22.xml" ContentType="application/vnd.openxmlformats-officedocument.drawingml.chart+xml"/>
  <Override PartName="/ppt/theme/themeOverride18.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5" r:id="rId4"/>
    <p:sldMasterId id="2147483675" r:id="rId5"/>
  </p:sldMasterIdLst>
  <p:notesMasterIdLst>
    <p:notesMasterId r:id="rId23"/>
  </p:notesMasterIdLst>
  <p:sldIdLst>
    <p:sldId id="370" r:id="rId6"/>
    <p:sldId id="314" r:id="rId7"/>
    <p:sldId id="357" r:id="rId8"/>
    <p:sldId id="308" r:id="rId9"/>
    <p:sldId id="368" r:id="rId10"/>
    <p:sldId id="369" r:id="rId11"/>
    <p:sldId id="366" r:id="rId12"/>
    <p:sldId id="360" r:id="rId13"/>
    <p:sldId id="361" r:id="rId14"/>
    <p:sldId id="265" r:id="rId15"/>
    <p:sldId id="362" r:id="rId16"/>
    <p:sldId id="367" r:id="rId17"/>
    <p:sldId id="364" r:id="rId18"/>
    <p:sldId id="365" r:id="rId19"/>
    <p:sldId id="353" r:id="rId20"/>
    <p:sldId id="354" r:id="rId21"/>
    <p:sldId id="371" r:id="rId22"/>
  </p:sldIdLst>
  <p:sldSz cx="10058400" cy="7772400"/>
  <p:notesSz cx="7023100" cy="9309100"/>
  <p:defaultTex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23" orient="horz" pos="4728" userDrawn="1">
          <p15:clr>
            <a:srgbClr val="A4A3A4"/>
          </p15:clr>
        </p15:guide>
        <p15:guide id="25" orient="horz" pos="1248" userDrawn="1">
          <p15:clr>
            <a:srgbClr val="A4A3A4"/>
          </p15:clr>
        </p15:guide>
        <p15:guide id="40" orient="horz" pos="1416" userDrawn="1">
          <p15:clr>
            <a:srgbClr val="A4A3A4"/>
          </p15:clr>
        </p15:guide>
        <p15:guide id="42" orient="horz" pos="1008" userDrawn="1">
          <p15:clr>
            <a:srgbClr val="F26B43"/>
          </p15:clr>
        </p15:guide>
        <p15:guide id="44" orient="horz" pos="744" userDrawn="1">
          <p15:clr>
            <a:srgbClr val="9FCC3B"/>
          </p15:clr>
        </p15:guide>
        <p15:guide id="45" orient="horz" pos="1344" userDrawn="1">
          <p15:clr>
            <a:srgbClr val="C35EA4"/>
          </p15:clr>
        </p15:guide>
        <p15:guide id="46" pos="2760" userDrawn="1">
          <p15:clr>
            <a:srgbClr val="FBAE40"/>
          </p15:clr>
        </p15:guide>
        <p15:guide id="47" pos="1368" userDrawn="1">
          <p15:clr>
            <a:srgbClr val="A4A3A4"/>
          </p15:clr>
        </p15:guide>
        <p15:guide id="48" orient="horz" pos="2664" userDrawn="1">
          <p15:clr>
            <a:srgbClr val="FBAE40"/>
          </p15:clr>
        </p15:guide>
        <p15:guide id="49" orient="horz" pos="4416" userDrawn="1">
          <p15:clr>
            <a:srgbClr val="A4A3A4"/>
          </p15:clr>
        </p15:guide>
        <p15:guide id="50" pos="3336" userDrawn="1">
          <p15:clr>
            <a:srgbClr val="A4A3A4"/>
          </p15:clr>
        </p15:guide>
        <p15:guide id="51" orient="horz" pos="2832" userDrawn="1">
          <p15:clr>
            <a:srgbClr val="A4A3A4"/>
          </p15:clr>
        </p15:guide>
        <p15:guide id="53" orient="horz" pos="1200" userDrawn="1">
          <p15:clr>
            <a:srgbClr val="FBAE40"/>
          </p15:clr>
        </p15:guide>
        <p15:guide id="54" pos="2136" userDrawn="1">
          <p15:clr>
            <a:srgbClr val="FBAE40"/>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5413F6-942A-7BC0-B50C-A2A9EC73D11A}" name="Michael.Borland@dimensional.com" initials="MB" userId="S::Michael.Borland@dimensional.com::8ac6a5ee-1309-4d09-bf89-c68e90f61e0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Tom.Goodrum@dimensional.com" initials="TG" lastIdx="1" clrIdx="0"/>
  <p:cmAuthor id="1" name="Adam.Martin@dimensional.com" initials="A" lastIdx="1" clrIdx="1">
    <p:extLst>
      <p:ext uri="{19B8F6BF-5375-455C-9EA6-DF929625EA0E}">
        <p15:presenceInfo xmlns:p15="http://schemas.microsoft.com/office/powerpoint/2012/main" userId="S-1-5-21-1017909788-408882013-1392588124-23038" providerId="AD"/>
      </p:ext>
    </p:extLst>
  </p:cmAuthor>
  <p:cmAuthor id="2" name="Kim.VanWieren@dimensional.com" initials="K" lastIdx="2" clrIdx="2">
    <p:extLst>
      <p:ext uri="{19B8F6BF-5375-455C-9EA6-DF929625EA0E}">
        <p15:presenceInfo xmlns:p15="http://schemas.microsoft.com/office/powerpoint/2012/main" userId="S::Kim.VanWieren@dimensional.com::d2301082-860f-4797-b047-30b05285eb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627D"/>
    <a:srgbClr val="A6A6A6"/>
    <a:srgbClr val="595959"/>
    <a:srgbClr val="5C8235"/>
    <a:srgbClr val="C9DAE2"/>
    <a:srgbClr val="93A37C"/>
    <a:srgbClr val="7F7F7F"/>
    <a:srgbClr val="C00000"/>
    <a:srgbClr val="FFFFFF"/>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0EB7BE-283E-4513-B2E2-C73EA34B3A36}" v="279" dt="2024-10-03T14:34:00.40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6"/>
    <p:restoredTop sz="94710"/>
  </p:normalViewPr>
  <p:slideViewPr>
    <p:cSldViewPr snapToGrid="0">
      <p:cViewPr varScale="1">
        <p:scale>
          <a:sx n="129" d="100"/>
          <a:sy n="129" d="100"/>
        </p:scale>
        <p:origin x="1656" y="200"/>
      </p:cViewPr>
      <p:guideLst>
        <p:guide orient="horz" pos="4728"/>
        <p:guide orient="horz" pos="1248"/>
        <p:guide orient="horz" pos="1416"/>
        <p:guide orient="horz" pos="1008"/>
        <p:guide orient="horz" pos="744"/>
        <p:guide orient="horz" pos="1344"/>
        <p:guide pos="2760"/>
        <p:guide pos="1368"/>
        <p:guide orient="horz" pos="2664"/>
        <p:guide orient="horz" pos="4416"/>
        <p:guide pos="3336"/>
        <p:guide orient="horz" pos="2832"/>
        <p:guide orient="horz" pos="1200"/>
        <p:guide pos="21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ff.Lawrence@dimensional.com" userId="e77614eb-1987-472e-8d8f-8442b7a08d45" providerId="ADAL" clId="{DD216059-D8F5-4CCD-8ABA-46D488FD6E04}"/>
    <pc:docChg chg="custSel modSld delMainMaster">
      <pc:chgData name="Jeff.Lawrence@dimensional.com" userId="e77614eb-1987-472e-8d8f-8442b7a08d45" providerId="ADAL" clId="{DD216059-D8F5-4CCD-8ABA-46D488FD6E04}" dt="2024-10-03T17:58:17.224" v="59" actId="20577"/>
      <pc:docMkLst>
        <pc:docMk/>
      </pc:docMkLst>
      <pc:sldChg chg="modSp mod">
        <pc:chgData name="Jeff.Lawrence@dimensional.com" userId="e77614eb-1987-472e-8d8f-8442b7a08d45" providerId="ADAL" clId="{DD216059-D8F5-4CCD-8ABA-46D488FD6E04}" dt="2024-10-03T17:58:17.224" v="59" actId="20577"/>
        <pc:sldMkLst>
          <pc:docMk/>
          <pc:sldMk cId="1676102837" sldId="256"/>
        </pc:sldMkLst>
        <pc:spChg chg="mod">
          <ac:chgData name="Jeff.Lawrence@dimensional.com" userId="e77614eb-1987-472e-8d8f-8442b7a08d45" providerId="ADAL" clId="{DD216059-D8F5-4CCD-8ABA-46D488FD6E04}" dt="2024-10-03T17:58:17.224" v="59" actId="20577"/>
          <ac:spMkLst>
            <pc:docMk/>
            <pc:sldMk cId="1676102837" sldId="256"/>
            <ac:spMk id="8" creationId="{00000000-0000-0000-0000-000000000000}"/>
          </ac:spMkLst>
        </pc:spChg>
      </pc:sldChg>
      <pc:sldMasterChg chg="delSldLayout">
        <pc:chgData name="Jeff.Lawrence@dimensional.com" userId="e77614eb-1987-472e-8d8f-8442b7a08d45" providerId="ADAL" clId="{DD216059-D8F5-4CCD-8ABA-46D488FD6E04}" dt="2024-10-03T17:58:06.697" v="3" actId="2696"/>
        <pc:sldMasterMkLst>
          <pc:docMk/>
          <pc:sldMasterMk cId="1801274346" sldId="2147483665"/>
        </pc:sldMasterMkLst>
        <pc:sldLayoutChg chg="del">
          <pc:chgData name="Jeff.Lawrence@dimensional.com" userId="e77614eb-1987-472e-8d8f-8442b7a08d45" providerId="ADAL" clId="{DD216059-D8F5-4CCD-8ABA-46D488FD6E04}" dt="2024-10-03T17:58:06.697" v="3" actId="2696"/>
          <pc:sldLayoutMkLst>
            <pc:docMk/>
            <pc:sldMasterMk cId="1801274346" sldId="2147483665"/>
            <pc:sldLayoutMk cId="541319849" sldId="2147483668"/>
          </pc:sldLayoutMkLst>
        </pc:sldLayoutChg>
        <pc:sldLayoutChg chg="del">
          <pc:chgData name="Jeff.Lawrence@dimensional.com" userId="e77614eb-1987-472e-8d8f-8442b7a08d45" providerId="ADAL" clId="{DD216059-D8F5-4CCD-8ABA-46D488FD6E04}" dt="2024-10-03T17:58:06.689" v="2" actId="2696"/>
          <pc:sldLayoutMkLst>
            <pc:docMk/>
            <pc:sldMasterMk cId="1801274346" sldId="2147483665"/>
            <pc:sldLayoutMk cId="2605905944" sldId="2147483670"/>
          </pc:sldLayoutMkLst>
        </pc:sldLayoutChg>
        <pc:sldLayoutChg chg="del">
          <pc:chgData name="Jeff.Lawrence@dimensional.com" userId="e77614eb-1987-472e-8d8f-8442b7a08d45" providerId="ADAL" clId="{DD216059-D8F5-4CCD-8ABA-46D488FD6E04}" dt="2024-10-03T17:58:06.687" v="1" actId="2696"/>
          <pc:sldLayoutMkLst>
            <pc:docMk/>
            <pc:sldMasterMk cId="1801274346" sldId="2147483665"/>
            <pc:sldLayoutMk cId="795862228" sldId="2147483671"/>
          </pc:sldLayoutMkLst>
        </pc:sldLayoutChg>
        <pc:sldLayoutChg chg="del">
          <pc:chgData name="Jeff.Lawrence@dimensional.com" userId="e77614eb-1987-472e-8d8f-8442b7a08d45" providerId="ADAL" clId="{DD216059-D8F5-4CCD-8ABA-46D488FD6E04}" dt="2024-10-03T17:58:06.684" v="0" actId="2696"/>
          <pc:sldLayoutMkLst>
            <pc:docMk/>
            <pc:sldMasterMk cId="1801274346" sldId="2147483665"/>
            <pc:sldLayoutMk cId="215657936" sldId="2147483672"/>
          </pc:sldLayoutMkLst>
        </pc:sldLayoutChg>
      </pc:sldMasterChg>
      <pc:sldMasterChg chg="del delSldLayout">
        <pc:chgData name="Jeff.Lawrence@dimensional.com" userId="e77614eb-1987-472e-8d8f-8442b7a08d45" providerId="ADAL" clId="{DD216059-D8F5-4CCD-8ABA-46D488FD6E04}" dt="2024-10-03T17:58:12.205" v="58" actId="2696"/>
        <pc:sldMasterMkLst>
          <pc:docMk/>
          <pc:sldMasterMk cId="3807055321" sldId="2147483675"/>
        </pc:sldMasterMkLst>
        <pc:sldLayoutChg chg="del">
          <pc:chgData name="Jeff.Lawrence@dimensional.com" userId="e77614eb-1987-472e-8d8f-8442b7a08d45" providerId="ADAL" clId="{DD216059-D8F5-4CCD-8ABA-46D488FD6E04}" dt="2024-10-03T17:58:06.831" v="57" actId="2696"/>
          <pc:sldLayoutMkLst>
            <pc:docMk/>
            <pc:sldMasterMk cId="3807055321" sldId="2147483675"/>
            <pc:sldLayoutMk cId="2322949728" sldId="2147483676"/>
          </pc:sldLayoutMkLst>
        </pc:sldLayoutChg>
        <pc:sldLayoutChg chg="del">
          <pc:chgData name="Jeff.Lawrence@dimensional.com" userId="e77614eb-1987-472e-8d8f-8442b7a08d45" providerId="ADAL" clId="{DD216059-D8F5-4CCD-8ABA-46D488FD6E04}" dt="2024-10-03T17:58:06.824" v="56" actId="2696"/>
          <pc:sldLayoutMkLst>
            <pc:docMk/>
            <pc:sldMasterMk cId="3807055321" sldId="2147483675"/>
            <pc:sldLayoutMk cId="1120879808" sldId="2147483677"/>
          </pc:sldLayoutMkLst>
        </pc:sldLayoutChg>
        <pc:sldLayoutChg chg="del">
          <pc:chgData name="Jeff.Lawrence@dimensional.com" userId="e77614eb-1987-472e-8d8f-8442b7a08d45" providerId="ADAL" clId="{DD216059-D8F5-4CCD-8ABA-46D488FD6E04}" dt="2024-10-03T17:58:06.824" v="55" actId="2696"/>
          <pc:sldLayoutMkLst>
            <pc:docMk/>
            <pc:sldMasterMk cId="3807055321" sldId="2147483675"/>
            <pc:sldLayoutMk cId="3019604395" sldId="2147483678"/>
          </pc:sldLayoutMkLst>
        </pc:sldLayoutChg>
        <pc:sldLayoutChg chg="del">
          <pc:chgData name="Jeff.Lawrence@dimensional.com" userId="e77614eb-1987-472e-8d8f-8442b7a08d45" providerId="ADAL" clId="{DD216059-D8F5-4CCD-8ABA-46D488FD6E04}" dt="2024-10-03T17:58:06.824" v="54" actId="2696"/>
          <pc:sldLayoutMkLst>
            <pc:docMk/>
            <pc:sldMasterMk cId="3807055321" sldId="2147483675"/>
            <pc:sldLayoutMk cId="1804456197" sldId="2147483679"/>
          </pc:sldLayoutMkLst>
        </pc:sldLayoutChg>
        <pc:sldLayoutChg chg="del">
          <pc:chgData name="Jeff.Lawrence@dimensional.com" userId="e77614eb-1987-472e-8d8f-8442b7a08d45" providerId="ADAL" clId="{DD216059-D8F5-4CCD-8ABA-46D488FD6E04}" dt="2024-10-03T17:58:06.824" v="53" actId="2696"/>
          <pc:sldLayoutMkLst>
            <pc:docMk/>
            <pc:sldMasterMk cId="3807055321" sldId="2147483675"/>
            <pc:sldLayoutMk cId="3679180503" sldId="2147483680"/>
          </pc:sldLayoutMkLst>
        </pc:sldLayoutChg>
        <pc:sldLayoutChg chg="del">
          <pc:chgData name="Jeff.Lawrence@dimensional.com" userId="e77614eb-1987-472e-8d8f-8442b7a08d45" providerId="ADAL" clId="{DD216059-D8F5-4CCD-8ABA-46D488FD6E04}" dt="2024-10-03T17:58:06.820" v="52" actId="2696"/>
          <pc:sldLayoutMkLst>
            <pc:docMk/>
            <pc:sldMasterMk cId="3807055321" sldId="2147483675"/>
            <pc:sldLayoutMk cId="1106012664" sldId="2147483681"/>
          </pc:sldLayoutMkLst>
        </pc:sldLayoutChg>
        <pc:sldLayoutChg chg="del">
          <pc:chgData name="Jeff.Lawrence@dimensional.com" userId="e77614eb-1987-472e-8d8f-8442b7a08d45" providerId="ADAL" clId="{DD216059-D8F5-4CCD-8ABA-46D488FD6E04}" dt="2024-10-03T17:58:06.820" v="51" actId="2696"/>
          <pc:sldLayoutMkLst>
            <pc:docMk/>
            <pc:sldMasterMk cId="3807055321" sldId="2147483675"/>
            <pc:sldLayoutMk cId="1774890669" sldId="2147483682"/>
          </pc:sldLayoutMkLst>
        </pc:sldLayoutChg>
        <pc:sldLayoutChg chg="del">
          <pc:chgData name="Jeff.Lawrence@dimensional.com" userId="e77614eb-1987-472e-8d8f-8442b7a08d45" providerId="ADAL" clId="{DD216059-D8F5-4CCD-8ABA-46D488FD6E04}" dt="2024-10-03T17:58:06.817" v="50" actId="2696"/>
          <pc:sldLayoutMkLst>
            <pc:docMk/>
            <pc:sldMasterMk cId="3807055321" sldId="2147483675"/>
            <pc:sldLayoutMk cId="1964764965" sldId="2147483683"/>
          </pc:sldLayoutMkLst>
        </pc:sldLayoutChg>
        <pc:sldLayoutChg chg="del">
          <pc:chgData name="Jeff.Lawrence@dimensional.com" userId="e77614eb-1987-472e-8d8f-8442b7a08d45" providerId="ADAL" clId="{DD216059-D8F5-4CCD-8ABA-46D488FD6E04}" dt="2024-10-03T17:58:06.816" v="49" actId="2696"/>
          <pc:sldLayoutMkLst>
            <pc:docMk/>
            <pc:sldMasterMk cId="3807055321" sldId="2147483675"/>
            <pc:sldLayoutMk cId="3425699452" sldId="2147483684"/>
          </pc:sldLayoutMkLst>
        </pc:sldLayoutChg>
        <pc:sldLayoutChg chg="del">
          <pc:chgData name="Jeff.Lawrence@dimensional.com" userId="e77614eb-1987-472e-8d8f-8442b7a08d45" providerId="ADAL" clId="{DD216059-D8F5-4CCD-8ABA-46D488FD6E04}" dt="2024-10-03T17:58:06.807" v="48" actId="2696"/>
          <pc:sldLayoutMkLst>
            <pc:docMk/>
            <pc:sldMasterMk cId="3807055321" sldId="2147483675"/>
            <pc:sldLayoutMk cId="2552912162" sldId="2147483685"/>
          </pc:sldLayoutMkLst>
        </pc:sldLayoutChg>
        <pc:sldLayoutChg chg="del">
          <pc:chgData name="Jeff.Lawrence@dimensional.com" userId="e77614eb-1987-472e-8d8f-8442b7a08d45" providerId="ADAL" clId="{DD216059-D8F5-4CCD-8ABA-46D488FD6E04}" dt="2024-10-03T17:58:06.807" v="47" actId="2696"/>
          <pc:sldLayoutMkLst>
            <pc:docMk/>
            <pc:sldMasterMk cId="3807055321" sldId="2147483675"/>
            <pc:sldLayoutMk cId="3661875182" sldId="2147483686"/>
          </pc:sldLayoutMkLst>
        </pc:sldLayoutChg>
        <pc:sldLayoutChg chg="del">
          <pc:chgData name="Jeff.Lawrence@dimensional.com" userId="e77614eb-1987-472e-8d8f-8442b7a08d45" providerId="ADAL" clId="{DD216059-D8F5-4CCD-8ABA-46D488FD6E04}" dt="2024-10-03T17:58:06.807" v="46" actId="2696"/>
          <pc:sldLayoutMkLst>
            <pc:docMk/>
            <pc:sldMasterMk cId="3807055321" sldId="2147483675"/>
            <pc:sldLayoutMk cId="361826560" sldId="2147483687"/>
          </pc:sldLayoutMkLst>
        </pc:sldLayoutChg>
        <pc:sldLayoutChg chg="del">
          <pc:chgData name="Jeff.Lawrence@dimensional.com" userId="e77614eb-1987-472e-8d8f-8442b7a08d45" providerId="ADAL" clId="{DD216059-D8F5-4CCD-8ABA-46D488FD6E04}" dt="2024-10-03T17:58:06.806" v="45" actId="2696"/>
          <pc:sldLayoutMkLst>
            <pc:docMk/>
            <pc:sldMasterMk cId="3807055321" sldId="2147483675"/>
            <pc:sldLayoutMk cId="968176938" sldId="2147483688"/>
          </pc:sldLayoutMkLst>
        </pc:sldLayoutChg>
        <pc:sldLayoutChg chg="del">
          <pc:chgData name="Jeff.Lawrence@dimensional.com" userId="e77614eb-1987-472e-8d8f-8442b7a08d45" providerId="ADAL" clId="{DD216059-D8F5-4CCD-8ABA-46D488FD6E04}" dt="2024-10-03T17:58:06.803" v="44" actId="2696"/>
          <pc:sldLayoutMkLst>
            <pc:docMk/>
            <pc:sldMasterMk cId="3807055321" sldId="2147483675"/>
            <pc:sldLayoutMk cId="3043392030" sldId="2147483689"/>
          </pc:sldLayoutMkLst>
        </pc:sldLayoutChg>
        <pc:sldLayoutChg chg="del">
          <pc:chgData name="Jeff.Lawrence@dimensional.com" userId="e77614eb-1987-472e-8d8f-8442b7a08d45" providerId="ADAL" clId="{DD216059-D8F5-4CCD-8ABA-46D488FD6E04}" dt="2024-10-03T17:58:06.801" v="43" actId="2696"/>
          <pc:sldLayoutMkLst>
            <pc:docMk/>
            <pc:sldMasterMk cId="3807055321" sldId="2147483675"/>
            <pc:sldLayoutMk cId="810840725" sldId="2147483690"/>
          </pc:sldLayoutMkLst>
        </pc:sldLayoutChg>
        <pc:sldLayoutChg chg="del">
          <pc:chgData name="Jeff.Lawrence@dimensional.com" userId="e77614eb-1987-472e-8d8f-8442b7a08d45" providerId="ADAL" clId="{DD216059-D8F5-4CCD-8ABA-46D488FD6E04}" dt="2024-10-03T17:58:06.800" v="42" actId="2696"/>
          <pc:sldLayoutMkLst>
            <pc:docMk/>
            <pc:sldMasterMk cId="3807055321" sldId="2147483675"/>
            <pc:sldLayoutMk cId="1912082723" sldId="2147483691"/>
          </pc:sldLayoutMkLst>
        </pc:sldLayoutChg>
        <pc:sldLayoutChg chg="del">
          <pc:chgData name="Jeff.Lawrence@dimensional.com" userId="e77614eb-1987-472e-8d8f-8442b7a08d45" providerId="ADAL" clId="{DD216059-D8F5-4CCD-8ABA-46D488FD6E04}" dt="2024-10-03T17:58:06.789" v="41" actId="2696"/>
          <pc:sldLayoutMkLst>
            <pc:docMk/>
            <pc:sldMasterMk cId="3807055321" sldId="2147483675"/>
            <pc:sldLayoutMk cId="3548007765" sldId="2147483692"/>
          </pc:sldLayoutMkLst>
        </pc:sldLayoutChg>
        <pc:sldLayoutChg chg="del">
          <pc:chgData name="Jeff.Lawrence@dimensional.com" userId="e77614eb-1987-472e-8d8f-8442b7a08d45" providerId="ADAL" clId="{DD216059-D8F5-4CCD-8ABA-46D488FD6E04}" dt="2024-10-03T17:58:06.789" v="40" actId="2696"/>
          <pc:sldLayoutMkLst>
            <pc:docMk/>
            <pc:sldMasterMk cId="3807055321" sldId="2147483675"/>
            <pc:sldLayoutMk cId="55861723" sldId="2147483693"/>
          </pc:sldLayoutMkLst>
        </pc:sldLayoutChg>
        <pc:sldLayoutChg chg="del">
          <pc:chgData name="Jeff.Lawrence@dimensional.com" userId="e77614eb-1987-472e-8d8f-8442b7a08d45" providerId="ADAL" clId="{DD216059-D8F5-4CCD-8ABA-46D488FD6E04}" dt="2024-10-03T17:58:06.789" v="39" actId="2696"/>
          <pc:sldLayoutMkLst>
            <pc:docMk/>
            <pc:sldMasterMk cId="3807055321" sldId="2147483675"/>
            <pc:sldLayoutMk cId="1295791697" sldId="2147483694"/>
          </pc:sldLayoutMkLst>
        </pc:sldLayoutChg>
        <pc:sldLayoutChg chg="del">
          <pc:chgData name="Jeff.Lawrence@dimensional.com" userId="e77614eb-1987-472e-8d8f-8442b7a08d45" providerId="ADAL" clId="{DD216059-D8F5-4CCD-8ABA-46D488FD6E04}" dt="2024-10-03T17:58:06.789" v="38" actId="2696"/>
          <pc:sldLayoutMkLst>
            <pc:docMk/>
            <pc:sldMasterMk cId="3807055321" sldId="2147483675"/>
            <pc:sldLayoutMk cId="211913043" sldId="2147483695"/>
          </pc:sldLayoutMkLst>
        </pc:sldLayoutChg>
        <pc:sldLayoutChg chg="del">
          <pc:chgData name="Jeff.Lawrence@dimensional.com" userId="e77614eb-1987-472e-8d8f-8442b7a08d45" providerId="ADAL" clId="{DD216059-D8F5-4CCD-8ABA-46D488FD6E04}" dt="2024-10-03T17:58:06.787" v="37" actId="2696"/>
          <pc:sldLayoutMkLst>
            <pc:docMk/>
            <pc:sldMasterMk cId="3807055321" sldId="2147483675"/>
            <pc:sldLayoutMk cId="214958174" sldId="2147483696"/>
          </pc:sldLayoutMkLst>
        </pc:sldLayoutChg>
        <pc:sldLayoutChg chg="del">
          <pc:chgData name="Jeff.Lawrence@dimensional.com" userId="e77614eb-1987-472e-8d8f-8442b7a08d45" providerId="ADAL" clId="{DD216059-D8F5-4CCD-8ABA-46D488FD6E04}" dt="2024-10-03T17:58:06.783" v="36" actId="2696"/>
          <pc:sldLayoutMkLst>
            <pc:docMk/>
            <pc:sldMasterMk cId="3807055321" sldId="2147483675"/>
            <pc:sldLayoutMk cId="3118230563" sldId="2147483697"/>
          </pc:sldLayoutMkLst>
        </pc:sldLayoutChg>
        <pc:sldLayoutChg chg="del">
          <pc:chgData name="Jeff.Lawrence@dimensional.com" userId="e77614eb-1987-472e-8d8f-8442b7a08d45" providerId="ADAL" clId="{DD216059-D8F5-4CCD-8ABA-46D488FD6E04}" dt="2024-10-03T17:58:06.783" v="35" actId="2696"/>
          <pc:sldLayoutMkLst>
            <pc:docMk/>
            <pc:sldMasterMk cId="3807055321" sldId="2147483675"/>
            <pc:sldLayoutMk cId="2192625543" sldId="2147483698"/>
          </pc:sldLayoutMkLst>
        </pc:sldLayoutChg>
        <pc:sldLayoutChg chg="del">
          <pc:chgData name="Jeff.Lawrence@dimensional.com" userId="e77614eb-1987-472e-8d8f-8442b7a08d45" providerId="ADAL" clId="{DD216059-D8F5-4CCD-8ABA-46D488FD6E04}" dt="2024-10-03T17:58:06.782" v="34" actId="2696"/>
          <pc:sldLayoutMkLst>
            <pc:docMk/>
            <pc:sldMasterMk cId="3807055321" sldId="2147483675"/>
            <pc:sldLayoutMk cId="4008092211" sldId="2147483699"/>
          </pc:sldLayoutMkLst>
        </pc:sldLayoutChg>
        <pc:sldLayoutChg chg="del">
          <pc:chgData name="Jeff.Lawrence@dimensional.com" userId="e77614eb-1987-472e-8d8f-8442b7a08d45" providerId="ADAL" clId="{DD216059-D8F5-4CCD-8ABA-46D488FD6E04}" dt="2024-10-03T17:58:06.773" v="33" actId="2696"/>
          <pc:sldLayoutMkLst>
            <pc:docMk/>
            <pc:sldMasterMk cId="3807055321" sldId="2147483675"/>
            <pc:sldLayoutMk cId="1187316974" sldId="2147483700"/>
          </pc:sldLayoutMkLst>
        </pc:sldLayoutChg>
        <pc:sldLayoutChg chg="del">
          <pc:chgData name="Jeff.Lawrence@dimensional.com" userId="e77614eb-1987-472e-8d8f-8442b7a08d45" providerId="ADAL" clId="{DD216059-D8F5-4CCD-8ABA-46D488FD6E04}" dt="2024-10-03T17:58:06.773" v="32" actId="2696"/>
          <pc:sldLayoutMkLst>
            <pc:docMk/>
            <pc:sldMasterMk cId="3807055321" sldId="2147483675"/>
            <pc:sldLayoutMk cId="1059562274" sldId="2147483701"/>
          </pc:sldLayoutMkLst>
        </pc:sldLayoutChg>
        <pc:sldLayoutChg chg="del">
          <pc:chgData name="Jeff.Lawrence@dimensional.com" userId="e77614eb-1987-472e-8d8f-8442b7a08d45" providerId="ADAL" clId="{DD216059-D8F5-4CCD-8ABA-46D488FD6E04}" dt="2024-10-03T17:58:06.773" v="31" actId="2696"/>
          <pc:sldLayoutMkLst>
            <pc:docMk/>
            <pc:sldMasterMk cId="3807055321" sldId="2147483675"/>
            <pc:sldLayoutMk cId="2240516129" sldId="2147483702"/>
          </pc:sldLayoutMkLst>
        </pc:sldLayoutChg>
        <pc:sldLayoutChg chg="del">
          <pc:chgData name="Jeff.Lawrence@dimensional.com" userId="e77614eb-1987-472e-8d8f-8442b7a08d45" providerId="ADAL" clId="{DD216059-D8F5-4CCD-8ABA-46D488FD6E04}" dt="2024-10-03T17:58:06.769" v="30" actId="2696"/>
          <pc:sldLayoutMkLst>
            <pc:docMk/>
            <pc:sldMasterMk cId="3807055321" sldId="2147483675"/>
            <pc:sldLayoutMk cId="1743176185" sldId="2147483703"/>
          </pc:sldLayoutMkLst>
        </pc:sldLayoutChg>
        <pc:sldLayoutChg chg="del">
          <pc:chgData name="Jeff.Lawrence@dimensional.com" userId="e77614eb-1987-472e-8d8f-8442b7a08d45" providerId="ADAL" clId="{DD216059-D8F5-4CCD-8ABA-46D488FD6E04}" dt="2024-10-03T17:58:06.766" v="29" actId="2696"/>
          <pc:sldLayoutMkLst>
            <pc:docMk/>
            <pc:sldMasterMk cId="3807055321" sldId="2147483675"/>
            <pc:sldLayoutMk cId="1937326369" sldId="2147483704"/>
          </pc:sldLayoutMkLst>
        </pc:sldLayoutChg>
        <pc:sldLayoutChg chg="del">
          <pc:chgData name="Jeff.Lawrence@dimensional.com" userId="e77614eb-1987-472e-8d8f-8442b7a08d45" providerId="ADAL" clId="{DD216059-D8F5-4CCD-8ABA-46D488FD6E04}" dt="2024-10-03T17:58:06.764" v="28" actId="2696"/>
          <pc:sldLayoutMkLst>
            <pc:docMk/>
            <pc:sldMasterMk cId="3807055321" sldId="2147483675"/>
            <pc:sldLayoutMk cId="613008850" sldId="2147483705"/>
          </pc:sldLayoutMkLst>
        </pc:sldLayoutChg>
        <pc:sldLayoutChg chg="del">
          <pc:chgData name="Jeff.Lawrence@dimensional.com" userId="e77614eb-1987-472e-8d8f-8442b7a08d45" providerId="ADAL" clId="{DD216059-D8F5-4CCD-8ABA-46D488FD6E04}" dt="2024-10-03T17:58:06.761" v="27" actId="2696"/>
          <pc:sldLayoutMkLst>
            <pc:docMk/>
            <pc:sldMasterMk cId="3807055321" sldId="2147483675"/>
            <pc:sldLayoutMk cId="2176594407" sldId="2147483706"/>
          </pc:sldLayoutMkLst>
        </pc:sldLayoutChg>
        <pc:sldLayoutChg chg="del">
          <pc:chgData name="Jeff.Lawrence@dimensional.com" userId="e77614eb-1987-472e-8d8f-8442b7a08d45" providerId="ADAL" clId="{DD216059-D8F5-4CCD-8ABA-46D488FD6E04}" dt="2024-10-03T17:58:06.759" v="26" actId="2696"/>
          <pc:sldLayoutMkLst>
            <pc:docMk/>
            <pc:sldMasterMk cId="3807055321" sldId="2147483675"/>
            <pc:sldLayoutMk cId="4186459411" sldId="2147483707"/>
          </pc:sldLayoutMkLst>
        </pc:sldLayoutChg>
        <pc:sldLayoutChg chg="del">
          <pc:chgData name="Jeff.Lawrence@dimensional.com" userId="e77614eb-1987-472e-8d8f-8442b7a08d45" providerId="ADAL" clId="{DD216059-D8F5-4CCD-8ABA-46D488FD6E04}" dt="2024-10-03T17:58:06.757" v="25" actId="2696"/>
          <pc:sldLayoutMkLst>
            <pc:docMk/>
            <pc:sldMasterMk cId="3807055321" sldId="2147483675"/>
            <pc:sldLayoutMk cId="1568782449" sldId="2147483708"/>
          </pc:sldLayoutMkLst>
        </pc:sldLayoutChg>
        <pc:sldLayoutChg chg="del">
          <pc:chgData name="Jeff.Lawrence@dimensional.com" userId="e77614eb-1987-472e-8d8f-8442b7a08d45" providerId="ADAL" clId="{DD216059-D8F5-4CCD-8ABA-46D488FD6E04}" dt="2024-10-03T17:58:06.755" v="24" actId="2696"/>
          <pc:sldLayoutMkLst>
            <pc:docMk/>
            <pc:sldMasterMk cId="3807055321" sldId="2147483675"/>
            <pc:sldLayoutMk cId="3494265582" sldId="2147483709"/>
          </pc:sldLayoutMkLst>
        </pc:sldLayoutChg>
        <pc:sldLayoutChg chg="del">
          <pc:chgData name="Jeff.Lawrence@dimensional.com" userId="e77614eb-1987-472e-8d8f-8442b7a08d45" providerId="ADAL" clId="{DD216059-D8F5-4CCD-8ABA-46D488FD6E04}" dt="2024-10-03T17:58:06.753" v="23" actId="2696"/>
          <pc:sldLayoutMkLst>
            <pc:docMk/>
            <pc:sldMasterMk cId="3807055321" sldId="2147483675"/>
            <pc:sldLayoutMk cId="1540320184" sldId="2147483710"/>
          </pc:sldLayoutMkLst>
        </pc:sldLayoutChg>
        <pc:sldLayoutChg chg="del">
          <pc:chgData name="Jeff.Lawrence@dimensional.com" userId="e77614eb-1987-472e-8d8f-8442b7a08d45" providerId="ADAL" clId="{DD216059-D8F5-4CCD-8ABA-46D488FD6E04}" dt="2024-10-03T17:58:06.750" v="22" actId="2696"/>
          <pc:sldLayoutMkLst>
            <pc:docMk/>
            <pc:sldMasterMk cId="3807055321" sldId="2147483675"/>
            <pc:sldLayoutMk cId="406367134" sldId="2147483711"/>
          </pc:sldLayoutMkLst>
        </pc:sldLayoutChg>
        <pc:sldLayoutChg chg="del">
          <pc:chgData name="Jeff.Lawrence@dimensional.com" userId="e77614eb-1987-472e-8d8f-8442b7a08d45" providerId="ADAL" clId="{DD216059-D8F5-4CCD-8ABA-46D488FD6E04}" dt="2024-10-03T17:58:06.748" v="21" actId="2696"/>
          <pc:sldLayoutMkLst>
            <pc:docMk/>
            <pc:sldMasterMk cId="3807055321" sldId="2147483675"/>
            <pc:sldLayoutMk cId="2862639720" sldId="2147483712"/>
          </pc:sldLayoutMkLst>
        </pc:sldLayoutChg>
        <pc:sldLayoutChg chg="del">
          <pc:chgData name="Jeff.Lawrence@dimensional.com" userId="e77614eb-1987-472e-8d8f-8442b7a08d45" providerId="ADAL" clId="{DD216059-D8F5-4CCD-8ABA-46D488FD6E04}" dt="2024-10-03T17:58:06.745" v="20" actId="2696"/>
          <pc:sldLayoutMkLst>
            <pc:docMk/>
            <pc:sldMasterMk cId="3807055321" sldId="2147483675"/>
            <pc:sldLayoutMk cId="1105502890" sldId="2147483713"/>
          </pc:sldLayoutMkLst>
        </pc:sldLayoutChg>
        <pc:sldLayoutChg chg="del">
          <pc:chgData name="Jeff.Lawrence@dimensional.com" userId="e77614eb-1987-472e-8d8f-8442b7a08d45" providerId="ADAL" clId="{DD216059-D8F5-4CCD-8ABA-46D488FD6E04}" dt="2024-10-03T17:58:06.743" v="19" actId="2696"/>
          <pc:sldLayoutMkLst>
            <pc:docMk/>
            <pc:sldMasterMk cId="3807055321" sldId="2147483675"/>
            <pc:sldLayoutMk cId="1937929997" sldId="2147483714"/>
          </pc:sldLayoutMkLst>
        </pc:sldLayoutChg>
        <pc:sldLayoutChg chg="del">
          <pc:chgData name="Jeff.Lawrence@dimensional.com" userId="e77614eb-1987-472e-8d8f-8442b7a08d45" providerId="ADAL" clId="{DD216059-D8F5-4CCD-8ABA-46D488FD6E04}" dt="2024-10-03T17:58:06.740" v="18" actId="2696"/>
          <pc:sldLayoutMkLst>
            <pc:docMk/>
            <pc:sldMasterMk cId="3807055321" sldId="2147483675"/>
            <pc:sldLayoutMk cId="3133366600" sldId="2147483715"/>
          </pc:sldLayoutMkLst>
        </pc:sldLayoutChg>
        <pc:sldLayoutChg chg="del">
          <pc:chgData name="Jeff.Lawrence@dimensional.com" userId="e77614eb-1987-472e-8d8f-8442b7a08d45" providerId="ADAL" clId="{DD216059-D8F5-4CCD-8ABA-46D488FD6E04}" dt="2024-10-03T17:58:06.737" v="17" actId="2696"/>
          <pc:sldLayoutMkLst>
            <pc:docMk/>
            <pc:sldMasterMk cId="3807055321" sldId="2147483675"/>
            <pc:sldLayoutMk cId="807965929" sldId="2147483716"/>
          </pc:sldLayoutMkLst>
        </pc:sldLayoutChg>
        <pc:sldLayoutChg chg="del">
          <pc:chgData name="Jeff.Lawrence@dimensional.com" userId="e77614eb-1987-472e-8d8f-8442b7a08d45" providerId="ADAL" clId="{DD216059-D8F5-4CCD-8ABA-46D488FD6E04}" dt="2024-10-03T17:58:06.724" v="16" actId="2696"/>
          <pc:sldLayoutMkLst>
            <pc:docMk/>
            <pc:sldMasterMk cId="3807055321" sldId="2147483675"/>
            <pc:sldLayoutMk cId="3653484002" sldId="2147483717"/>
          </pc:sldLayoutMkLst>
        </pc:sldLayoutChg>
        <pc:sldLayoutChg chg="del">
          <pc:chgData name="Jeff.Lawrence@dimensional.com" userId="e77614eb-1987-472e-8d8f-8442b7a08d45" providerId="ADAL" clId="{DD216059-D8F5-4CCD-8ABA-46D488FD6E04}" dt="2024-10-03T17:58:06.724" v="15" actId="2696"/>
          <pc:sldLayoutMkLst>
            <pc:docMk/>
            <pc:sldMasterMk cId="3807055321" sldId="2147483675"/>
            <pc:sldLayoutMk cId="3662717249" sldId="2147483718"/>
          </pc:sldLayoutMkLst>
        </pc:sldLayoutChg>
        <pc:sldLayoutChg chg="del">
          <pc:chgData name="Jeff.Lawrence@dimensional.com" userId="e77614eb-1987-472e-8d8f-8442b7a08d45" providerId="ADAL" clId="{DD216059-D8F5-4CCD-8ABA-46D488FD6E04}" dt="2024-10-03T17:58:06.724" v="14" actId="2696"/>
          <pc:sldLayoutMkLst>
            <pc:docMk/>
            <pc:sldMasterMk cId="3807055321" sldId="2147483675"/>
            <pc:sldLayoutMk cId="4094265852" sldId="2147483719"/>
          </pc:sldLayoutMkLst>
        </pc:sldLayoutChg>
        <pc:sldLayoutChg chg="del">
          <pc:chgData name="Jeff.Lawrence@dimensional.com" userId="e77614eb-1987-472e-8d8f-8442b7a08d45" providerId="ADAL" clId="{DD216059-D8F5-4CCD-8ABA-46D488FD6E04}" dt="2024-10-03T17:58:06.724" v="13" actId="2696"/>
          <pc:sldLayoutMkLst>
            <pc:docMk/>
            <pc:sldMasterMk cId="3807055321" sldId="2147483675"/>
            <pc:sldLayoutMk cId="3759414404" sldId="2147483720"/>
          </pc:sldLayoutMkLst>
        </pc:sldLayoutChg>
        <pc:sldLayoutChg chg="del">
          <pc:chgData name="Jeff.Lawrence@dimensional.com" userId="e77614eb-1987-472e-8d8f-8442b7a08d45" providerId="ADAL" clId="{DD216059-D8F5-4CCD-8ABA-46D488FD6E04}" dt="2024-10-03T17:58:06.724" v="12" actId="2696"/>
          <pc:sldLayoutMkLst>
            <pc:docMk/>
            <pc:sldMasterMk cId="3807055321" sldId="2147483675"/>
            <pc:sldLayoutMk cId="4173168277" sldId="2147483721"/>
          </pc:sldLayoutMkLst>
        </pc:sldLayoutChg>
        <pc:sldLayoutChg chg="del">
          <pc:chgData name="Jeff.Lawrence@dimensional.com" userId="e77614eb-1987-472e-8d8f-8442b7a08d45" providerId="ADAL" clId="{DD216059-D8F5-4CCD-8ABA-46D488FD6E04}" dt="2024-10-03T17:58:06.720" v="11" actId="2696"/>
          <pc:sldLayoutMkLst>
            <pc:docMk/>
            <pc:sldMasterMk cId="3807055321" sldId="2147483675"/>
            <pc:sldLayoutMk cId="1663533500" sldId="2147483722"/>
          </pc:sldLayoutMkLst>
        </pc:sldLayoutChg>
        <pc:sldLayoutChg chg="del">
          <pc:chgData name="Jeff.Lawrence@dimensional.com" userId="e77614eb-1987-472e-8d8f-8442b7a08d45" providerId="ADAL" clId="{DD216059-D8F5-4CCD-8ABA-46D488FD6E04}" dt="2024-10-03T17:58:06.706" v="10" actId="2696"/>
          <pc:sldLayoutMkLst>
            <pc:docMk/>
            <pc:sldMasterMk cId="3807055321" sldId="2147483675"/>
            <pc:sldLayoutMk cId="3054734296" sldId="2147483723"/>
          </pc:sldLayoutMkLst>
        </pc:sldLayoutChg>
        <pc:sldLayoutChg chg="del">
          <pc:chgData name="Jeff.Lawrence@dimensional.com" userId="e77614eb-1987-472e-8d8f-8442b7a08d45" providerId="ADAL" clId="{DD216059-D8F5-4CCD-8ABA-46D488FD6E04}" dt="2024-10-03T17:58:06.706" v="9" actId="2696"/>
          <pc:sldLayoutMkLst>
            <pc:docMk/>
            <pc:sldMasterMk cId="3807055321" sldId="2147483675"/>
            <pc:sldLayoutMk cId="2527208386" sldId="2147483724"/>
          </pc:sldLayoutMkLst>
        </pc:sldLayoutChg>
        <pc:sldLayoutChg chg="del">
          <pc:chgData name="Jeff.Lawrence@dimensional.com" userId="e77614eb-1987-472e-8d8f-8442b7a08d45" providerId="ADAL" clId="{DD216059-D8F5-4CCD-8ABA-46D488FD6E04}" dt="2024-10-03T17:58:06.706" v="8" actId="2696"/>
          <pc:sldLayoutMkLst>
            <pc:docMk/>
            <pc:sldMasterMk cId="3807055321" sldId="2147483675"/>
            <pc:sldLayoutMk cId="1473380844" sldId="2147483725"/>
          </pc:sldLayoutMkLst>
        </pc:sldLayoutChg>
        <pc:sldLayoutChg chg="del">
          <pc:chgData name="Jeff.Lawrence@dimensional.com" userId="e77614eb-1987-472e-8d8f-8442b7a08d45" providerId="ADAL" clId="{DD216059-D8F5-4CCD-8ABA-46D488FD6E04}" dt="2024-10-03T17:58:06.706" v="7" actId="2696"/>
          <pc:sldLayoutMkLst>
            <pc:docMk/>
            <pc:sldMasterMk cId="3807055321" sldId="2147483675"/>
            <pc:sldLayoutMk cId="41451851" sldId="2147483726"/>
          </pc:sldLayoutMkLst>
        </pc:sldLayoutChg>
        <pc:sldLayoutChg chg="del">
          <pc:chgData name="Jeff.Lawrence@dimensional.com" userId="e77614eb-1987-472e-8d8f-8442b7a08d45" providerId="ADAL" clId="{DD216059-D8F5-4CCD-8ABA-46D488FD6E04}" dt="2024-10-03T17:58:06.706" v="6" actId="2696"/>
          <pc:sldLayoutMkLst>
            <pc:docMk/>
            <pc:sldMasterMk cId="3807055321" sldId="2147483675"/>
            <pc:sldLayoutMk cId="3854183732" sldId="2147483727"/>
          </pc:sldLayoutMkLst>
        </pc:sldLayoutChg>
        <pc:sldLayoutChg chg="del">
          <pc:chgData name="Jeff.Lawrence@dimensional.com" userId="e77614eb-1987-472e-8d8f-8442b7a08d45" providerId="ADAL" clId="{DD216059-D8F5-4CCD-8ABA-46D488FD6E04}" dt="2024-10-03T17:58:06.706" v="5" actId="2696"/>
          <pc:sldLayoutMkLst>
            <pc:docMk/>
            <pc:sldMasterMk cId="3807055321" sldId="2147483675"/>
            <pc:sldLayoutMk cId="3175119586" sldId="2147483728"/>
          </pc:sldLayoutMkLst>
        </pc:sldLayoutChg>
        <pc:sldLayoutChg chg="del">
          <pc:chgData name="Jeff.Lawrence@dimensional.com" userId="e77614eb-1987-472e-8d8f-8442b7a08d45" providerId="ADAL" clId="{DD216059-D8F5-4CCD-8ABA-46D488FD6E04}" dt="2024-10-03T17:58:06.706" v="4" actId="2696"/>
          <pc:sldLayoutMkLst>
            <pc:docMk/>
            <pc:sldMasterMk cId="3807055321" sldId="2147483675"/>
            <pc:sldLayoutMk cId="2585979422" sldId="2147483729"/>
          </pc:sldLayoutMkLst>
        </pc:sldLayoutChg>
      </pc:sldMaster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NULL"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NULL"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NULL" TargetMode="External"/></Relationships>
</file>

<file path=ppt/charts/_rels/chart13.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9.xml"/></Relationships>
</file>

<file path=ppt/charts/_rels/chart14.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0.xml"/></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NULL" TargetMode="External"/><Relationship Id="rId1" Type="http://schemas.openxmlformats.org/officeDocument/2006/relationships/themeOverride" Target="../theme/themeOverride11.xml"/></Relationships>
</file>

<file path=ppt/charts/_rels/chart16.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2.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13.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4.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15.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16.xml"/></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17.xml"/></Relationships>
</file>

<file path=ppt/charts/_rels/chart22.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8.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NULL" TargetMode="External"/></Relationships>
</file>

<file path=ppt/charts/_rels/chart6.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NULL"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2949941576197E-2"/>
          <c:y val="0.22830555894496266"/>
          <c:w val="0.85488255736888064"/>
          <c:h val="0.57884390396776741"/>
        </c:manualLayout>
      </c:layout>
      <c:areaChart>
        <c:grouping val="standard"/>
        <c:varyColors val="0"/>
        <c:ser>
          <c:idx val="2"/>
          <c:order val="2"/>
          <c:tx>
            <c:strRef>
              <c:f>Sheet1!$D$1</c:f>
              <c:strCache>
                <c:ptCount val="1"/>
                <c:pt idx="0">
                  <c:v>blue area</c:v>
                </c:pt>
              </c:strCache>
            </c:strRef>
          </c:tx>
          <c:spPr>
            <a:solidFill>
              <a:schemeClr val="accent1">
                <a:lumMod val="20000"/>
                <a:lumOff val="80000"/>
              </a:schemeClr>
            </a:solidFill>
          </c:spPr>
          <c:cat>
            <c:numRef>
              <c:f>Sheet1!$A$2:$A$263</c:f>
              <c:numCache>
                <c:formatCode>m/d/yyyy</c:formatCode>
                <c:ptCount val="262"/>
                <c:pt idx="0">
                  <c:v>45199</c:v>
                </c:pt>
                <c:pt idx="1">
                  <c:v>45201</c:v>
                </c:pt>
                <c:pt idx="2">
                  <c:v>45202</c:v>
                </c:pt>
                <c:pt idx="3">
                  <c:v>45203</c:v>
                </c:pt>
                <c:pt idx="4">
                  <c:v>45204</c:v>
                </c:pt>
                <c:pt idx="5">
                  <c:v>45205</c:v>
                </c:pt>
                <c:pt idx="6">
                  <c:v>45208</c:v>
                </c:pt>
                <c:pt idx="7">
                  <c:v>45209</c:v>
                </c:pt>
                <c:pt idx="8">
                  <c:v>45210</c:v>
                </c:pt>
                <c:pt idx="9">
                  <c:v>45211</c:v>
                </c:pt>
                <c:pt idx="10">
                  <c:v>45212</c:v>
                </c:pt>
                <c:pt idx="11">
                  <c:v>45215</c:v>
                </c:pt>
                <c:pt idx="12">
                  <c:v>45216</c:v>
                </c:pt>
                <c:pt idx="13">
                  <c:v>45217</c:v>
                </c:pt>
                <c:pt idx="14">
                  <c:v>45218</c:v>
                </c:pt>
                <c:pt idx="15">
                  <c:v>45219</c:v>
                </c:pt>
                <c:pt idx="16">
                  <c:v>45222</c:v>
                </c:pt>
                <c:pt idx="17">
                  <c:v>45223</c:v>
                </c:pt>
                <c:pt idx="18">
                  <c:v>45224</c:v>
                </c:pt>
                <c:pt idx="19">
                  <c:v>45225</c:v>
                </c:pt>
                <c:pt idx="20">
                  <c:v>45226</c:v>
                </c:pt>
                <c:pt idx="21">
                  <c:v>45229</c:v>
                </c:pt>
                <c:pt idx="22">
                  <c:v>45230</c:v>
                </c:pt>
                <c:pt idx="23">
                  <c:v>45231</c:v>
                </c:pt>
                <c:pt idx="24">
                  <c:v>45232</c:v>
                </c:pt>
                <c:pt idx="25">
                  <c:v>45233</c:v>
                </c:pt>
                <c:pt idx="26">
                  <c:v>45236</c:v>
                </c:pt>
                <c:pt idx="27">
                  <c:v>45237</c:v>
                </c:pt>
                <c:pt idx="28">
                  <c:v>45238</c:v>
                </c:pt>
                <c:pt idx="29">
                  <c:v>45239</c:v>
                </c:pt>
                <c:pt idx="30">
                  <c:v>45240</c:v>
                </c:pt>
                <c:pt idx="31">
                  <c:v>45243</c:v>
                </c:pt>
                <c:pt idx="32">
                  <c:v>45244</c:v>
                </c:pt>
                <c:pt idx="33">
                  <c:v>45245</c:v>
                </c:pt>
                <c:pt idx="34">
                  <c:v>45246</c:v>
                </c:pt>
                <c:pt idx="35">
                  <c:v>45247</c:v>
                </c:pt>
                <c:pt idx="36">
                  <c:v>45250</c:v>
                </c:pt>
                <c:pt idx="37">
                  <c:v>45251</c:v>
                </c:pt>
                <c:pt idx="38">
                  <c:v>45252</c:v>
                </c:pt>
                <c:pt idx="39">
                  <c:v>45253</c:v>
                </c:pt>
                <c:pt idx="40">
                  <c:v>45254</c:v>
                </c:pt>
                <c:pt idx="41">
                  <c:v>45257</c:v>
                </c:pt>
                <c:pt idx="42">
                  <c:v>45258</c:v>
                </c:pt>
                <c:pt idx="43">
                  <c:v>45259</c:v>
                </c:pt>
                <c:pt idx="44">
                  <c:v>45260</c:v>
                </c:pt>
                <c:pt idx="45">
                  <c:v>45261</c:v>
                </c:pt>
                <c:pt idx="46">
                  <c:v>45264</c:v>
                </c:pt>
                <c:pt idx="47">
                  <c:v>45265</c:v>
                </c:pt>
                <c:pt idx="48">
                  <c:v>45266</c:v>
                </c:pt>
                <c:pt idx="49">
                  <c:v>45267</c:v>
                </c:pt>
                <c:pt idx="50">
                  <c:v>45268</c:v>
                </c:pt>
                <c:pt idx="51">
                  <c:v>45271</c:v>
                </c:pt>
                <c:pt idx="52">
                  <c:v>45272</c:v>
                </c:pt>
                <c:pt idx="53">
                  <c:v>45273</c:v>
                </c:pt>
                <c:pt idx="54">
                  <c:v>45274</c:v>
                </c:pt>
                <c:pt idx="55">
                  <c:v>45275</c:v>
                </c:pt>
                <c:pt idx="56">
                  <c:v>45278</c:v>
                </c:pt>
                <c:pt idx="57">
                  <c:v>45279</c:v>
                </c:pt>
                <c:pt idx="58">
                  <c:v>45280</c:v>
                </c:pt>
                <c:pt idx="59">
                  <c:v>45281</c:v>
                </c:pt>
                <c:pt idx="60">
                  <c:v>45282</c:v>
                </c:pt>
                <c:pt idx="61">
                  <c:v>45285</c:v>
                </c:pt>
                <c:pt idx="62">
                  <c:v>45286</c:v>
                </c:pt>
                <c:pt idx="63">
                  <c:v>45287</c:v>
                </c:pt>
                <c:pt idx="64">
                  <c:v>45288</c:v>
                </c:pt>
                <c:pt idx="65">
                  <c:v>45289</c:v>
                </c:pt>
                <c:pt idx="66">
                  <c:v>45292</c:v>
                </c:pt>
                <c:pt idx="67">
                  <c:v>45293</c:v>
                </c:pt>
                <c:pt idx="68">
                  <c:v>45294</c:v>
                </c:pt>
                <c:pt idx="69">
                  <c:v>45295</c:v>
                </c:pt>
                <c:pt idx="70">
                  <c:v>45296</c:v>
                </c:pt>
                <c:pt idx="71">
                  <c:v>45299</c:v>
                </c:pt>
                <c:pt idx="72">
                  <c:v>45300</c:v>
                </c:pt>
                <c:pt idx="73">
                  <c:v>45301</c:v>
                </c:pt>
                <c:pt idx="74">
                  <c:v>45302</c:v>
                </c:pt>
                <c:pt idx="75">
                  <c:v>45303</c:v>
                </c:pt>
                <c:pt idx="76">
                  <c:v>45306</c:v>
                </c:pt>
                <c:pt idx="77">
                  <c:v>45307</c:v>
                </c:pt>
                <c:pt idx="78">
                  <c:v>45308</c:v>
                </c:pt>
                <c:pt idx="79">
                  <c:v>45309</c:v>
                </c:pt>
                <c:pt idx="80">
                  <c:v>45310</c:v>
                </c:pt>
                <c:pt idx="81">
                  <c:v>45313</c:v>
                </c:pt>
                <c:pt idx="82">
                  <c:v>45314</c:v>
                </c:pt>
                <c:pt idx="83">
                  <c:v>45315</c:v>
                </c:pt>
                <c:pt idx="84">
                  <c:v>45316</c:v>
                </c:pt>
                <c:pt idx="85">
                  <c:v>45317</c:v>
                </c:pt>
                <c:pt idx="86">
                  <c:v>45320</c:v>
                </c:pt>
                <c:pt idx="87">
                  <c:v>45321</c:v>
                </c:pt>
                <c:pt idx="88">
                  <c:v>45322</c:v>
                </c:pt>
                <c:pt idx="89">
                  <c:v>45323</c:v>
                </c:pt>
                <c:pt idx="90">
                  <c:v>45324</c:v>
                </c:pt>
                <c:pt idx="91">
                  <c:v>45327</c:v>
                </c:pt>
                <c:pt idx="92">
                  <c:v>45328</c:v>
                </c:pt>
                <c:pt idx="93">
                  <c:v>45329</c:v>
                </c:pt>
                <c:pt idx="94">
                  <c:v>45330</c:v>
                </c:pt>
                <c:pt idx="95">
                  <c:v>45331</c:v>
                </c:pt>
                <c:pt idx="96">
                  <c:v>45334</c:v>
                </c:pt>
                <c:pt idx="97">
                  <c:v>45335</c:v>
                </c:pt>
                <c:pt idx="98">
                  <c:v>45336</c:v>
                </c:pt>
                <c:pt idx="99">
                  <c:v>45337</c:v>
                </c:pt>
                <c:pt idx="100">
                  <c:v>45338</c:v>
                </c:pt>
                <c:pt idx="101">
                  <c:v>45341</c:v>
                </c:pt>
                <c:pt idx="102">
                  <c:v>45342</c:v>
                </c:pt>
                <c:pt idx="103">
                  <c:v>45343</c:v>
                </c:pt>
                <c:pt idx="104">
                  <c:v>45344</c:v>
                </c:pt>
                <c:pt idx="105">
                  <c:v>45345</c:v>
                </c:pt>
                <c:pt idx="106">
                  <c:v>45348</c:v>
                </c:pt>
                <c:pt idx="107">
                  <c:v>45349</c:v>
                </c:pt>
                <c:pt idx="108">
                  <c:v>45350</c:v>
                </c:pt>
                <c:pt idx="109">
                  <c:v>45351</c:v>
                </c:pt>
                <c:pt idx="110">
                  <c:v>45352</c:v>
                </c:pt>
                <c:pt idx="111">
                  <c:v>45355</c:v>
                </c:pt>
                <c:pt idx="112">
                  <c:v>45356</c:v>
                </c:pt>
                <c:pt idx="113">
                  <c:v>45357</c:v>
                </c:pt>
                <c:pt idx="114">
                  <c:v>45358</c:v>
                </c:pt>
                <c:pt idx="115">
                  <c:v>45359</c:v>
                </c:pt>
                <c:pt idx="116">
                  <c:v>45362</c:v>
                </c:pt>
                <c:pt idx="117">
                  <c:v>45363</c:v>
                </c:pt>
                <c:pt idx="118">
                  <c:v>45364</c:v>
                </c:pt>
                <c:pt idx="119">
                  <c:v>45365</c:v>
                </c:pt>
                <c:pt idx="120">
                  <c:v>45366</c:v>
                </c:pt>
                <c:pt idx="121">
                  <c:v>45369</c:v>
                </c:pt>
                <c:pt idx="122">
                  <c:v>45370</c:v>
                </c:pt>
                <c:pt idx="123">
                  <c:v>45371</c:v>
                </c:pt>
                <c:pt idx="124">
                  <c:v>45372</c:v>
                </c:pt>
                <c:pt idx="125">
                  <c:v>45373</c:v>
                </c:pt>
                <c:pt idx="126">
                  <c:v>45376</c:v>
                </c:pt>
                <c:pt idx="127">
                  <c:v>45377</c:v>
                </c:pt>
                <c:pt idx="128">
                  <c:v>45378</c:v>
                </c:pt>
                <c:pt idx="129">
                  <c:v>45379</c:v>
                </c:pt>
                <c:pt idx="130">
                  <c:v>45380</c:v>
                </c:pt>
                <c:pt idx="131">
                  <c:v>45383</c:v>
                </c:pt>
                <c:pt idx="132">
                  <c:v>45384</c:v>
                </c:pt>
                <c:pt idx="133">
                  <c:v>45385</c:v>
                </c:pt>
                <c:pt idx="134">
                  <c:v>45386</c:v>
                </c:pt>
                <c:pt idx="135">
                  <c:v>45387</c:v>
                </c:pt>
                <c:pt idx="136">
                  <c:v>45390</c:v>
                </c:pt>
                <c:pt idx="137">
                  <c:v>45391</c:v>
                </c:pt>
                <c:pt idx="138">
                  <c:v>45392</c:v>
                </c:pt>
                <c:pt idx="139">
                  <c:v>45393</c:v>
                </c:pt>
                <c:pt idx="140">
                  <c:v>45394</c:v>
                </c:pt>
                <c:pt idx="141">
                  <c:v>45397</c:v>
                </c:pt>
                <c:pt idx="142">
                  <c:v>45398</c:v>
                </c:pt>
                <c:pt idx="143">
                  <c:v>45399</c:v>
                </c:pt>
                <c:pt idx="144">
                  <c:v>45400</c:v>
                </c:pt>
                <c:pt idx="145">
                  <c:v>45401</c:v>
                </c:pt>
                <c:pt idx="146">
                  <c:v>45404</c:v>
                </c:pt>
                <c:pt idx="147">
                  <c:v>45405</c:v>
                </c:pt>
                <c:pt idx="148">
                  <c:v>45406</c:v>
                </c:pt>
                <c:pt idx="149">
                  <c:v>45407</c:v>
                </c:pt>
                <c:pt idx="150">
                  <c:v>45408</c:v>
                </c:pt>
                <c:pt idx="151">
                  <c:v>45411</c:v>
                </c:pt>
                <c:pt idx="152">
                  <c:v>45412</c:v>
                </c:pt>
                <c:pt idx="153">
                  <c:v>45413</c:v>
                </c:pt>
                <c:pt idx="154">
                  <c:v>45414</c:v>
                </c:pt>
                <c:pt idx="155">
                  <c:v>45415</c:v>
                </c:pt>
                <c:pt idx="156">
                  <c:v>45418</c:v>
                </c:pt>
                <c:pt idx="157">
                  <c:v>45419</c:v>
                </c:pt>
                <c:pt idx="158">
                  <c:v>45420</c:v>
                </c:pt>
                <c:pt idx="159">
                  <c:v>45421</c:v>
                </c:pt>
                <c:pt idx="160">
                  <c:v>45422</c:v>
                </c:pt>
                <c:pt idx="161">
                  <c:v>45425</c:v>
                </c:pt>
                <c:pt idx="162">
                  <c:v>45426</c:v>
                </c:pt>
                <c:pt idx="163">
                  <c:v>45427</c:v>
                </c:pt>
                <c:pt idx="164">
                  <c:v>45428</c:v>
                </c:pt>
                <c:pt idx="165">
                  <c:v>45429</c:v>
                </c:pt>
                <c:pt idx="166">
                  <c:v>45432</c:v>
                </c:pt>
                <c:pt idx="167">
                  <c:v>45433</c:v>
                </c:pt>
                <c:pt idx="168">
                  <c:v>45434</c:v>
                </c:pt>
                <c:pt idx="169">
                  <c:v>45435</c:v>
                </c:pt>
                <c:pt idx="170">
                  <c:v>45436</c:v>
                </c:pt>
                <c:pt idx="171">
                  <c:v>45439</c:v>
                </c:pt>
                <c:pt idx="172">
                  <c:v>45440</c:v>
                </c:pt>
                <c:pt idx="173">
                  <c:v>45441</c:v>
                </c:pt>
                <c:pt idx="174">
                  <c:v>45442</c:v>
                </c:pt>
                <c:pt idx="175">
                  <c:v>45443</c:v>
                </c:pt>
                <c:pt idx="176">
                  <c:v>45446</c:v>
                </c:pt>
                <c:pt idx="177">
                  <c:v>45447</c:v>
                </c:pt>
                <c:pt idx="178">
                  <c:v>45448</c:v>
                </c:pt>
                <c:pt idx="179">
                  <c:v>45449</c:v>
                </c:pt>
                <c:pt idx="180">
                  <c:v>45450</c:v>
                </c:pt>
                <c:pt idx="181">
                  <c:v>45453</c:v>
                </c:pt>
                <c:pt idx="182">
                  <c:v>45454</c:v>
                </c:pt>
                <c:pt idx="183">
                  <c:v>45455</c:v>
                </c:pt>
                <c:pt idx="184">
                  <c:v>45456</c:v>
                </c:pt>
                <c:pt idx="185">
                  <c:v>45457</c:v>
                </c:pt>
                <c:pt idx="186">
                  <c:v>45460</c:v>
                </c:pt>
                <c:pt idx="187">
                  <c:v>45461</c:v>
                </c:pt>
                <c:pt idx="188">
                  <c:v>45462</c:v>
                </c:pt>
                <c:pt idx="189">
                  <c:v>45463</c:v>
                </c:pt>
                <c:pt idx="190">
                  <c:v>45464</c:v>
                </c:pt>
                <c:pt idx="191">
                  <c:v>45467</c:v>
                </c:pt>
                <c:pt idx="192">
                  <c:v>45468</c:v>
                </c:pt>
                <c:pt idx="193">
                  <c:v>45469</c:v>
                </c:pt>
                <c:pt idx="194">
                  <c:v>45470</c:v>
                </c:pt>
                <c:pt idx="195">
                  <c:v>45471</c:v>
                </c:pt>
                <c:pt idx="196">
                  <c:v>45474</c:v>
                </c:pt>
                <c:pt idx="197">
                  <c:v>45475</c:v>
                </c:pt>
                <c:pt idx="198">
                  <c:v>45476</c:v>
                </c:pt>
                <c:pt idx="199">
                  <c:v>45477</c:v>
                </c:pt>
                <c:pt idx="200">
                  <c:v>45478</c:v>
                </c:pt>
                <c:pt idx="201">
                  <c:v>45481</c:v>
                </c:pt>
                <c:pt idx="202">
                  <c:v>45482</c:v>
                </c:pt>
                <c:pt idx="203">
                  <c:v>45483</c:v>
                </c:pt>
                <c:pt idx="204">
                  <c:v>45484</c:v>
                </c:pt>
                <c:pt idx="205">
                  <c:v>45485</c:v>
                </c:pt>
                <c:pt idx="206">
                  <c:v>45488</c:v>
                </c:pt>
                <c:pt idx="207">
                  <c:v>45489</c:v>
                </c:pt>
                <c:pt idx="208">
                  <c:v>45490</c:v>
                </c:pt>
                <c:pt idx="209">
                  <c:v>45491</c:v>
                </c:pt>
                <c:pt idx="210">
                  <c:v>45492</c:v>
                </c:pt>
                <c:pt idx="211">
                  <c:v>45495</c:v>
                </c:pt>
                <c:pt idx="212">
                  <c:v>45496</c:v>
                </c:pt>
                <c:pt idx="213">
                  <c:v>45497</c:v>
                </c:pt>
                <c:pt idx="214">
                  <c:v>45498</c:v>
                </c:pt>
                <c:pt idx="215">
                  <c:v>45499</c:v>
                </c:pt>
                <c:pt idx="216">
                  <c:v>45502</c:v>
                </c:pt>
                <c:pt idx="217">
                  <c:v>45503</c:v>
                </c:pt>
                <c:pt idx="218">
                  <c:v>45504</c:v>
                </c:pt>
                <c:pt idx="219">
                  <c:v>45505</c:v>
                </c:pt>
                <c:pt idx="220">
                  <c:v>45506</c:v>
                </c:pt>
                <c:pt idx="221">
                  <c:v>45509</c:v>
                </c:pt>
                <c:pt idx="222">
                  <c:v>45510</c:v>
                </c:pt>
                <c:pt idx="223">
                  <c:v>45511</c:v>
                </c:pt>
                <c:pt idx="224">
                  <c:v>45512</c:v>
                </c:pt>
                <c:pt idx="225">
                  <c:v>45513</c:v>
                </c:pt>
                <c:pt idx="226">
                  <c:v>45516</c:v>
                </c:pt>
                <c:pt idx="227">
                  <c:v>45517</c:v>
                </c:pt>
                <c:pt idx="228">
                  <c:v>45518</c:v>
                </c:pt>
                <c:pt idx="229">
                  <c:v>45519</c:v>
                </c:pt>
                <c:pt idx="230">
                  <c:v>45520</c:v>
                </c:pt>
                <c:pt idx="231">
                  <c:v>45523</c:v>
                </c:pt>
                <c:pt idx="232">
                  <c:v>45524</c:v>
                </c:pt>
                <c:pt idx="233">
                  <c:v>45525</c:v>
                </c:pt>
                <c:pt idx="234">
                  <c:v>45526</c:v>
                </c:pt>
                <c:pt idx="235">
                  <c:v>45527</c:v>
                </c:pt>
                <c:pt idx="236">
                  <c:v>45530</c:v>
                </c:pt>
                <c:pt idx="237">
                  <c:v>45531</c:v>
                </c:pt>
                <c:pt idx="238">
                  <c:v>45532</c:v>
                </c:pt>
                <c:pt idx="239">
                  <c:v>45533</c:v>
                </c:pt>
                <c:pt idx="240">
                  <c:v>45534</c:v>
                </c:pt>
                <c:pt idx="241">
                  <c:v>45537</c:v>
                </c:pt>
                <c:pt idx="242">
                  <c:v>45538</c:v>
                </c:pt>
                <c:pt idx="243">
                  <c:v>45539</c:v>
                </c:pt>
                <c:pt idx="244">
                  <c:v>45540</c:v>
                </c:pt>
                <c:pt idx="245">
                  <c:v>45541</c:v>
                </c:pt>
                <c:pt idx="246">
                  <c:v>45544</c:v>
                </c:pt>
                <c:pt idx="247">
                  <c:v>45545</c:v>
                </c:pt>
                <c:pt idx="248">
                  <c:v>45546</c:v>
                </c:pt>
                <c:pt idx="249">
                  <c:v>45547</c:v>
                </c:pt>
                <c:pt idx="250">
                  <c:v>45548</c:v>
                </c:pt>
                <c:pt idx="251">
                  <c:v>45551</c:v>
                </c:pt>
                <c:pt idx="252">
                  <c:v>45552</c:v>
                </c:pt>
                <c:pt idx="253">
                  <c:v>45553</c:v>
                </c:pt>
                <c:pt idx="254">
                  <c:v>45554</c:v>
                </c:pt>
                <c:pt idx="255">
                  <c:v>45555</c:v>
                </c:pt>
                <c:pt idx="256">
                  <c:v>45558</c:v>
                </c:pt>
                <c:pt idx="257">
                  <c:v>45559</c:v>
                </c:pt>
                <c:pt idx="258">
                  <c:v>45560</c:v>
                </c:pt>
                <c:pt idx="259">
                  <c:v>45561</c:v>
                </c:pt>
                <c:pt idx="260">
                  <c:v>45562</c:v>
                </c:pt>
                <c:pt idx="261">
                  <c:v>45565</c:v>
                </c:pt>
              </c:numCache>
            </c:numRef>
          </c:cat>
          <c:val>
            <c:numRef>
              <c:f>Sheet1!$D$2:$D$263</c:f>
              <c:numCache>
                <c:formatCode>General</c:formatCode>
                <c:ptCount val="262"/>
                <c:pt idx="196">
                  <c:v>450</c:v>
                </c:pt>
                <c:pt idx="197">
                  <c:v>450</c:v>
                </c:pt>
                <c:pt idx="198">
                  <c:v>450</c:v>
                </c:pt>
                <c:pt idx="199">
                  <c:v>450</c:v>
                </c:pt>
                <c:pt idx="200">
                  <c:v>450</c:v>
                </c:pt>
                <c:pt idx="201">
                  <c:v>450</c:v>
                </c:pt>
                <c:pt idx="202">
                  <c:v>450</c:v>
                </c:pt>
                <c:pt idx="203">
                  <c:v>450</c:v>
                </c:pt>
                <c:pt idx="204">
                  <c:v>450</c:v>
                </c:pt>
                <c:pt idx="205">
                  <c:v>450</c:v>
                </c:pt>
                <c:pt idx="206">
                  <c:v>450</c:v>
                </c:pt>
                <c:pt idx="207">
                  <c:v>450</c:v>
                </c:pt>
                <c:pt idx="208">
                  <c:v>450</c:v>
                </c:pt>
                <c:pt idx="209">
                  <c:v>450</c:v>
                </c:pt>
                <c:pt idx="210">
                  <c:v>450</c:v>
                </c:pt>
                <c:pt idx="211">
                  <c:v>450</c:v>
                </c:pt>
                <c:pt idx="212">
                  <c:v>450</c:v>
                </c:pt>
                <c:pt idx="213">
                  <c:v>450</c:v>
                </c:pt>
                <c:pt idx="214">
                  <c:v>450</c:v>
                </c:pt>
                <c:pt idx="215">
                  <c:v>450</c:v>
                </c:pt>
                <c:pt idx="216">
                  <c:v>450</c:v>
                </c:pt>
                <c:pt idx="217">
                  <c:v>450</c:v>
                </c:pt>
                <c:pt idx="218">
                  <c:v>450</c:v>
                </c:pt>
                <c:pt idx="219">
                  <c:v>450</c:v>
                </c:pt>
                <c:pt idx="220">
                  <c:v>450</c:v>
                </c:pt>
                <c:pt idx="221">
                  <c:v>450</c:v>
                </c:pt>
                <c:pt idx="222">
                  <c:v>450</c:v>
                </c:pt>
                <c:pt idx="223">
                  <c:v>450</c:v>
                </c:pt>
                <c:pt idx="224">
                  <c:v>450</c:v>
                </c:pt>
                <c:pt idx="225">
                  <c:v>450</c:v>
                </c:pt>
                <c:pt idx="226">
                  <c:v>450</c:v>
                </c:pt>
                <c:pt idx="227">
                  <c:v>450</c:v>
                </c:pt>
                <c:pt idx="228">
                  <c:v>450</c:v>
                </c:pt>
                <c:pt idx="229">
                  <c:v>450</c:v>
                </c:pt>
                <c:pt idx="230">
                  <c:v>450</c:v>
                </c:pt>
                <c:pt idx="231">
                  <c:v>450</c:v>
                </c:pt>
                <c:pt idx="232">
                  <c:v>450</c:v>
                </c:pt>
                <c:pt idx="233">
                  <c:v>450</c:v>
                </c:pt>
                <c:pt idx="234">
                  <c:v>450</c:v>
                </c:pt>
                <c:pt idx="235">
                  <c:v>450</c:v>
                </c:pt>
                <c:pt idx="236">
                  <c:v>450</c:v>
                </c:pt>
                <c:pt idx="237">
                  <c:v>450</c:v>
                </c:pt>
                <c:pt idx="238">
                  <c:v>450</c:v>
                </c:pt>
                <c:pt idx="239">
                  <c:v>450</c:v>
                </c:pt>
                <c:pt idx="240">
                  <c:v>450</c:v>
                </c:pt>
                <c:pt idx="241">
                  <c:v>450</c:v>
                </c:pt>
                <c:pt idx="242">
                  <c:v>450</c:v>
                </c:pt>
                <c:pt idx="243">
                  <c:v>450</c:v>
                </c:pt>
                <c:pt idx="244">
                  <c:v>450</c:v>
                </c:pt>
                <c:pt idx="245">
                  <c:v>450</c:v>
                </c:pt>
                <c:pt idx="246">
                  <c:v>450</c:v>
                </c:pt>
                <c:pt idx="247">
                  <c:v>450</c:v>
                </c:pt>
                <c:pt idx="248">
                  <c:v>450</c:v>
                </c:pt>
                <c:pt idx="249">
                  <c:v>450</c:v>
                </c:pt>
                <c:pt idx="250">
                  <c:v>450</c:v>
                </c:pt>
                <c:pt idx="251">
                  <c:v>450</c:v>
                </c:pt>
                <c:pt idx="252">
                  <c:v>450</c:v>
                </c:pt>
                <c:pt idx="253">
                  <c:v>450</c:v>
                </c:pt>
                <c:pt idx="254">
                  <c:v>450</c:v>
                </c:pt>
                <c:pt idx="255">
                  <c:v>450</c:v>
                </c:pt>
                <c:pt idx="256">
                  <c:v>450</c:v>
                </c:pt>
                <c:pt idx="257">
                  <c:v>450</c:v>
                </c:pt>
                <c:pt idx="258">
                  <c:v>450</c:v>
                </c:pt>
                <c:pt idx="259">
                  <c:v>450</c:v>
                </c:pt>
                <c:pt idx="260">
                  <c:v>450</c:v>
                </c:pt>
                <c:pt idx="261">
                  <c:v>450</c:v>
                </c:pt>
              </c:numCache>
            </c:numRef>
          </c:val>
          <c:extLst>
            <c:ext xmlns:c16="http://schemas.microsoft.com/office/drawing/2014/chart" uri="{C3380CC4-5D6E-409C-BE32-E72D297353CC}">
              <c16:uniqueId val="{00000000-44A1-4B7F-A94A-9F90A673EBBE}"/>
            </c:ext>
          </c:extLst>
        </c:ser>
        <c:dLbls>
          <c:showLegendKey val="0"/>
          <c:showVal val="0"/>
          <c:showCatName val="0"/>
          <c:showSerName val="0"/>
          <c:showPercent val="0"/>
          <c:showBubbleSize val="0"/>
        </c:dLbls>
        <c:axId val="43202048"/>
        <c:axId val="43203584"/>
      </c:areaChart>
      <c:lineChart>
        <c:grouping val="standard"/>
        <c:varyColors val="0"/>
        <c:ser>
          <c:idx val="0"/>
          <c:order val="0"/>
          <c:tx>
            <c:strRef>
              <c:f>Sheet1!$B$1</c:f>
              <c:strCache>
                <c:ptCount val="1"/>
                <c:pt idx="0">
                  <c:v>MSCI All Country World Index (gross div.)</c:v>
                </c:pt>
              </c:strCache>
            </c:strRef>
          </c:tx>
          <c:spPr>
            <a:ln w="28575">
              <a:solidFill>
                <a:schemeClr val="bg1">
                  <a:lumMod val="65000"/>
                </a:schemeClr>
              </a:solidFill>
            </a:ln>
          </c:spPr>
          <c:marker>
            <c:symbol val="none"/>
          </c:marker>
          <c:cat>
            <c:numRef>
              <c:f>Sheet1!$A$2:$A$263</c:f>
              <c:numCache>
                <c:formatCode>m/d/yyyy</c:formatCode>
                <c:ptCount val="262"/>
                <c:pt idx="0">
                  <c:v>45199</c:v>
                </c:pt>
                <c:pt idx="1">
                  <c:v>45201</c:v>
                </c:pt>
                <c:pt idx="2">
                  <c:v>45202</c:v>
                </c:pt>
                <c:pt idx="3">
                  <c:v>45203</c:v>
                </c:pt>
                <c:pt idx="4">
                  <c:v>45204</c:v>
                </c:pt>
                <c:pt idx="5">
                  <c:v>45205</c:v>
                </c:pt>
                <c:pt idx="6">
                  <c:v>45208</c:v>
                </c:pt>
                <c:pt idx="7">
                  <c:v>45209</c:v>
                </c:pt>
                <c:pt idx="8">
                  <c:v>45210</c:v>
                </c:pt>
                <c:pt idx="9">
                  <c:v>45211</c:v>
                </c:pt>
                <c:pt idx="10">
                  <c:v>45212</c:v>
                </c:pt>
                <c:pt idx="11">
                  <c:v>45215</c:v>
                </c:pt>
                <c:pt idx="12">
                  <c:v>45216</c:v>
                </c:pt>
                <c:pt idx="13">
                  <c:v>45217</c:v>
                </c:pt>
                <c:pt idx="14">
                  <c:v>45218</c:v>
                </c:pt>
                <c:pt idx="15">
                  <c:v>45219</c:v>
                </c:pt>
                <c:pt idx="16">
                  <c:v>45222</c:v>
                </c:pt>
                <c:pt idx="17">
                  <c:v>45223</c:v>
                </c:pt>
                <c:pt idx="18">
                  <c:v>45224</c:v>
                </c:pt>
                <c:pt idx="19">
                  <c:v>45225</c:v>
                </c:pt>
                <c:pt idx="20">
                  <c:v>45226</c:v>
                </c:pt>
                <c:pt idx="21">
                  <c:v>45229</c:v>
                </c:pt>
                <c:pt idx="22">
                  <c:v>45230</c:v>
                </c:pt>
                <c:pt idx="23">
                  <c:v>45231</c:v>
                </c:pt>
                <c:pt idx="24">
                  <c:v>45232</c:v>
                </c:pt>
                <c:pt idx="25">
                  <c:v>45233</c:v>
                </c:pt>
                <c:pt idx="26">
                  <c:v>45236</c:v>
                </c:pt>
                <c:pt idx="27">
                  <c:v>45237</c:v>
                </c:pt>
                <c:pt idx="28">
                  <c:v>45238</c:v>
                </c:pt>
                <c:pt idx="29">
                  <c:v>45239</c:v>
                </c:pt>
                <c:pt idx="30">
                  <c:v>45240</c:v>
                </c:pt>
                <c:pt idx="31">
                  <c:v>45243</c:v>
                </c:pt>
                <c:pt idx="32">
                  <c:v>45244</c:v>
                </c:pt>
                <c:pt idx="33">
                  <c:v>45245</c:v>
                </c:pt>
                <c:pt idx="34">
                  <c:v>45246</c:v>
                </c:pt>
                <c:pt idx="35">
                  <c:v>45247</c:v>
                </c:pt>
                <c:pt idx="36">
                  <c:v>45250</c:v>
                </c:pt>
                <c:pt idx="37">
                  <c:v>45251</c:v>
                </c:pt>
                <c:pt idx="38">
                  <c:v>45252</c:v>
                </c:pt>
                <c:pt idx="39">
                  <c:v>45253</c:v>
                </c:pt>
                <c:pt idx="40">
                  <c:v>45254</c:v>
                </c:pt>
                <c:pt idx="41">
                  <c:v>45257</c:v>
                </c:pt>
                <c:pt idx="42">
                  <c:v>45258</c:v>
                </c:pt>
                <c:pt idx="43">
                  <c:v>45259</c:v>
                </c:pt>
                <c:pt idx="44">
                  <c:v>45260</c:v>
                </c:pt>
                <c:pt idx="45">
                  <c:v>45261</c:v>
                </c:pt>
                <c:pt idx="46">
                  <c:v>45264</c:v>
                </c:pt>
                <c:pt idx="47">
                  <c:v>45265</c:v>
                </c:pt>
                <c:pt idx="48">
                  <c:v>45266</c:v>
                </c:pt>
                <c:pt idx="49">
                  <c:v>45267</c:v>
                </c:pt>
                <c:pt idx="50">
                  <c:v>45268</c:v>
                </c:pt>
                <c:pt idx="51">
                  <c:v>45271</c:v>
                </c:pt>
                <c:pt idx="52">
                  <c:v>45272</c:v>
                </c:pt>
                <c:pt idx="53">
                  <c:v>45273</c:v>
                </c:pt>
                <c:pt idx="54">
                  <c:v>45274</c:v>
                </c:pt>
                <c:pt idx="55">
                  <c:v>45275</c:v>
                </c:pt>
                <c:pt idx="56">
                  <c:v>45278</c:v>
                </c:pt>
                <c:pt idx="57">
                  <c:v>45279</c:v>
                </c:pt>
                <c:pt idx="58">
                  <c:v>45280</c:v>
                </c:pt>
                <c:pt idx="59">
                  <c:v>45281</c:v>
                </c:pt>
                <c:pt idx="60">
                  <c:v>45282</c:v>
                </c:pt>
                <c:pt idx="61">
                  <c:v>45285</c:v>
                </c:pt>
                <c:pt idx="62">
                  <c:v>45286</c:v>
                </c:pt>
                <c:pt idx="63">
                  <c:v>45287</c:v>
                </c:pt>
                <c:pt idx="64">
                  <c:v>45288</c:v>
                </c:pt>
                <c:pt idx="65">
                  <c:v>45289</c:v>
                </c:pt>
                <c:pt idx="66">
                  <c:v>45292</c:v>
                </c:pt>
                <c:pt idx="67">
                  <c:v>45293</c:v>
                </c:pt>
                <c:pt idx="68">
                  <c:v>45294</c:v>
                </c:pt>
                <c:pt idx="69">
                  <c:v>45295</c:v>
                </c:pt>
                <c:pt idx="70">
                  <c:v>45296</c:v>
                </c:pt>
                <c:pt idx="71">
                  <c:v>45299</c:v>
                </c:pt>
                <c:pt idx="72">
                  <c:v>45300</c:v>
                </c:pt>
                <c:pt idx="73">
                  <c:v>45301</c:v>
                </c:pt>
                <c:pt idx="74">
                  <c:v>45302</c:v>
                </c:pt>
                <c:pt idx="75">
                  <c:v>45303</c:v>
                </c:pt>
                <c:pt idx="76">
                  <c:v>45306</c:v>
                </c:pt>
                <c:pt idx="77">
                  <c:v>45307</c:v>
                </c:pt>
                <c:pt idx="78">
                  <c:v>45308</c:v>
                </c:pt>
                <c:pt idx="79">
                  <c:v>45309</c:v>
                </c:pt>
                <c:pt idx="80">
                  <c:v>45310</c:v>
                </c:pt>
                <c:pt idx="81">
                  <c:v>45313</c:v>
                </c:pt>
                <c:pt idx="82">
                  <c:v>45314</c:v>
                </c:pt>
                <c:pt idx="83">
                  <c:v>45315</c:v>
                </c:pt>
                <c:pt idx="84">
                  <c:v>45316</c:v>
                </c:pt>
                <c:pt idx="85">
                  <c:v>45317</c:v>
                </c:pt>
                <c:pt idx="86">
                  <c:v>45320</c:v>
                </c:pt>
                <c:pt idx="87">
                  <c:v>45321</c:v>
                </c:pt>
                <c:pt idx="88">
                  <c:v>45322</c:v>
                </c:pt>
                <c:pt idx="89">
                  <c:v>45323</c:v>
                </c:pt>
                <c:pt idx="90">
                  <c:v>45324</c:v>
                </c:pt>
                <c:pt idx="91">
                  <c:v>45327</c:v>
                </c:pt>
                <c:pt idx="92">
                  <c:v>45328</c:v>
                </c:pt>
                <c:pt idx="93">
                  <c:v>45329</c:v>
                </c:pt>
                <c:pt idx="94">
                  <c:v>45330</c:v>
                </c:pt>
                <c:pt idx="95">
                  <c:v>45331</c:v>
                </c:pt>
                <c:pt idx="96">
                  <c:v>45334</c:v>
                </c:pt>
                <c:pt idx="97">
                  <c:v>45335</c:v>
                </c:pt>
                <c:pt idx="98">
                  <c:v>45336</c:v>
                </c:pt>
                <c:pt idx="99">
                  <c:v>45337</c:v>
                </c:pt>
                <c:pt idx="100">
                  <c:v>45338</c:v>
                </c:pt>
                <c:pt idx="101">
                  <c:v>45341</c:v>
                </c:pt>
                <c:pt idx="102">
                  <c:v>45342</c:v>
                </c:pt>
                <c:pt idx="103">
                  <c:v>45343</c:v>
                </c:pt>
                <c:pt idx="104">
                  <c:v>45344</c:v>
                </c:pt>
                <c:pt idx="105">
                  <c:v>45345</c:v>
                </c:pt>
                <c:pt idx="106">
                  <c:v>45348</c:v>
                </c:pt>
                <c:pt idx="107">
                  <c:v>45349</c:v>
                </c:pt>
                <c:pt idx="108">
                  <c:v>45350</c:v>
                </c:pt>
                <c:pt idx="109">
                  <c:v>45351</c:v>
                </c:pt>
                <c:pt idx="110">
                  <c:v>45352</c:v>
                </c:pt>
                <c:pt idx="111">
                  <c:v>45355</c:v>
                </c:pt>
                <c:pt idx="112">
                  <c:v>45356</c:v>
                </c:pt>
                <c:pt idx="113">
                  <c:v>45357</c:v>
                </c:pt>
                <c:pt idx="114">
                  <c:v>45358</c:v>
                </c:pt>
                <c:pt idx="115">
                  <c:v>45359</c:v>
                </c:pt>
                <c:pt idx="116">
                  <c:v>45362</c:v>
                </c:pt>
                <c:pt idx="117">
                  <c:v>45363</c:v>
                </c:pt>
                <c:pt idx="118">
                  <c:v>45364</c:v>
                </c:pt>
                <c:pt idx="119">
                  <c:v>45365</c:v>
                </c:pt>
                <c:pt idx="120">
                  <c:v>45366</c:v>
                </c:pt>
                <c:pt idx="121">
                  <c:v>45369</c:v>
                </c:pt>
                <c:pt idx="122">
                  <c:v>45370</c:v>
                </c:pt>
                <c:pt idx="123">
                  <c:v>45371</c:v>
                </c:pt>
                <c:pt idx="124">
                  <c:v>45372</c:v>
                </c:pt>
                <c:pt idx="125">
                  <c:v>45373</c:v>
                </c:pt>
                <c:pt idx="126">
                  <c:v>45376</c:v>
                </c:pt>
                <c:pt idx="127">
                  <c:v>45377</c:v>
                </c:pt>
                <c:pt idx="128">
                  <c:v>45378</c:v>
                </c:pt>
                <c:pt idx="129">
                  <c:v>45379</c:v>
                </c:pt>
                <c:pt idx="130">
                  <c:v>45380</c:v>
                </c:pt>
                <c:pt idx="131">
                  <c:v>45383</c:v>
                </c:pt>
                <c:pt idx="132">
                  <c:v>45384</c:v>
                </c:pt>
                <c:pt idx="133">
                  <c:v>45385</c:v>
                </c:pt>
                <c:pt idx="134">
                  <c:v>45386</c:v>
                </c:pt>
                <c:pt idx="135">
                  <c:v>45387</c:v>
                </c:pt>
                <c:pt idx="136">
                  <c:v>45390</c:v>
                </c:pt>
                <c:pt idx="137">
                  <c:v>45391</c:v>
                </c:pt>
                <c:pt idx="138">
                  <c:v>45392</c:v>
                </c:pt>
                <c:pt idx="139">
                  <c:v>45393</c:v>
                </c:pt>
                <c:pt idx="140">
                  <c:v>45394</c:v>
                </c:pt>
                <c:pt idx="141">
                  <c:v>45397</c:v>
                </c:pt>
                <c:pt idx="142">
                  <c:v>45398</c:v>
                </c:pt>
                <c:pt idx="143">
                  <c:v>45399</c:v>
                </c:pt>
                <c:pt idx="144">
                  <c:v>45400</c:v>
                </c:pt>
                <c:pt idx="145">
                  <c:v>45401</c:v>
                </c:pt>
                <c:pt idx="146">
                  <c:v>45404</c:v>
                </c:pt>
                <c:pt idx="147">
                  <c:v>45405</c:v>
                </c:pt>
                <c:pt idx="148">
                  <c:v>45406</c:v>
                </c:pt>
                <c:pt idx="149">
                  <c:v>45407</c:v>
                </c:pt>
                <c:pt idx="150">
                  <c:v>45408</c:v>
                </c:pt>
                <c:pt idx="151">
                  <c:v>45411</c:v>
                </c:pt>
                <c:pt idx="152">
                  <c:v>45412</c:v>
                </c:pt>
                <c:pt idx="153">
                  <c:v>45413</c:v>
                </c:pt>
                <c:pt idx="154">
                  <c:v>45414</c:v>
                </c:pt>
                <c:pt idx="155">
                  <c:v>45415</c:v>
                </c:pt>
                <c:pt idx="156">
                  <c:v>45418</c:v>
                </c:pt>
                <c:pt idx="157">
                  <c:v>45419</c:v>
                </c:pt>
                <c:pt idx="158">
                  <c:v>45420</c:v>
                </c:pt>
                <c:pt idx="159">
                  <c:v>45421</c:v>
                </c:pt>
                <c:pt idx="160">
                  <c:v>45422</c:v>
                </c:pt>
                <c:pt idx="161">
                  <c:v>45425</c:v>
                </c:pt>
                <c:pt idx="162">
                  <c:v>45426</c:v>
                </c:pt>
                <c:pt idx="163">
                  <c:v>45427</c:v>
                </c:pt>
                <c:pt idx="164">
                  <c:v>45428</c:v>
                </c:pt>
                <c:pt idx="165">
                  <c:v>45429</c:v>
                </c:pt>
                <c:pt idx="166">
                  <c:v>45432</c:v>
                </c:pt>
                <c:pt idx="167">
                  <c:v>45433</c:v>
                </c:pt>
                <c:pt idx="168">
                  <c:v>45434</c:v>
                </c:pt>
                <c:pt idx="169">
                  <c:v>45435</c:v>
                </c:pt>
                <c:pt idx="170">
                  <c:v>45436</c:v>
                </c:pt>
                <c:pt idx="171">
                  <c:v>45439</c:v>
                </c:pt>
                <c:pt idx="172">
                  <c:v>45440</c:v>
                </c:pt>
                <c:pt idx="173">
                  <c:v>45441</c:v>
                </c:pt>
                <c:pt idx="174">
                  <c:v>45442</c:v>
                </c:pt>
                <c:pt idx="175">
                  <c:v>45443</c:v>
                </c:pt>
                <c:pt idx="176">
                  <c:v>45446</c:v>
                </c:pt>
                <c:pt idx="177">
                  <c:v>45447</c:v>
                </c:pt>
                <c:pt idx="178">
                  <c:v>45448</c:v>
                </c:pt>
                <c:pt idx="179">
                  <c:v>45449</c:v>
                </c:pt>
                <c:pt idx="180">
                  <c:v>45450</c:v>
                </c:pt>
                <c:pt idx="181">
                  <c:v>45453</c:v>
                </c:pt>
                <c:pt idx="182">
                  <c:v>45454</c:v>
                </c:pt>
                <c:pt idx="183">
                  <c:v>45455</c:v>
                </c:pt>
                <c:pt idx="184">
                  <c:v>45456</c:v>
                </c:pt>
                <c:pt idx="185">
                  <c:v>45457</c:v>
                </c:pt>
                <c:pt idx="186">
                  <c:v>45460</c:v>
                </c:pt>
                <c:pt idx="187">
                  <c:v>45461</c:v>
                </c:pt>
                <c:pt idx="188">
                  <c:v>45462</c:v>
                </c:pt>
                <c:pt idx="189">
                  <c:v>45463</c:v>
                </c:pt>
                <c:pt idx="190">
                  <c:v>45464</c:v>
                </c:pt>
                <c:pt idx="191">
                  <c:v>45467</c:v>
                </c:pt>
                <c:pt idx="192">
                  <c:v>45468</c:v>
                </c:pt>
                <c:pt idx="193">
                  <c:v>45469</c:v>
                </c:pt>
                <c:pt idx="194">
                  <c:v>45470</c:v>
                </c:pt>
                <c:pt idx="195">
                  <c:v>45471</c:v>
                </c:pt>
                <c:pt idx="196">
                  <c:v>45474</c:v>
                </c:pt>
                <c:pt idx="197">
                  <c:v>45475</c:v>
                </c:pt>
                <c:pt idx="198">
                  <c:v>45476</c:v>
                </c:pt>
                <c:pt idx="199">
                  <c:v>45477</c:v>
                </c:pt>
                <c:pt idx="200">
                  <c:v>45478</c:v>
                </c:pt>
                <c:pt idx="201">
                  <c:v>45481</c:v>
                </c:pt>
                <c:pt idx="202">
                  <c:v>45482</c:v>
                </c:pt>
                <c:pt idx="203">
                  <c:v>45483</c:v>
                </c:pt>
                <c:pt idx="204">
                  <c:v>45484</c:v>
                </c:pt>
                <c:pt idx="205">
                  <c:v>45485</c:v>
                </c:pt>
                <c:pt idx="206">
                  <c:v>45488</c:v>
                </c:pt>
                <c:pt idx="207">
                  <c:v>45489</c:v>
                </c:pt>
                <c:pt idx="208">
                  <c:v>45490</c:v>
                </c:pt>
                <c:pt idx="209">
                  <c:v>45491</c:v>
                </c:pt>
                <c:pt idx="210">
                  <c:v>45492</c:v>
                </c:pt>
                <c:pt idx="211">
                  <c:v>45495</c:v>
                </c:pt>
                <c:pt idx="212">
                  <c:v>45496</c:v>
                </c:pt>
                <c:pt idx="213">
                  <c:v>45497</c:v>
                </c:pt>
                <c:pt idx="214">
                  <c:v>45498</c:v>
                </c:pt>
                <c:pt idx="215">
                  <c:v>45499</c:v>
                </c:pt>
                <c:pt idx="216">
                  <c:v>45502</c:v>
                </c:pt>
                <c:pt idx="217">
                  <c:v>45503</c:v>
                </c:pt>
                <c:pt idx="218">
                  <c:v>45504</c:v>
                </c:pt>
                <c:pt idx="219">
                  <c:v>45505</c:v>
                </c:pt>
                <c:pt idx="220">
                  <c:v>45506</c:v>
                </c:pt>
                <c:pt idx="221">
                  <c:v>45509</c:v>
                </c:pt>
                <c:pt idx="222">
                  <c:v>45510</c:v>
                </c:pt>
                <c:pt idx="223">
                  <c:v>45511</c:v>
                </c:pt>
                <c:pt idx="224">
                  <c:v>45512</c:v>
                </c:pt>
                <c:pt idx="225">
                  <c:v>45513</c:v>
                </c:pt>
                <c:pt idx="226">
                  <c:v>45516</c:v>
                </c:pt>
                <c:pt idx="227">
                  <c:v>45517</c:v>
                </c:pt>
                <c:pt idx="228">
                  <c:v>45518</c:v>
                </c:pt>
                <c:pt idx="229">
                  <c:v>45519</c:v>
                </c:pt>
                <c:pt idx="230">
                  <c:v>45520</c:v>
                </c:pt>
                <c:pt idx="231">
                  <c:v>45523</c:v>
                </c:pt>
                <c:pt idx="232">
                  <c:v>45524</c:v>
                </c:pt>
                <c:pt idx="233">
                  <c:v>45525</c:v>
                </c:pt>
                <c:pt idx="234">
                  <c:v>45526</c:v>
                </c:pt>
                <c:pt idx="235">
                  <c:v>45527</c:v>
                </c:pt>
                <c:pt idx="236">
                  <c:v>45530</c:v>
                </c:pt>
                <c:pt idx="237">
                  <c:v>45531</c:v>
                </c:pt>
                <c:pt idx="238">
                  <c:v>45532</c:v>
                </c:pt>
                <c:pt idx="239">
                  <c:v>45533</c:v>
                </c:pt>
                <c:pt idx="240">
                  <c:v>45534</c:v>
                </c:pt>
                <c:pt idx="241">
                  <c:v>45537</c:v>
                </c:pt>
                <c:pt idx="242">
                  <c:v>45538</c:v>
                </c:pt>
                <c:pt idx="243">
                  <c:v>45539</c:v>
                </c:pt>
                <c:pt idx="244">
                  <c:v>45540</c:v>
                </c:pt>
                <c:pt idx="245">
                  <c:v>45541</c:v>
                </c:pt>
                <c:pt idx="246">
                  <c:v>45544</c:v>
                </c:pt>
                <c:pt idx="247">
                  <c:v>45545</c:v>
                </c:pt>
                <c:pt idx="248">
                  <c:v>45546</c:v>
                </c:pt>
                <c:pt idx="249">
                  <c:v>45547</c:v>
                </c:pt>
                <c:pt idx="250">
                  <c:v>45548</c:v>
                </c:pt>
                <c:pt idx="251">
                  <c:v>45551</c:v>
                </c:pt>
                <c:pt idx="252">
                  <c:v>45552</c:v>
                </c:pt>
                <c:pt idx="253">
                  <c:v>45553</c:v>
                </c:pt>
                <c:pt idx="254">
                  <c:v>45554</c:v>
                </c:pt>
                <c:pt idx="255">
                  <c:v>45555</c:v>
                </c:pt>
                <c:pt idx="256">
                  <c:v>45558</c:v>
                </c:pt>
                <c:pt idx="257">
                  <c:v>45559</c:v>
                </c:pt>
                <c:pt idx="258">
                  <c:v>45560</c:v>
                </c:pt>
                <c:pt idx="259">
                  <c:v>45561</c:v>
                </c:pt>
                <c:pt idx="260">
                  <c:v>45562</c:v>
                </c:pt>
                <c:pt idx="261">
                  <c:v>45565</c:v>
                </c:pt>
              </c:numCache>
            </c:numRef>
          </c:cat>
          <c:val>
            <c:numRef>
              <c:f>Sheet1!$B$2:$B$263</c:f>
              <c:numCache>
                <c:formatCode>_(* #,##0.000_);_(* \(#,##0.000\);_(* "-"??_);_(@_)</c:formatCode>
                <c:ptCount val="262"/>
                <c:pt idx="0">
                  <c:v>299.89339739603298</c:v>
                </c:pt>
                <c:pt idx="1">
                  <c:v>298.493575118514</c:v>
                </c:pt>
                <c:pt idx="2">
                  <c:v>294.41475238038998</c:v>
                </c:pt>
                <c:pt idx="3">
                  <c:v>295.09162011028502</c:v>
                </c:pt>
                <c:pt idx="4">
                  <c:v>295.72405082100897</c:v>
                </c:pt>
                <c:pt idx="5">
                  <c:v>298.687215923998</c:v>
                </c:pt>
                <c:pt idx="6">
                  <c:v>299.892779684277</c:v>
                </c:pt>
                <c:pt idx="7">
                  <c:v>302.94364513191198</c:v>
                </c:pt>
                <c:pt idx="8">
                  <c:v>304.45647317099201</c:v>
                </c:pt>
                <c:pt idx="9">
                  <c:v>303.22590598802498</c:v>
                </c:pt>
                <c:pt idx="10">
                  <c:v>300.786561158903</c:v>
                </c:pt>
                <c:pt idx="11">
                  <c:v>302.79827639300902</c:v>
                </c:pt>
                <c:pt idx="12">
                  <c:v>303.27402620163701</c:v>
                </c:pt>
                <c:pt idx="13">
                  <c:v>299.55440675413899</c:v>
                </c:pt>
                <c:pt idx="14">
                  <c:v>296.58001958528303</c:v>
                </c:pt>
                <c:pt idx="15">
                  <c:v>293.29067653881401</c:v>
                </c:pt>
                <c:pt idx="16">
                  <c:v>292.60507482745902</c:v>
                </c:pt>
                <c:pt idx="17">
                  <c:v>294.13425466849401</c:v>
                </c:pt>
                <c:pt idx="18">
                  <c:v>291.35050201975798</c:v>
                </c:pt>
                <c:pt idx="19">
                  <c:v>288.09568915138999</c:v>
                </c:pt>
                <c:pt idx="20">
                  <c:v>287.558972068223</c:v>
                </c:pt>
                <c:pt idx="21">
                  <c:v>290.04706687215599</c:v>
                </c:pt>
                <c:pt idx="22">
                  <c:v>290.87654707058101</c:v>
                </c:pt>
                <c:pt idx="23">
                  <c:v>293.61955194508897</c:v>
                </c:pt>
                <c:pt idx="24">
                  <c:v>299.29687657039898</c:v>
                </c:pt>
                <c:pt idx="25">
                  <c:v>302.83519264848798</c:v>
                </c:pt>
                <c:pt idx="26">
                  <c:v>304.07191824598698</c:v>
                </c:pt>
                <c:pt idx="27">
                  <c:v>303.60563770340701</c:v>
                </c:pt>
                <c:pt idx="28">
                  <c:v>303.61520993375501</c:v>
                </c:pt>
                <c:pt idx="29">
                  <c:v>302.72507650851497</c:v>
                </c:pt>
                <c:pt idx="30">
                  <c:v>304.528221645641</c:v>
                </c:pt>
                <c:pt idx="31">
                  <c:v>305.038988103321</c:v>
                </c:pt>
                <c:pt idx="32">
                  <c:v>310.83648584084801</c:v>
                </c:pt>
                <c:pt idx="33">
                  <c:v>312.797585930016</c:v>
                </c:pt>
                <c:pt idx="34">
                  <c:v>312.61759691279298</c:v>
                </c:pt>
                <c:pt idx="35">
                  <c:v>313.58014874453397</c:v>
                </c:pt>
                <c:pt idx="36">
                  <c:v>315.76347847015899</c:v>
                </c:pt>
                <c:pt idx="37">
                  <c:v>315.40382734157998</c:v>
                </c:pt>
                <c:pt idx="38">
                  <c:v>315.72545298252197</c:v>
                </c:pt>
                <c:pt idx="39">
                  <c:v>316.26653789650999</c:v>
                </c:pt>
                <c:pt idx="40">
                  <c:v>316.61752192944499</c:v>
                </c:pt>
                <c:pt idx="41">
                  <c:v>315.85165149965098</c:v>
                </c:pt>
                <c:pt idx="42">
                  <c:v>316.55193027067702</c:v>
                </c:pt>
                <c:pt idx="43">
                  <c:v>316.62514227448997</c:v>
                </c:pt>
                <c:pt idx="44">
                  <c:v>317.72324354529297</c:v>
                </c:pt>
                <c:pt idx="45">
                  <c:v>319.16923078062098</c:v>
                </c:pt>
                <c:pt idx="46">
                  <c:v>317.79074844795701</c:v>
                </c:pt>
                <c:pt idx="47">
                  <c:v>317.20339563774297</c:v>
                </c:pt>
                <c:pt idx="48">
                  <c:v>317.10025466978698</c:v>
                </c:pt>
                <c:pt idx="49">
                  <c:v>318.50980531984601</c:v>
                </c:pt>
                <c:pt idx="50">
                  <c:v>319.59989668804297</c:v>
                </c:pt>
                <c:pt idx="51">
                  <c:v>320.40581739748598</c:v>
                </c:pt>
                <c:pt idx="52">
                  <c:v>321.578748760829</c:v>
                </c:pt>
                <c:pt idx="53">
                  <c:v>324.63605831778699</c:v>
                </c:pt>
                <c:pt idx="54">
                  <c:v>327.93976186764303</c:v>
                </c:pt>
                <c:pt idx="55">
                  <c:v>327.97478107908398</c:v>
                </c:pt>
                <c:pt idx="56">
                  <c:v>328.365048372714</c:v>
                </c:pt>
                <c:pt idx="57">
                  <c:v>330.46835906851101</c:v>
                </c:pt>
                <c:pt idx="58">
                  <c:v>327.497090557158</c:v>
                </c:pt>
                <c:pt idx="59">
                  <c:v>329.727788945665</c:v>
                </c:pt>
                <c:pt idx="60">
                  <c:v>330.20164526843001</c:v>
                </c:pt>
                <c:pt idx="61">
                  <c:v>330.25678356090299</c:v>
                </c:pt>
                <c:pt idx="62">
                  <c:v>331.39348341971601</c:v>
                </c:pt>
                <c:pt idx="63">
                  <c:v>333.05893765822799</c:v>
                </c:pt>
                <c:pt idx="64">
                  <c:v>333.78273301507397</c:v>
                </c:pt>
                <c:pt idx="65">
                  <c:v>332.98475269392202</c:v>
                </c:pt>
                <c:pt idx="66">
                  <c:v>333.02331182880698</c:v>
                </c:pt>
                <c:pt idx="67">
                  <c:v>330.51603139889397</c:v>
                </c:pt>
                <c:pt idx="68">
                  <c:v>327.27355764781299</c:v>
                </c:pt>
                <c:pt idx="69">
                  <c:v>327.19082747426899</c:v>
                </c:pt>
                <c:pt idx="70">
                  <c:v>327.72108755470401</c:v>
                </c:pt>
                <c:pt idx="71">
                  <c:v>330.65231436410602</c:v>
                </c:pt>
                <c:pt idx="72">
                  <c:v>329.92692832489701</c:v>
                </c:pt>
                <c:pt idx="73">
                  <c:v>331.15834488677598</c:v>
                </c:pt>
                <c:pt idx="74">
                  <c:v>330.970731232844</c:v>
                </c:pt>
                <c:pt idx="75">
                  <c:v>332.06894060628701</c:v>
                </c:pt>
                <c:pt idx="76">
                  <c:v>331.73335346166903</c:v>
                </c:pt>
                <c:pt idx="77">
                  <c:v>329.41251988458299</c:v>
                </c:pt>
                <c:pt idx="78">
                  <c:v>326.27922455090999</c:v>
                </c:pt>
                <c:pt idx="79">
                  <c:v>328.53614721529101</c:v>
                </c:pt>
                <c:pt idx="80">
                  <c:v>331.89855386359602</c:v>
                </c:pt>
                <c:pt idx="81">
                  <c:v>332.96817866684501</c:v>
                </c:pt>
                <c:pt idx="82">
                  <c:v>333.34010285713703</c:v>
                </c:pt>
                <c:pt idx="83">
                  <c:v>334.96066623446302</c:v>
                </c:pt>
                <c:pt idx="84">
                  <c:v>335.99825925247598</c:v>
                </c:pt>
                <c:pt idx="85">
                  <c:v>336.256794188252</c:v>
                </c:pt>
                <c:pt idx="86">
                  <c:v>338.326635124625</c:v>
                </c:pt>
                <c:pt idx="87">
                  <c:v>338.05338108418999</c:v>
                </c:pt>
                <c:pt idx="88">
                  <c:v>334.93679958993602</c:v>
                </c:pt>
                <c:pt idx="89">
                  <c:v>337.181372824969</c:v>
                </c:pt>
                <c:pt idx="90">
                  <c:v>339.35786550391703</c:v>
                </c:pt>
                <c:pt idx="91">
                  <c:v>337.86735719651301</c:v>
                </c:pt>
                <c:pt idx="92">
                  <c:v>339.47175581823302</c:v>
                </c:pt>
                <c:pt idx="93">
                  <c:v>341.50055468903003</c:v>
                </c:pt>
                <c:pt idx="94">
                  <c:v>341.45184076185501</c:v>
                </c:pt>
                <c:pt idx="95">
                  <c:v>342.85163132422599</c:v>
                </c:pt>
                <c:pt idx="96">
                  <c:v>342.83769810821002</c:v>
                </c:pt>
                <c:pt idx="97">
                  <c:v>339.049850520961</c:v>
                </c:pt>
                <c:pt idx="98">
                  <c:v>341.54726442638503</c:v>
                </c:pt>
                <c:pt idx="99">
                  <c:v>344.17419204396202</c:v>
                </c:pt>
                <c:pt idx="100">
                  <c:v>344.05557268401299</c:v>
                </c:pt>
                <c:pt idx="101">
                  <c:v>344.22687145100298</c:v>
                </c:pt>
                <c:pt idx="102">
                  <c:v>343.147215400297</c:v>
                </c:pt>
                <c:pt idx="103">
                  <c:v>343.02067193791697</c:v>
                </c:pt>
                <c:pt idx="104">
                  <c:v>348.79504601505602</c:v>
                </c:pt>
                <c:pt idx="105">
                  <c:v>349.15647483619102</c:v>
                </c:pt>
                <c:pt idx="106">
                  <c:v>348.24799657371602</c:v>
                </c:pt>
                <c:pt idx="107">
                  <c:v>348.95508411178201</c:v>
                </c:pt>
                <c:pt idx="108">
                  <c:v>347.815170335223</c:v>
                </c:pt>
                <c:pt idx="109">
                  <c:v>349.31005249470701</c:v>
                </c:pt>
                <c:pt idx="110">
                  <c:v>351.98543579199099</c:v>
                </c:pt>
                <c:pt idx="111">
                  <c:v>352.02222668248299</c:v>
                </c:pt>
                <c:pt idx="112">
                  <c:v>349.37194891835202</c:v>
                </c:pt>
                <c:pt idx="113">
                  <c:v>351.47130958703599</c:v>
                </c:pt>
                <c:pt idx="114">
                  <c:v>354.90086076282802</c:v>
                </c:pt>
                <c:pt idx="115">
                  <c:v>354.10370324657299</c:v>
                </c:pt>
                <c:pt idx="116">
                  <c:v>352.94594567906603</c:v>
                </c:pt>
                <c:pt idx="117">
                  <c:v>356.15097821083702</c:v>
                </c:pt>
                <c:pt idx="118">
                  <c:v>355.98209287718902</c:v>
                </c:pt>
                <c:pt idx="119">
                  <c:v>354.86428265608498</c:v>
                </c:pt>
                <c:pt idx="120">
                  <c:v>352.56546682945202</c:v>
                </c:pt>
                <c:pt idx="121">
                  <c:v>354.358013634369</c:v>
                </c:pt>
                <c:pt idx="122">
                  <c:v>355.208018721862</c:v>
                </c:pt>
                <c:pt idx="123">
                  <c:v>357.42404518452099</c:v>
                </c:pt>
                <c:pt idx="124">
                  <c:v>359.87269026532903</c:v>
                </c:pt>
                <c:pt idx="125">
                  <c:v>358.981150659283</c:v>
                </c:pt>
                <c:pt idx="126">
                  <c:v>358.13885688774701</c:v>
                </c:pt>
                <c:pt idx="127" formatCode="_(* #,##0.00_);_(* \(#,##0.00\);_(* &quot;-&quot;??_);_(@_)">
                  <c:v>357.72796346096197</c:v>
                </c:pt>
                <c:pt idx="128" formatCode="_(* #,##0.00_);_(* \(#,##0.00\);_(* &quot;-&quot;??_);_(@_)">
                  <c:v>359.79125046044402</c:v>
                </c:pt>
                <c:pt idx="129" formatCode="_(* #,##0.00_);_(* \(#,##0.00\);_(* &quot;-&quot;??_);_(@_)">
                  <c:v>360.08709104684101</c:v>
                </c:pt>
                <c:pt idx="130" formatCode="_(* #,##0.00_);_(* \(#,##0.00\);_(* &quot;-&quot;??_);_(@_)">
                  <c:v>360.27729315332402</c:v>
                </c:pt>
                <c:pt idx="131" formatCode="_(* #,##0.00_);_(* \(#,##0.00\);_(* &quot;-&quot;??_);_(@_)">
                  <c:v>359.01408415241002</c:v>
                </c:pt>
                <c:pt idx="132" formatCode="_(* #,##0.00_);_(* \(#,##0.00\);_(* &quot;-&quot;??_);_(@_)">
                  <c:v>357.28438868851299</c:v>
                </c:pt>
                <c:pt idx="133" formatCode="_(* #,##0.00_);_(* \(#,##0.00\);_(* &quot;-&quot;??_);_(@_)">
                  <c:v>357.65608124901598</c:v>
                </c:pt>
                <c:pt idx="134" formatCode="_(* #,##0.00_);_(* \(#,##0.00\);_(* &quot;-&quot;??_);_(@_)">
                  <c:v>355.67277037365</c:v>
                </c:pt>
                <c:pt idx="135" formatCode="_(* #,##0.00_);_(* \(#,##0.00\);_(* &quot;-&quot;??_);_(@_)">
                  <c:v>357.08886468557102</c:v>
                </c:pt>
                <c:pt idx="136" formatCode="_(* #,##0.00_);_(* \(#,##0.00\);_(* &quot;-&quot;??_);_(@_)">
                  <c:v>357.81655519321498</c:v>
                </c:pt>
                <c:pt idx="137" formatCode="_(* #,##0.00_);_(* \(#,##0.00\);_(* &quot;-&quot;??_);_(@_)">
                  <c:v>358.38753820597702</c:v>
                </c:pt>
                <c:pt idx="138" formatCode="_(* #,##0.00_);_(* \(#,##0.00\);_(* &quot;-&quot;??_);_(@_)">
                  <c:v>355.42734505285898</c:v>
                </c:pt>
                <c:pt idx="139" formatCode="_(* #,##0.00_);_(* \(#,##0.00\);_(* &quot;-&quot;??_);_(@_)">
                  <c:v>356.43402846211501</c:v>
                </c:pt>
                <c:pt idx="140" formatCode="_(* #,##0.00_);_(* \(#,##0.00\);_(* &quot;-&quot;??_);_(@_)">
                  <c:v>352.236199440088</c:v>
                </c:pt>
                <c:pt idx="141" formatCode="_(* #,##0.00_);_(* \(#,##0.00\);_(* &quot;-&quot;??_);_(@_)">
                  <c:v>348.71644955889502</c:v>
                </c:pt>
                <c:pt idx="142" formatCode="_(* #,##0.00_);_(* \(#,##0.00\);_(* &quot;-&quot;??_);_(@_)">
                  <c:v>346.07408644066999</c:v>
                </c:pt>
                <c:pt idx="143" formatCode="_(* #,##0.00_);_(* \(#,##0.00\);_(* &quot;-&quot;??_);_(@_)">
                  <c:v>344.65682619210003</c:v>
                </c:pt>
                <c:pt idx="144" formatCode="_(* #,##0.00_);_(* \(#,##0.00\);_(* &quot;-&quot;??_);_(@_)">
                  <c:v>344.78992528271903</c:v>
                </c:pt>
                <c:pt idx="145" formatCode="_(* #,##0.00_);_(* \(#,##0.00\);_(* &quot;-&quot;??_);_(@_)">
                  <c:v>341.996790855668</c:v>
                </c:pt>
                <c:pt idx="146" formatCode="_(* #,##0.00_);_(* \(#,##0.00\);_(* &quot;-&quot;??_);_(@_)">
                  <c:v>344.82409080855501</c:v>
                </c:pt>
                <c:pt idx="147" formatCode="_(* #,##0.00_);_(* \(#,##0.00\);_(* &quot;-&quot;??_);_(@_)">
                  <c:v>348.92635977657102</c:v>
                </c:pt>
                <c:pt idx="148" formatCode="_(* #,##0.00_);_(* \(#,##0.00\);_(* &quot;-&quot;??_);_(@_)">
                  <c:v>349.54634155363402</c:v>
                </c:pt>
                <c:pt idx="149" formatCode="_(* #,##0.00_);_(* \(#,##0.00\);_(* &quot;-&quot;??_);_(@_)">
                  <c:v>347.78621094776599</c:v>
                </c:pt>
                <c:pt idx="150" formatCode="_(* #,##0.00_);_(* \(#,##0.00\);_(* &quot;-&quot;??_);_(@_)">
                  <c:v>350.96696587039003</c:v>
                </c:pt>
                <c:pt idx="151" formatCode="_(* #,##0.00_);_(* \(#,##0.00\);_(* &quot;-&quot;??_);_(@_)">
                  <c:v>352.47375992073103</c:v>
                </c:pt>
                <c:pt idx="152" formatCode="_(* #,##0.00_);_(* \(#,##0.00\);_(* &quot;-&quot;??_);_(@_)">
                  <c:v>348.39067226891302</c:v>
                </c:pt>
                <c:pt idx="153" formatCode="_(* #,##0.00_);_(* \(#,##0.00\);_(* &quot;-&quot;??_);_(@_)">
                  <c:v>347.31528370199698</c:v>
                </c:pt>
                <c:pt idx="154" formatCode="_(* #,##0.00_);_(* \(#,##0.00\);_(* &quot;-&quot;??_);_(@_)">
                  <c:v>350.23524814120401</c:v>
                </c:pt>
                <c:pt idx="155" formatCode="_(* #,##0.00_);_(* \(#,##0.00\);_(* &quot;-&quot;??_);_(@_)">
                  <c:v>354.31114611013601</c:v>
                </c:pt>
                <c:pt idx="156" formatCode="_(* #,##0.00_);_(* \(#,##0.00\);_(* &quot;-&quot;??_);_(@_)">
                  <c:v>357.32475221228401</c:v>
                </c:pt>
                <c:pt idx="157" formatCode="_(* #,##0.00_);_(* \(#,##0.00\);_(* &quot;-&quot;??_);_(@_)">
                  <c:v>358.40724121427701</c:v>
                </c:pt>
                <c:pt idx="158" formatCode="_(* #,##0.00_);_(* \(#,##0.00\);_(* &quot;-&quot;??_);_(@_)">
                  <c:v>357.78867250047301</c:v>
                </c:pt>
                <c:pt idx="159" formatCode="_(* #,##0.00_);_(* \(#,##0.00\);_(* &quot;-&quot;??_);_(@_)">
                  <c:v>359.26981277254401</c:v>
                </c:pt>
                <c:pt idx="160" formatCode="_(* #,##0.00_);_(* \(#,##0.00\);_(* &quot;-&quot;??_);_(@_)">
                  <c:v>360.42144795393</c:v>
                </c:pt>
                <c:pt idx="161" formatCode="_(* #,##0.00_);_(* \(#,##0.00\);_(* &quot;-&quot;??_);_(@_)">
                  <c:v>360.82712074718</c:v>
                </c:pt>
                <c:pt idx="162" formatCode="_(* #,##0.00_);_(* \(#,##0.00\);_(* &quot;-&quot;??_);_(@_)">
                  <c:v>362.26938788309798</c:v>
                </c:pt>
                <c:pt idx="163" formatCode="_(* #,##0.00_);_(* \(#,##0.00\);_(* &quot;-&quot;??_);_(@_)">
                  <c:v>365.950095581705</c:v>
                </c:pt>
                <c:pt idx="164" formatCode="_(* #,##0.00_);_(* \(#,##0.00\);_(* &quot;-&quot;??_);_(@_)">
                  <c:v>366.19559558200098</c:v>
                </c:pt>
                <c:pt idx="165" formatCode="_(* #,##0.00_);_(* \(#,##0.00\);_(* &quot;-&quot;??_);_(@_)">
                  <c:v>366.63957698121402</c:v>
                </c:pt>
                <c:pt idx="166" formatCode="_(* #,##0.00_);_(* \(#,##0.00\);_(* &quot;-&quot;??_);_(@_)">
                  <c:v>367.18942851798698</c:v>
                </c:pt>
                <c:pt idx="167" formatCode="_(* #,##0.00_);_(* \(#,##0.00\);_(* &quot;-&quot;??_);_(@_)">
                  <c:v>367.18820937564601</c:v>
                </c:pt>
                <c:pt idx="168" formatCode="_(* #,##0.00_);_(* \(#,##0.00\);_(* &quot;-&quot;??_);_(@_)">
                  <c:v>365.91416866118499</c:v>
                </c:pt>
                <c:pt idx="169" formatCode="_(* #,##0.00_);_(* \(#,##0.00\);_(* &quot;-&quot;??_);_(@_)">
                  <c:v>363.98339905855499</c:v>
                </c:pt>
                <c:pt idx="170" formatCode="_(* #,##0.00_);_(* \(#,##0.00\);_(* &quot;-&quot;??_);_(@_)">
                  <c:v>365.196229707687</c:v>
                </c:pt>
                <c:pt idx="171" formatCode="_(* #,##0.00_);_(* \(#,##0.00\);_(* &quot;-&quot;??_);_(@_)">
                  <c:v>366.02859693287297</c:v>
                </c:pt>
                <c:pt idx="172" formatCode="_(* #,##0.00_);_(* \(#,##0.00\);_(* &quot;-&quot;??_);_(@_)">
                  <c:v>365.64126554480401</c:v>
                </c:pt>
                <c:pt idx="173" formatCode="_(* #,##0.00_);_(* \(#,##0.00\);_(* &quot;-&quot;??_);_(@_)">
                  <c:v>361.83789921493701</c:v>
                </c:pt>
                <c:pt idx="174" formatCode="_(* #,##0.00_);_(* \(#,##0.00\);_(* &quot;-&quot;??_);_(@_)">
                  <c:v>360.472704034792</c:v>
                </c:pt>
                <c:pt idx="175" formatCode="_(* #,##0.00_);_(* \(#,##0.00\);_(* &quot;-&quot;??_);_(@_)">
                  <c:v>362.54007663326399</c:v>
                </c:pt>
                <c:pt idx="176" formatCode="_(* #,##0.00_);_(* \(#,##0.00\);_(* &quot;-&quot;??_);_(@_)">
                  <c:v>364.056374255881</c:v>
                </c:pt>
                <c:pt idx="177" formatCode="_(* #,##0.00_);_(* \(#,##0.00\);_(* &quot;-&quot;??_);_(@_)">
                  <c:v>363.49364307116201</c:v>
                </c:pt>
                <c:pt idx="178" formatCode="_(* #,##0.00_);_(* \(#,##0.00\);_(* &quot;-&quot;??_);_(@_)">
                  <c:v>366.69511507727998</c:v>
                </c:pt>
                <c:pt idx="179" formatCode="_(* #,##0.00_);_(* \(#,##0.00\);_(* &quot;-&quot;??_);_(@_)">
                  <c:v>367.702044718774</c:v>
                </c:pt>
                <c:pt idx="180" formatCode="_(* #,##0.00_);_(* \(#,##0.00\);_(* &quot;-&quot;??_);_(@_)">
                  <c:v>366.68092533014999</c:v>
                </c:pt>
                <c:pt idx="181" formatCode="_(* #,##0.00_);_(* \(#,##0.00\);_(* &quot;-&quot;??_);_(@_)">
                  <c:v>366.93900295569301</c:v>
                </c:pt>
                <c:pt idx="182" formatCode="_(* #,##0.00_);_(* \(#,##0.00\);_(* &quot;-&quot;??_);_(@_)">
                  <c:v>366.56905376862602</c:v>
                </c:pt>
                <c:pt idx="183" formatCode="_(* #,##0.00_);_(* \(#,##0.00\);_(* &quot;-&quot;??_);_(@_)">
                  <c:v>370.14685556335297</c:v>
                </c:pt>
                <c:pt idx="184" formatCode="_(* #,##0.00_);_(* \(#,##0.00\);_(* &quot;-&quot;??_);_(@_)">
                  <c:v>369.29014041308398</c:v>
                </c:pt>
                <c:pt idx="185" formatCode="_(* #,##0.00_);_(* \(#,##0.00\);_(* &quot;-&quot;??_);_(@_)">
                  <c:v>368.212522867941</c:v>
                </c:pt>
                <c:pt idx="186" formatCode="_(* #,##0.00_);_(* \(#,##0.00\);_(* &quot;-&quot;??_);_(@_)">
                  <c:v>369.67830313168798</c:v>
                </c:pt>
                <c:pt idx="187" formatCode="_(* #,##0.00_);_(* \(#,##0.00\);_(* &quot;-&quot;??_);_(@_)">
                  <c:v>371.32571541500198</c:v>
                </c:pt>
                <c:pt idx="188" formatCode="_(* #,##0.00_);_(* \(#,##0.00\);_(* &quot;-&quot;??_);_(@_)">
                  <c:v>371.89908869818402</c:v>
                </c:pt>
                <c:pt idx="189" formatCode="_(* #,##0.00_);_(* \(#,##0.00\);_(* &quot;-&quot;??_);_(@_)">
                  <c:v>371.55057726466703</c:v>
                </c:pt>
                <c:pt idx="190" formatCode="_(* #,##0.00_);_(* \(#,##0.00\);_(* &quot;-&quot;??_);_(@_)">
                  <c:v>370.12843607131799</c:v>
                </c:pt>
                <c:pt idx="191" formatCode="_(* #,##0.00_);_(* \(#,##0.00\);_(* &quot;-&quot;??_);_(@_)">
                  <c:v>370.16288473914602</c:v>
                </c:pt>
                <c:pt idx="192" formatCode="_(* #,##0.00_);_(* \(#,##0.00\);_(* &quot;-&quot;??_);_(@_)">
                  <c:v>371.31735803515897</c:v>
                </c:pt>
                <c:pt idx="193" formatCode="_(* #,##0.00_);_(* \(#,##0.00\);_(* &quot;-&quot;??_);_(@_)">
                  <c:v>371.30509011809801</c:v>
                </c:pt>
                <c:pt idx="194" formatCode="_(* #,##0.00_);_(* \(#,##0.00\);_(* &quot;-&quot;??_);_(@_)">
                  <c:v>371.38471107362</c:v>
                </c:pt>
                <c:pt idx="195" formatCode="_(* #,##0.00_);_(* \(#,##0.00\);_(* &quot;-&quot;??_);_(@_)">
                  <c:v>370.61461780126302</c:v>
                </c:pt>
                <c:pt idx="196" formatCode="_(* #,##0.00_);_(* \(#,##0.00\);_(* &quot;-&quot;??_);_(@_)">
                  <c:v>371.445704922885</c:v>
                </c:pt>
                <c:pt idx="197" formatCode="_(* #,##0.00_);_(* \(#,##0.00\);_(* &quot;-&quot;??_);_(@_)">
                  <c:v>372.86606668207401</c:v>
                </c:pt>
                <c:pt idx="198" formatCode="_(* #,##0.00_);_(* \(#,##0.00\);_(* &quot;-&quot;??_);_(@_)">
                  <c:v>375.668272253135</c:v>
                </c:pt>
                <c:pt idx="199" formatCode="_(* #,##0.00_);_(* \(#,##0.00\);_(* &quot;-&quot;??_);_(@_)">
                  <c:v>376.79722047700102</c:v>
                </c:pt>
                <c:pt idx="200" formatCode="_(* #,##0.00_);_(* \(#,##0.00\);_(* &quot;-&quot;??_);_(@_)">
                  <c:v>377.94647310009998</c:v>
                </c:pt>
                <c:pt idx="201" formatCode="_(* #,##0.00_);_(* \(#,##0.00\);_(* &quot;-&quot;??_);_(@_)">
                  <c:v>378.23787293002101</c:v>
                </c:pt>
                <c:pt idx="202" formatCode="_(* #,##0.00_);_(* \(#,##0.00\);_(* &quot;-&quot;??_);_(@_)">
                  <c:v>378.080155604357</c:v>
                </c:pt>
                <c:pt idx="203" formatCode="_(* #,##0.00_);_(* \(#,##0.00\);_(* &quot;-&quot;??_);_(@_)">
                  <c:v>381.34453384629097</c:v>
                </c:pt>
                <c:pt idx="204" formatCode="_(* #,##0.00_);_(* \(#,##0.00\);_(* &quot;-&quot;??_);_(@_)">
                  <c:v>381.12425261691999</c:v>
                </c:pt>
                <c:pt idx="205" formatCode="_(* #,##0.00_);_(* \(#,##0.00\);_(* &quot;-&quot;??_);_(@_)">
                  <c:v>383.10967493372698</c:v>
                </c:pt>
                <c:pt idx="206" formatCode="_(* #,##0.00_);_(* \(#,##0.00\);_(* &quot;-&quot;??_);_(@_)">
                  <c:v>383.21337958123303</c:v>
                </c:pt>
                <c:pt idx="207" formatCode="_(* #,##0.00_);_(* \(#,##0.00\);_(* &quot;-&quot;??_);_(@_)">
                  <c:v>384.38291087030001</c:v>
                </c:pt>
                <c:pt idx="208" formatCode="_(* #,##0.00_);_(* \(#,##0.00\);_(* &quot;-&quot;??_);_(@_)">
                  <c:v>380.84616057961898</c:v>
                </c:pt>
                <c:pt idx="209" formatCode="_(* #,##0.00_);_(* \(#,##0.00\);_(* &quot;-&quot;??_);_(@_)">
                  <c:v>378.016199244939</c:v>
                </c:pt>
                <c:pt idx="210" formatCode="_(* #,##0.00_);_(* \(#,##0.00\);_(* &quot;-&quot;??_);_(@_)">
                  <c:v>374.988984244959</c:v>
                </c:pt>
                <c:pt idx="211" formatCode="_(* #,##0.00_);_(* \(#,##0.00\);_(* &quot;-&quot;??_);_(@_)">
                  <c:v>377.79219707219102</c:v>
                </c:pt>
                <c:pt idx="212" formatCode="_(* #,##0.00_);_(* \(#,##0.00\);_(* &quot;-&quot;??_);_(@_)">
                  <c:v>377.48576755439302</c:v>
                </c:pt>
                <c:pt idx="213" formatCode="_(* #,##0.00_);_(* \(#,##0.00\);_(* &quot;-&quot;??_);_(@_)">
                  <c:v>371.17794606510301</c:v>
                </c:pt>
                <c:pt idx="214" formatCode="_(* #,##0.00_);_(* \(#,##0.00\);_(* &quot;-&quot;??_);_(@_)">
                  <c:v>368.50963578001398</c:v>
                </c:pt>
                <c:pt idx="215" formatCode="_(* #,##0.00_);_(* \(#,##0.00\);_(* &quot;-&quot;??_);_(@_)">
                  <c:v>371.62179019699403</c:v>
                </c:pt>
                <c:pt idx="216" formatCode="_(* #,##0.00_);_(* \(#,##0.00\);_(* &quot;-&quot;??_);_(@_)">
                  <c:v>372.03414132661197</c:v>
                </c:pt>
                <c:pt idx="217" formatCode="_(* #,##0.00_);_(* \(#,##0.00\);_(* &quot;-&quot;??_);_(@_)">
                  <c:v>370.68953884413298</c:v>
                </c:pt>
                <c:pt idx="218" formatCode="_(* #,##0.00_);_(* \(#,##0.00\);_(* &quot;-&quot;??_);_(@_)">
                  <c:v>376.59169956952798</c:v>
                </c:pt>
                <c:pt idx="219" formatCode="_(* #,##0.00_);_(* \(#,##0.00\);_(* &quot;-&quot;??_);_(@_)">
                  <c:v>371.64378222779698</c:v>
                </c:pt>
                <c:pt idx="220" formatCode="_(* #,##0.00_);_(* \(#,##0.00\);_(* &quot;-&quot;??_);_(@_)">
                  <c:v>364.156167430707</c:v>
                </c:pt>
                <c:pt idx="221" formatCode="_(* #,##0.00_);_(* \(#,##0.00\);_(* &quot;-&quot;??_);_(@_)">
                  <c:v>352.55342719276001</c:v>
                </c:pt>
                <c:pt idx="222" formatCode="_(* #,##0.00_);_(* \(#,##0.00\);_(* &quot;-&quot;??_);_(@_)">
                  <c:v>356.68143056798601</c:v>
                </c:pt>
                <c:pt idx="223" formatCode="_(* #,##0.00_);_(* \(#,##0.00\);_(* &quot;-&quot;??_);_(@_)">
                  <c:v>356.55682266183197</c:v>
                </c:pt>
                <c:pt idx="224" formatCode="_(* #,##0.00_);_(* \(#,##0.00\);_(* &quot;-&quot;??_);_(@_)">
                  <c:v>361.71388066189598</c:v>
                </c:pt>
                <c:pt idx="225" formatCode="_(* #,##0.00_);_(* \(#,##0.00\);_(* &quot;-&quot;??_);_(@_)">
                  <c:v>364.23326942110498</c:v>
                </c:pt>
                <c:pt idx="226" formatCode="_(* #,##0.00_);_(* \(#,##0.00\);_(* &quot;-&quot;??_);_(@_)">
                  <c:v>364.34031324461199</c:v>
                </c:pt>
                <c:pt idx="227" formatCode="_(* #,##0.00_);_(* \(#,##0.00\);_(* &quot;-&quot;??_);_(@_)">
                  <c:v>369.68874877887203</c:v>
                </c:pt>
                <c:pt idx="228" formatCode="_(* #,##0.00_);_(* \(#,##0.00\);_(* &quot;-&quot;??_);_(@_)">
                  <c:v>371.83751058265398</c:v>
                </c:pt>
                <c:pt idx="229" formatCode="_(* #,##0.00_);_(* \(#,##0.00\);_(* &quot;-&quot;??_);_(@_)">
                  <c:v>376.26420383346101</c:v>
                </c:pt>
                <c:pt idx="230" formatCode="_(* #,##0.00_);_(* \(#,##0.00\);_(* &quot;-&quot;??_);_(@_)">
                  <c:v>378.43926543672598</c:v>
                </c:pt>
                <c:pt idx="231" formatCode="_(* #,##0.00_);_(* \(#,##0.00\);_(* &quot;-&quot;??_);_(@_)">
                  <c:v>382.05832895076202</c:v>
                </c:pt>
                <c:pt idx="232" formatCode="_(* #,##0.00_);_(* \(#,##0.00\);_(* &quot;-&quot;??_);_(@_)">
                  <c:v>381.84987295972797</c:v>
                </c:pt>
                <c:pt idx="233" formatCode="_(* #,##0.00_);_(* \(#,##0.00\);_(* &quot;-&quot;??_);_(@_)">
                  <c:v>383.16743953129799</c:v>
                </c:pt>
                <c:pt idx="234" formatCode="_(* #,##0.00_);_(* \(#,##0.00\);_(* &quot;-&quot;??_);_(@_)">
                  <c:v>381.00640379494899</c:v>
                </c:pt>
                <c:pt idx="235" formatCode="_(* #,##0.00_);_(* \(#,##0.00\);_(* &quot;-&quot;??_);_(@_)">
                  <c:v>384.98250508958301</c:v>
                </c:pt>
                <c:pt idx="236" formatCode="_(* #,##0.00_);_(* \(#,##0.00\);_(* &quot;-&quot;??_);_(@_)">
                  <c:v>384.38356470746498</c:v>
                </c:pt>
                <c:pt idx="237" formatCode="_(* #,##0.00_);_(* \(#,##0.00\);_(* &quot;-&quot;??_);_(@_)">
                  <c:v>384.76142339960001</c:v>
                </c:pt>
                <c:pt idx="238" formatCode="_(* #,##0.00_);_(* \(#,##0.00\);_(* &quot;-&quot;??_);_(@_)">
                  <c:v>383.15221849967998</c:v>
                </c:pt>
                <c:pt idx="239" formatCode="_(* #,##0.00_);_(* \(#,##0.00\);_(* &quot;-&quot;??_);_(@_)">
                  <c:v>383.19165275589899</c:v>
                </c:pt>
                <c:pt idx="240" formatCode="_(* #,##0.00_);_(* \(#,##0.00\);_(* &quot;-&quot;??_);_(@_)">
                  <c:v>386.15581139999699</c:v>
                </c:pt>
                <c:pt idx="241" formatCode="_(* #,##0.00_);_(* \(#,##0.00\);_(* &quot;-&quot;??_);_(@_)">
                  <c:v>385.85869844621999</c:v>
                </c:pt>
                <c:pt idx="242" formatCode="_(* #,##0.00_);_(* \(#,##0.00\);_(* &quot;-&quot;??_);_(@_)">
                  <c:v>379.60745318482901</c:v>
                </c:pt>
                <c:pt idx="243" formatCode="_(* #,##0.00_);_(* \(#,##0.00\);_(* &quot;-&quot;??_);_(@_)">
                  <c:v>377.58555141147798</c:v>
                </c:pt>
                <c:pt idx="244" formatCode="_(* #,##0.00_);_(* \(#,##0.00\);_(* &quot;-&quot;??_);_(@_)">
                  <c:v>376.50838260005401</c:v>
                </c:pt>
                <c:pt idx="245" formatCode="_(* #,##0.00_);_(* \(#,##0.00\);_(* &quot;-&quot;??_);_(@_)">
                  <c:v>371.85151329320098</c:v>
                </c:pt>
                <c:pt idx="246" formatCode="_(* #,##0.00_);_(* \(#,##0.00\);_(* &quot;-&quot;??_);_(@_)">
                  <c:v>374.11158897369802</c:v>
                </c:pt>
                <c:pt idx="247" formatCode="_(* #,##0.00_);_(* \(#,##0.00\);_(* &quot;-&quot;??_);_(@_)">
                  <c:v>374.63629637697602</c:v>
                </c:pt>
                <c:pt idx="248" formatCode="_(* #,##0.00_);_(* \(#,##0.00\);_(* &quot;-&quot;??_);_(@_)">
                  <c:v>377.02528602805597</c:v>
                </c:pt>
                <c:pt idx="249" formatCode="_(* #,##0.00_);_(* \(#,##0.00\);_(* &quot;-&quot;??_);_(@_)">
                  <c:v>380.76456128435598</c:v>
                </c:pt>
                <c:pt idx="250" formatCode="_(* #,##0.00_);_(* \(#,##0.00\);_(* &quot;-&quot;??_);_(@_)">
                  <c:v>383.27778478704198</c:v>
                </c:pt>
                <c:pt idx="251" formatCode="_(* #,##0.00_);_(* \(#,##0.00\);_(* &quot;-&quot;??_);_(@_)">
                  <c:v>384.00909501306597</c:v>
                </c:pt>
                <c:pt idx="252" formatCode="_(* #,##0.00_);_(* \(#,##0.00\);_(* &quot;-&quot;??_);_(@_)">
                  <c:v>384.152891135586</c:v>
                </c:pt>
                <c:pt idx="253" formatCode="_(* #,##0.00_);_(* \(#,##0.00\);_(* &quot;-&quot;??_);_(@_)">
                  <c:v>383.03368842430399</c:v>
                </c:pt>
                <c:pt idx="254" formatCode="_(* #,##0.00_);_(* \(#,##0.00\);_(* &quot;-&quot;??_);_(@_)">
                  <c:v>389.17006273791998</c:v>
                </c:pt>
                <c:pt idx="255" formatCode="_(* #,##0.00_);_(* \(#,##0.00\);_(* &quot;-&quot;??_);_(@_)">
                  <c:v>388.19396549481098</c:v>
                </c:pt>
                <c:pt idx="256" formatCode="_(* #,##0.00_);_(* \(#,##0.00\);_(* &quot;-&quot;??_);_(@_)">
                  <c:v>389.44218172373297</c:v>
                </c:pt>
                <c:pt idx="257" formatCode="_(* #,##0.00_);_(* \(#,##0.00\);_(* &quot;-&quot;??_);_(@_)">
                  <c:v>391.53551094949199</c:v>
                </c:pt>
                <c:pt idx="258" formatCode="_(* #,##0.00_);_(* \(#,##0.00\);_(* &quot;-&quot;??_);_(@_)">
                  <c:v>391.105811101916</c:v>
                </c:pt>
                <c:pt idx="259" formatCode="_(* #,##0.00_);_(* \(#,##0.00\);_(* &quot;-&quot;??_);_(@_)">
                  <c:v>394.410480694314</c:v>
                </c:pt>
                <c:pt idx="260" formatCode="_(* #,##0.00_);_(* \(#,##0.00\);_(* &quot;-&quot;??_);_(@_)">
                  <c:v>395.59660142981397</c:v>
                </c:pt>
                <c:pt idx="261" formatCode="_(* #,##0.00_);_(* \(#,##0.00\);_(* &quot;-&quot;??_);_(@_)">
                  <c:v>395.12663167832397</c:v>
                </c:pt>
              </c:numCache>
            </c:numRef>
          </c:val>
          <c:smooth val="0"/>
          <c:extLst>
            <c:ext xmlns:c16="http://schemas.microsoft.com/office/drawing/2014/chart" uri="{C3380CC4-5D6E-409C-BE32-E72D297353CC}">
              <c16:uniqueId val="{00000001-44A1-4B7F-A94A-9F90A673EBBE}"/>
            </c:ext>
          </c:extLst>
        </c:ser>
        <c:ser>
          <c:idx val="1"/>
          <c:order val="1"/>
          <c:tx>
            <c:strRef>
              <c:f>Sheet1!$C$1</c:f>
              <c:strCache>
                <c:ptCount val="1"/>
                <c:pt idx="0">
                  <c:v>blue line</c:v>
                </c:pt>
              </c:strCache>
            </c:strRef>
          </c:tx>
          <c:spPr>
            <a:ln w="28575">
              <a:solidFill>
                <a:schemeClr val="accent1"/>
              </a:solidFill>
            </a:ln>
          </c:spPr>
          <c:marker>
            <c:symbol val="none"/>
          </c:marker>
          <c:cat>
            <c:numRef>
              <c:f>Sheet1!$A$2:$A$263</c:f>
              <c:numCache>
                <c:formatCode>m/d/yyyy</c:formatCode>
                <c:ptCount val="262"/>
                <c:pt idx="0">
                  <c:v>45199</c:v>
                </c:pt>
                <c:pt idx="1">
                  <c:v>45201</c:v>
                </c:pt>
                <c:pt idx="2">
                  <c:v>45202</c:v>
                </c:pt>
                <c:pt idx="3">
                  <c:v>45203</c:v>
                </c:pt>
                <c:pt idx="4">
                  <c:v>45204</c:v>
                </c:pt>
                <c:pt idx="5">
                  <c:v>45205</c:v>
                </c:pt>
                <c:pt idx="6">
                  <c:v>45208</c:v>
                </c:pt>
                <c:pt idx="7">
                  <c:v>45209</c:v>
                </c:pt>
                <c:pt idx="8">
                  <c:v>45210</c:v>
                </c:pt>
                <c:pt idx="9">
                  <c:v>45211</c:v>
                </c:pt>
                <c:pt idx="10">
                  <c:v>45212</c:v>
                </c:pt>
                <c:pt idx="11">
                  <c:v>45215</c:v>
                </c:pt>
                <c:pt idx="12">
                  <c:v>45216</c:v>
                </c:pt>
                <c:pt idx="13">
                  <c:v>45217</c:v>
                </c:pt>
                <c:pt idx="14">
                  <c:v>45218</c:v>
                </c:pt>
                <c:pt idx="15">
                  <c:v>45219</c:v>
                </c:pt>
                <c:pt idx="16">
                  <c:v>45222</c:v>
                </c:pt>
                <c:pt idx="17">
                  <c:v>45223</c:v>
                </c:pt>
                <c:pt idx="18">
                  <c:v>45224</c:v>
                </c:pt>
                <c:pt idx="19">
                  <c:v>45225</c:v>
                </c:pt>
                <c:pt idx="20">
                  <c:v>45226</c:v>
                </c:pt>
                <c:pt idx="21">
                  <c:v>45229</c:v>
                </c:pt>
                <c:pt idx="22">
                  <c:v>45230</c:v>
                </c:pt>
                <c:pt idx="23">
                  <c:v>45231</c:v>
                </c:pt>
                <c:pt idx="24">
                  <c:v>45232</c:v>
                </c:pt>
                <c:pt idx="25">
                  <c:v>45233</c:v>
                </c:pt>
                <c:pt idx="26">
                  <c:v>45236</c:v>
                </c:pt>
                <c:pt idx="27">
                  <c:v>45237</c:v>
                </c:pt>
                <c:pt idx="28">
                  <c:v>45238</c:v>
                </c:pt>
                <c:pt idx="29">
                  <c:v>45239</c:v>
                </c:pt>
                <c:pt idx="30">
                  <c:v>45240</c:v>
                </c:pt>
                <c:pt idx="31">
                  <c:v>45243</c:v>
                </c:pt>
                <c:pt idx="32">
                  <c:v>45244</c:v>
                </c:pt>
                <c:pt idx="33">
                  <c:v>45245</c:v>
                </c:pt>
                <c:pt idx="34">
                  <c:v>45246</c:v>
                </c:pt>
                <c:pt idx="35">
                  <c:v>45247</c:v>
                </c:pt>
                <c:pt idx="36">
                  <c:v>45250</c:v>
                </c:pt>
                <c:pt idx="37">
                  <c:v>45251</c:v>
                </c:pt>
                <c:pt idx="38">
                  <c:v>45252</c:v>
                </c:pt>
                <c:pt idx="39">
                  <c:v>45253</c:v>
                </c:pt>
                <c:pt idx="40">
                  <c:v>45254</c:v>
                </c:pt>
                <c:pt idx="41">
                  <c:v>45257</c:v>
                </c:pt>
                <c:pt idx="42">
                  <c:v>45258</c:v>
                </c:pt>
                <c:pt idx="43">
                  <c:v>45259</c:v>
                </c:pt>
                <c:pt idx="44">
                  <c:v>45260</c:v>
                </c:pt>
                <c:pt idx="45">
                  <c:v>45261</c:v>
                </c:pt>
                <c:pt idx="46">
                  <c:v>45264</c:v>
                </c:pt>
                <c:pt idx="47">
                  <c:v>45265</c:v>
                </c:pt>
                <c:pt idx="48">
                  <c:v>45266</c:v>
                </c:pt>
                <c:pt idx="49">
                  <c:v>45267</c:v>
                </c:pt>
                <c:pt idx="50">
                  <c:v>45268</c:v>
                </c:pt>
                <c:pt idx="51">
                  <c:v>45271</c:v>
                </c:pt>
                <c:pt idx="52">
                  <c:v>45272</c:v>
                </c:pt>
                <c:pt idx="53">
                  <c:v>45273</c:v>
                </c:pt>
                <c:pt idx="54">
                  <c:v>45274</c:v>
                </c:pt>
                <c:pt idx="55">
                  <c:v>45275</c:v>
                </c:pt>
                <c:pt idx="56">
                  <c:v>45278</c:v>
                </c:pt>
                <c:pt idx="57">
                  <c:v>45279</c:v>
                </c:pt>
                <c:pt idx="58">
                  <c:v>45280</c:v>
                </c:pt>
                <c:pt idx="59">
                  <c:v>45281</c:v>
                </c:pt>
                <c:pt idx="60">
                  <c:v>45282</c:v>
                </c:pt>
                <c:pt idx="61">
                  <c:v>45285</c:v>
                </c:pt>
                <c:pt idx="62">
                  <c:v>45286</c:v>
                </c:pt>
                <c:pt idx="63">
                  <c:v>45287</c:v>
                </c:pt>
                <c:pt idx="64">
                  <c:v>45288</c:v>
                </c:pt>
                <c:pt idx="65">
                  <c:v>45289</c:v>
                </c:pt>
                <c:pt idx="66">
                  <c:v>45292</c:v>
                </c:pt>
                <c:pt idx="67">
                  <c:v>45293</c:v>
                </c:pt>
                <c:pt idx="68">
                  <c:v>45294</c:v>
                </c:pt>
                <c:pt idx="69">
                  <c:v>45295</c:v>
                </c:pt>
                <c:pt idx="70">
                  <c:v>45296</c:v>
                </c:pt>
                <c:pt idx="71">
                  <c:v>45299</c:v>
                </c:pt>
                <c:pt idx="72">
                  <c:v>45300</c:v>
                </c:pt>
                <c:pt idx="73">
                  <c:v>45301</c:v>
                </c:pt>
                <c:pt idx="74">
                  <c:v>45302</c:v>
                </c:pt>
                <c:pt idx="75">
                  <c:v>45303</c:v>
                </c:pt>
                <c:pt idx="76">
                  <c:v>45306</c:v>
                </c:pt>
                <c:pt idx="77">
                  <c:v>45307</c:v>
                </c:pt>
                <c:pt idx="78">
                  <c:v>45308</c:v>
                </c:pt>
                <c:pt idx="79">
                  <c:v>45309</c:v>
                </c:pt>
                <c:pt idx="80">
                  <c:v>45310</c:v>
                </c:pt>
                <c:pt idx="81">
                  <c:v>45313</c:v>
                </c:pt>
                <c:pt idx="82">
                  <c:v>45314</c:v>
                </c:pt>
                <c:pt idx="83">
                  <c:v>45315</c:v>
                </c:pt>
                <c:pt idx="84">
                  <c:v>45316</c:v>
                </c:pt>
                <c:pt idx="85">
                  <c:v>45317</c:v>
                </c:pt>
                <c:pt idx="86">
                  <c:v>45320</c:v>
                </c:pt>
                <c:pt idx="87">
                  <c:v>45321</c:v>
                </c:pt>
                <c:pt idx="88">
                  <c:v>45322</c:v>
                </c:pt>
                <c:pt idx="89">
                  <c:v>45323</c:v>
                </c:pt>
                <c:pt idx="90">
                  <c:v>45324</c:v>
                </c:pt>
                <c:pt idx="91">
                  <c:v>45327</c:v>
                </c:pt>
                <c:pt idx="92">
                  <c:v>45328</c:v>
                </c:pt>
                <c:pt idx="93">
                  <c:v>45329</c:v>
                </c:pt>
                <c:pt idx="94">
                  <c:v>45330</c:v>
                </c:pt>
                <c:pt idx="95">
                  <c:v>45331</c:v>
                </c:pt>
                <c:pt idx="96">
                  <c:v>45334</c:v>
                </c:pt>
                <c:pt idx="97">
                  <c:v>45335</c:v>
                </c:pt>
                <c:pt idx="98">
                  <c:v>45336</c:v>
                </c:pt>
                <c:pt idx="99">
                  <c:v>45337</c:v>
                </c:pt>
                <c:pt idx="100">
                  <c:v>45338</c:v>
                </c:pt>
                <c:pt idx="101">
                  <c:v>45341</c:v>
                </c:pt>
                <c:pt idx="102">
                  <c:v>45342</c:v>
                </c:pt>
                <c:pt idx="103">
                  <c:v>45343</c:v>
                </c:pt>
                <c:pt idx="104">
                  <c:v>45344</c:v>
                </c:pt>
                <c:pt idx="105">
                  <c:v>45345</c:v>
                </c:pt>
                <c:pt idx="106">
                  <c:v>45348</c:v>
                </c:pt>
                <c:pt idx="107">
                  <c:v>45349</c:v>
                </c:pt>
                <c:pt idx="108">
                  <c:v>45350</c:v>
                </c:pt>
                <c:pt idx="109">
                  <c:v>45351</c:v>
                </c:pt>
                <c:pt idx="110">
                  <c:v>45352</c:v>
                </c:pt>
                <c:pt idx="111">
                  <c:v>45355</c:v>
                </c:pt>
                <c:pt idx="112">
                  <c:v>45356</c:v>
                </c:pt>
                <c:pt idx="113">
                  <c:v>45357</c:v>
                </c:pt>
                <c:pt idx="114">
                  <c:v>45358</c:v>
                </c:pt>
                <c:pt idx="115">
                  <c:v>45359</c:v>
                </c:pt>
                <c:pt idx="116">
                  <c:v>45362</c:v>
                </c:pt>
                <c:pt idx="117">
                  <c:v>45363</c:v>
                </c:pt>
                <c:pt idx="118">
                  <c:v>45364</c:v>
                </c:pt>
                <c:pt idx="119">
                  <c:v>45365</c:v>
                </c:pt>
                <c:pt idx="120">
                  <c:v>45366</c:v>
                </c:pt>
                <c:pt idx="121">
                  <c:v>45369</c:v>
                </c:pt>
                <c:pt idx="122">
                  <c:v>45370</c:v>
                </c:pt>
                <c:pt idx="123">
                  <c:v>45371</c:v>
                </c:pt>
                <c:pt idx="124">
                  <c:v>45372</c:v>
                </c:pt>
                <c:pt idx="125">
                  <c:v>45373</c:v>
                </c:pt>
                <c:pt idx="126">
                  <c:v>45376</c:v>
                </c:pt>
                <c:pt idx="127">
                  <c:v>45377</c:v>
                </c:pt>
                <c:pt idx="128">
                  <c:v>45378</c:v>
                </c:pt>
                <c:pt idx="129">
                  <c:v>45379</c:v>
                </c:pt>
                <c:pt idx="130">
                  <c:v>45380</c:v>
                </c:pt>
                <c:pt idx="131">
                  <c:v>45383</c:v>
                </c:pt>
                <c:pt idx="132">
                  <c:v>45384</c:v>
                </c:pt>
                <c:pt idx="133">
                  <c:v>45385</c:v>
                </c:pt>
                <c:pt idx="134">
                  <c:v>45386</c:v>
                </c:pt>
                <c:pt idx="135">
                  <c:v>45387</c:v>
                </c:pt>
                <c:pt idx="136">
                  <c:v>45390</c:v>
                </c:pt>
                <c:pt idx="137">
                  <c:v>45391</c:v>
                </c:pt>
                <c:pt idx="138">
                  <c:v>45392</c:v>
                </c:pt>
                <c:pt idx="139">
                  <c:v>45393</c:v>
                </c:pt>
                <c:pt idx="140">
                  <c:v>45394</c:v>
                </c:pt>
                <c:pt idx="141">
                  <c:v>45397</c:v>
                </c:pt>
                <c:pt idx="142">
                  <c:v>45398</c:v>
                </c:pt>
                <c:pt idx="143">
                  <c:v>45399</c:v>
                </c:pt>
                <c:pt idx="144">
                  <c:v>45400</c:v>
                </c:pt>
                <c:pt idx="145">
                  <c:v>45401</c:v>
                </c:pt>
                <c:pt idx="146">
                  <c:v>45404</c:v>
                </c:pt>
                <c:pt idx="147">
                  <c:v>45405</c:v>
                </c:pt>
                <c:pt idx="148">
                  <c:v>45406</c:v>
                </c:pt>
                <c:pt idx="149">
                  <c:v>45407</c:v>
                </c:pt>
                <c:pt idx="150">
                  <c:v>45408</c:v>
                </c:pt>
                <c:pt idx="151">
                  <c:v>45411</c:v>
                </c:pt>
                <c:pt idx="152">
                  <c:v>45412</c:v>
                </c:pt>
                <c:pt idx="153">
                  <c:v>45413</c:v>
                </c:pt>
                <c:pt idx="154">
                  <c:v>45414</c:v>
                </c:pt>
                <c:pt idx="155">
                  <c:v>45415</c:v>
                </c:pt>
                <c:pt idx="156">
                  <c:v>45418</c:v>
                </c:pt>
                <c:pt idx="157">
                  <c:v>45419</c:v>
                </c:pt>
                <c:pt idx="158">
                  <c:v>45420</c:v>
                </c:pt>
                <c:pt idx="159">
                  <c:v>45421</c:v>
                </c:pt>
                <c:pt idx="160">
                  <c:v>45422</c:v>
                </c:pt>
                <c:pt idx="161">
                  <c:v>45425</c:v>
                </c:pt>
                <c:pt idx="162">
                  <c:v>45426</c:v>
                </c:pt>
                <c:pt idx="163">
                  <c:v>45427</c:v>
                </c:pt>
                <c:pt idx="164">
                  <c:v>45428</c:v>
                </c:pt>
                <c:pt idx="165">
                  <c:v>45429</c:v>
                </c:pt>
                <c:pt idx="166">
                  <c:v>45432</c:v>
                </c:pt>
                <c:pt idx="167">
                  <c:v>45433</c:v>
                </c:pt>
                <c:pt idx="168">
                  <c:v>45434</c:v>
                </c:pt>
                <c:pt idx="169">
                  <c:v>45435</c:v>
                </c:pt>
                <c:pt idx="170">
                  <c:v>45436</c:v>
                </c:pt>
                <c:pt idx="171">
                  <c:v>45439</c:v>
                </c:pt>
                <c:pt idx="172">
                  <c:v>45440</c:v>
                </c:pt>
                <c:pt idx="173">
                  <c:v>45441</c:v>
                </c:pt>
                <c:pt idx="174">
                  <c:v>45442</c:v>
                </c:pt>
                <c:pt idx="175">
                  <c:v>45443</c:v>
                </c:pt>
                <c:pt idx="176">
                  <c:v>45446</c:v>
                </c:pt>
                <c:pt idx="177">
                  <c:v>45447</c:v>
                </c:pt>
                <c:pt idx="178">
                  <c:v>45448</c:v>
                </c:pt>
                <c:pt idx="179">
                  <c:v>45449</c:v>
                </c:pt>
                <c:pt idx="180">
                  <c:v>45450</c:v>
                </c:pt>
                <c:pt idx="181">
                  <c:v>45453</c:v>
                </c:pt>
                <c:pt idx="182">
                  <c:v>45454</c:v>
                </c:pt>
                <c:pt idx="183">
                  <c:v>45455</c:v>
                </c:pt>
                <c:pt idx="184">
                  <c:v>45456</c:v>
                </c:pt>
                <c:pt idx="185">
                  <c:v>45457</c:v>
                </c:pt>
                <c:pt idx="186">
                  <c:v>45460</c:v>
                </c:pt>
                <c:pt idx="187">
                  <c:v>45461</c:v>
                </c:pt>
                <c:pt idx="188">
                  <c:v>45462</c:v>
                </c:pt>
                <c:pt idx="189">
                  <c:v>45463</c:v>
                </c:pt>
                <c:pt idx="190">
                  <c:v>45464</c:v>
                </c:pt>
                <c:pt idx="191">
                  <c:v>45467</c:v>
                </c:pt>
                <c:pt idx="192">
                  <c:v>45468</c:v>
                </c:pt>
                <c:pt idx="193">
                  <c:v>45469</c:v>
                </c:pt>
                <c:pt idx="194">
                  <c:v>45470</c:v>
                </c:pt>
                <c:pt idx="195">
                  <c:v>45471</c:v>
                </c:pt>
                <c:pt idx="196">
                  <c:v>45474</c:v>
                </c:pt>
                <c:pt idx="197">
                  <c:v>45475</c:v>
                </c:pt>
                <c:pt idx="198">
                  <c:v>45476</c:v>
                </c:pt>
                <c:pt idx="199">
                  <c:v>45477</c:v>
                </c:pt>
                <c:pt idx="200">
                  <c:v>45478</c:v>
                </c:pt>
                <c:pt idx="201">
                  <c:v>45481</c:v>
                </c:pt>
                <c:pt idx="202">
                  <c:v>45482</c:v>
                </c:pt>
                <c:pt idx="203">
                  <c:v>45483</c:v>
                </c:pt>
                <c:pt idx="204">
                  <c:v>45484</c:v>
                </c:pt>
                <c:pt idx="205">
                  <c:v>45485</c:v>
                </c:pt>
                <c:pt idx="206">
                  <c:v>45488</c:v>
                </c:pt>
                <c:pt idx="207">
                  <c:v>45489</c:v>
                </c:pt>
                <c:pt idx="208">
                  <c:v>45490</c:v>
                </c:pt>
                <c:pt idx="209">
                  <c:v>45491</c:v>
                </c:pt>
                <c:pt idx="210">
                  <c:v>45492</c:v>
                </c:pt>
                <c:pt idx="211">
                  <c:v>45495</c:v>
                </c:pt>
                <c:pt idx="212">
                  <c:v>45496</c:v>
                </c:pt>
                <c:pt idx="213">
                  <c:v>45497</c:v>
                </c:pt>
                <c:pt idx="214">
                  <c:v>45498</c:v>
                </c:pt>
                <c:pt idx="215">
                  <c:v>45499</c:v>
                </c:pt>
                <c:pt idx="216">
                  <c:v>45502</c:v>
                </c:pt>
                <c:pt idx="217">
                  <c:v>45503</c:v>
                </c:pt>
                <c:pt idx="218">
                  <c:v>45504</c:v>
                </c:pt>
                <c:pt idx="219">
                  <c:v>45505</c:v>
                </c:pt>
                <c:pt idx="220">
                  <c:v>45506</c:v>
                </c:pt>
                <c:pt idx="221">
                  <c:v>45509</c:v>
                </c:pt>
                <c:pt idx="222">
                  <c:v>45510</c:v>
                </c:pt>
                <c:pt idx="223">
                  <c:v>45511</c:v>
                </c:pt>
                <c:pt idx="224">
                  <c:v>45512</c:v>
                </c:pt>
                <c:pt idx="225">
                  <c:v>45513</c:v>
                </c:pt>
                <c:pt idx="226">
                  <c:v>45516</c:v>
                </c:pt>
                <c:pt idx="227">
                  <c:v>45517</c:v>
                </c:pt>
                <c:pt idx="228">
                  <c:v>45518</c:v>
                </c:pt>
                <c:pt idx="229">
                  <c:v>45519</c:v>
                </c:pt>
                <c:pt idx="230">
                  <c:v>45520</c:v>
                </c:pt>
                <c:pt idx="231">
                  <c:v>45523</c:v>
                </c:pt>
                <c:pt idx="232">
                  <c:v>45524</c:v>
                </c:pt>
                <c:pt idx="233">
                  <c:v>45525</c:v>
                </c:pt>
                <c:pt idx="234">
                  <c:v>45526</c:v>
                </c:pt>
                <c:pt idx="235">
                  <c:v>45527</c:v>
                </c:pt>
                <c:pt idx="236">
                  <c:v>45530</c:v>
                </c:pt>
                <c:pt idx="237">
                  <c:v>45531</c:v>
                </c:pt>
                <c:pt idx="238">
                  <c:v>45532</c:v>
                </c:pt>
                <c:pt idx="239">
                  <c:v>45533</c:v>
                </c:pt>
                <c:pt idx="240">
                  <c:v>45534</c:v>
                </c:pt>
                <c:pt idx="241">
                  <c:v>45537</c:v>
                </c:pt>
                <c:pt idx="242">
                  <c:v>45538</c:v>
                </c:pt>
                <c:pt idx="243">
                  <c:v>45539</c:v>
                </c:pt>
                <c:pt idx="244">
                  <c:v>45540</c:v>
                </c:pt>
                <c:pt idx="245">
                  <c:v>45541</c:v>
                </c:pt>
                <c:pt idx="246">
                  <c:v>45544</c:v>
                </c:pt>
                <c:pt idx="247">
                  <c:v>45545</c:v>
                </c:pt>
                <c:pt idx="248">
                  <c:v>45546</c:v>
                </c:pt>
                <c:pt idx="249">
                  <c:v>45547</c:v>
                </c:pt>
                <c:pt idx="250">
                  <c:v>45548</c:v>
                </c:pt>
                <c:pt idx="251">
                  <c:v>45551</c:v>
                </c:pt>
                <c:pt idx="252">
                  <c:v>45552</c:v>
                </c:pt>
                <c:pt idx="253">
                  <c:v>45553</c:v>
                </c:pt>
                <c:pt idx="254">
                  <c:v>45554</c:v>
                </c:pt>
                <c:pt idx="255">
                  <c:v>45555</c:v>
                </c:pt>
                <c:pt idx="256">
                  <c:v>45558</c:v>
                </c:pt>
                <c:pt idx="257">
                  <c:v>45559</c:v>
                </c:pt>
                <c:pt idx="258">
                  <c:v>45560</c:v>
                </c:pt>
                <c:pt idx="259">
                  <c:v>45561</c:v>
                </c:pt>
                <c:pt idx="260">
                  <c:v>45562</c:v>
                </c:pt>
                <c:pt idx="261">
                  <c:v>45565</c:v>
                </c:pt>
              </c:numCache>
            </c:numRef>
          </c:cat>
          <c:val>
            <c:numRef>
              <c:f>Sheet1!$C$2:$C$263</c:f>
              <c:numCache>
                <c:formatCode>General</c:formatCode>
                <c:ptCount val="262"/>
                <c:pt idx="196" formatCode="_(* #,##0.00_);_(* \(#,##0.00\);_(* &quot;-&quot;??_);_(@_)">
                  <c:v>371.445704922885</c:v>
                </c:pt>
                <c:pt idx="197" formatCode="_(* #,##0.00_);_(* \(#,##0.00\);_(* &quot;-&quot;??_);_(@_)">
                  <c:v>372.86606668207401</c:v>
                </c:pt>
                <c:pt idx="198" formatCode="_(* #,##0.00_);_(* \(#,##0.00\);_(* &quot;-&quot;??_);_(@_)">
                  <c:v>375.668272253135</c:v>
                </c:pt>
                <c:pt idx="199" formatCode="_(* #,##0.00_);_(* \(#,##0.00\);_(* &quot;-&quot;??_);_(@_)">
                  <c:v>376.79722047700102</c:v>
                </c:pt>
                <c:pt idx="200" formatCode="_(* #,##0.00_);_(* \(#,##0.00\);_(* &quot;-&quot;??_);_(@_)">
                  <c:v>377.94647310009998</c:v>
                </c:pt>
                <c:pt idx="201" formatCode="_(* #,##0.00_);_(* \(#,##0.00\);_(* &quot;-&quot;??_);_(@_)">
                  <c:v>378.23787293002101</c:v>
                </c:pt>
                <c:pt idx="202" formatCode="_(* #,##0.00_);_(* \(#,##0.00\);_(* &quot;-&quot;??_);_(@_)">
                  <c:v>378.080155604357</c:v>
                </c:pt>
                <c:pt idx="203" formatCode="_(* #,##0.00_);_(* \(#,##0.00\);_(* &quot;-&quot;??_);_(@_)">
                  <c:v>381.34453384629097</c:v>
                </c:pt>
                <c:pt idx="204" formatCode="_(* #,##0.00_);_(* \(#,##0.00\);_(* &quot;-&quot;??_);_(@_)">
                  <c:v>381.12425261691999</c:v>
                </c:pt>
                <c:pt idx="205" formatCode="_(* #,##0.00_);_(* \(#,##0.00\);_(* &quot;-&quot;??_);_(@_)">
                  <c:v>383.10967493372698</c:v>
                </c:pt>
                <c:pt idx="206" formatCode="_(* #,##0.00_);_(* \(#,##0.00\);_(* &quot;-&quot;??_);_(@_)">
                  <c:v>383.21337958123303</c:v>
                </c:pt>
                <c:pt idx="207" formatCode="_(* #,##0.00_);_(* \(#,##0.00\);_(* &quot;-&quot;??_);_(@_)">
                  <c:v>384.38291087030001</c:v>
                </c:pt>
                <c:pt idx="208" formatCode="_(* #,##0.00_);_(* \(#,##0.00\);_(* &quot;-&quot;??_);_(@_)">
                  <c:v>380.84616057961898</c:v>
                </c:pt>
                <c:pt idx="209" formatCode="_(* #,##0.00_);_(* \(#,##0.00\);_(* &quot;-&quot;??_);_(@_)">
                  <c:v>378.016199244939</c:v>
                </c:pt>
                <c:pt idx="210" formatCode="_(* #,##0.00_);_(* \(#,##0.00\);_(* &quot;-&quot;??_);_(@_)">
                  <c:v>374.988984244959</c:v>
                </c:pt>
                <c:pt idx="211" formatCode="_(* #,##0.00_);_(* \(#,##0.00\);_(* &quot;-&quot;??_);_(@_)">
                  <c:v>377.79219707219102</c:v>
                </c:pt>
                <c:pt idx="212" formatCode="_(* #,##0.00_);_(* \(#,##0.00\);_(* &quot;-&quot;??_);_(@_)">
                  <c:v>377.48576755439302</c:v>
                </c:pt>
                <c:pt idx="213" formatCode="_(* #,##0.00_);_(* \(#,##0.00\);_(* &quot;-&quot;??_);_(@_)">
                  <c:v>371.17794606510301</c:v>
                </c:pt>
                <c:pt idx="214" formatCode="_(* #,##0.00_);_(* \(#,##0.00\);_(* &quot;-&quot;??_);_(@_)">
                  <c:v>368.50963578001398</c:v>
                </c:pt>
                <c:pt idx="215" formatCode="_(* #,##0.00_);_(* \(#,##0.00\);_(* &quot;-&quot;??_);_(@_)">
                  <c:v>371.62179019699403</c:v>
                </c:pt>
                <c:pt idx="216" formatCode="_(* #,##0.00_);_(* \(#,##0.00\);_(* &quot;-&quot;??_);_(@_)">
                  <c:v>372.03414132661197</c:v>
                </c:pt>
                <c:pt idx="217" formatCode="_(* #,##0.00_);_(* \(#,##0.00\);_(* &quot;-&quot;??_);_(@_)">
                  <c:v>370.68953884413298</c:v>
                </c:pt>
                <c:pt idx="218" formatCode="_(* #,##0.00_);_(* \(#,##0.00\);_(* &quot;-&quot;??_);_(@_)">
                  <c:v>376.59169956952798</c:v>
                </c:pt>
                <c:pt idx="219" formatCode="_(* #,##0.00_);_(* \(#,##0.00\);_(* &quot;-&quot;??_);_(@_)">
                  <c:v>371.64378222779698</c:v>
                </c:pt>
                <c:pt idx="220" formatCode="_(* #,##0.00_);_(* \(#,##0.00\);_(* &quot;-&quot;??_);_(@_)">
                  <c:v>364.156167430707</c:v>
                </c:pt>
                <c:pt idx="221" formatCode="_(* #,##0.00_);_(* \(#,##0.00\);_(* &quot;-&quot;??_);_(@_)">
                  <c:v>352.55342719276001</c:v>
                </c:pt>
                <c:pt idx="222" formatCode="_(* #,##0.00_);_(* \(#,##0.00\);_(* &quot;-&quot;??_);_(@_)">
                  <c:v>356.68143056798601</c:v>
                </c:pt>
                <c:pt idx="223" formatCode="_(* #,##0.00_);_(* \(#,##0.00\);_(* &quot;-&quot;??_);_(@_)">
                  <c:v>356.55682266183197</c:v>
                </c:pt>
                <c:pt idx="224" formatCode="_(* #,##0.00_);_(* \(#,##0.00\);_(* &quot;-&quot;??_);_(@_)">
                  <c:v>361.71388066189598</c:v>
                </c:pt>
                <c:pt idx="225" formatCode="_(* #,##0.00_);_(* \(#,##0.00\);_(* &quot;-&quot;??_);_(@_)">
                  <c:v>364.23326942110498</c:v>
                </c:pt>
                <c:pt idx="226" formatCode="_(* #,##0.00_);_(* \(#,##0.00\);_(* &quot;-&quot;??_);_(@_)">
                  <c:v>364.34031324461199</c:v>
                </c:pt>
                <c:pt idx="227" formatCode="_(* #,##0.00_);_(* \(#,##0.00\);_(* &quot;-&quot;??_);_(@_)">
                  <c:v>369.68874877887203</c:v>
                </c:pt>
                <c:pt idx="228" formatCode="_(* #,##0.00_);_(* \(#,##0.00\);_(* &quot;-&quot;??_);_(@_)">
                  <c:v>371.83751058265398</c:v>
                </c:pt>
                <c:pt idx="229" formatCode="_(* #,##0.00_);_(* \(#,##0.00\);_(* &quot;-&quot;??_);_(@_)">
                  <c:v>376.26420383346101</c:v>
                </c:pt>
                <c:pt idx="230" formatCode="_(* #,##0.00_);_(* \(#,##0.00\);_(* &quot;-&quot;??_);_(@_)">
                  <c:v>378.43926543672598</c:v>
                </c:pt>
                <c:pt idx="231" formatCode="_(* #,##0.00_);_(* \(#,##0.00\);_(* &quot;-&quot;??_);_(@_)">
                  <c:v>382.05832895076202</c:v>
                </c:pt>
                <c:pt idx="232" formatCode="_(* #,##0.00_);_(* \(#,##0.00\);_(* &quot;-&quot;??_);_(@_)">
                  <c:v>381.84987295972797</c:v>
                </c:pt>
                <c:pt idx="233" formatCode="_(* #,##0.00_);_(* \(#,##0.00\);_(* &quot;-&quot;??_);_(@_)">
                  <c:v>383.16743953129799</c:v>
                </c:pt>
                <c:pt idx="234" formatCode="_(* #,##0.00_);_(* \(#,##0.00\);_(* &quot;-&quot;??_);_(@_)">
                  <c:v>381.00640379494899</c:v>
                </c:pt>
                <c:pt idx="235" formatCode="_(* #,##0.00_);_(* \(#,##0.00\);_(* &quot;-&quot;??_);_(@_)">
                  <c:v>384.98250508958301</c:v>
                </c:pt>
                <c:pt idx="236" formatCode="_(* #,##0.00_);_(* \(#,##0.00\);_(* &quot;-&quot;??_);_(@_)">
                  <c:v>384.38356470746498</c:v>
                </c:pt>
                <c:pt idx="237" formatCode="_(* #,##0.00_);_(* \(#,##0.00\);_(* &quot;-&quot;??_);_(@_)">
                  <c:v>384.76142339960001</c:v>
                </c:pt>
                <c:pt idx="238" formatCode="_(* #,##0.00_);_(* \(#,##0.00\);_(* &quot;-&quot;??_);_(@_)">
                  <c:v>383.15221849967998</c:v>
                </c:pt>
                <c:pt idx="239" formatCode="_(* #,##0.00_);_(* \(#,##0.00\);_(* &quot;-&quot;??_);_(@_)">
                  <c:v>383.19165275589899</c:v>
                </c:pt>
                <c:pt idx="240" formatCode="_(* #,##0.00_);_(* \(#,##0.00\);_(* &quot;-&quot;??_);_(@_)">
                  <c:v>386.15581139999699</c:v>
                </c:pt>
                <c:pt idx="241" formatCode="_(* #,##0.00_);_(* \(#,##0.00\);_(* &quot;-&quot;??_);_(@_)">
                  <c:v>385.85869844621999</c:v>
                </c:pt>
                <c:pt idx="242" formatCode="_(* #,##0.00_);_(* \(#,##0.00\);_(* &quot;-&quot;??_);_(@_)">
                  <c:v>379.60745318482901</c:v>
                </c:pt>
                <c:pt idx="243" formatCode="_(* #,##0.00_);_(* \(#,##0.00\);_(* &quot;-&quot;??_);_(@_)">
                  <c:v>377.58555141147798</c:v>
                </c:pt>
                <c:pt idx="244" formatCode="_(* #,##0.00_);_(* \(#,##0.00\);_(* &quot;-&quot;??_);_(@_)">
                  <c:v>376.50838260005401</c:v>
                </c:pt>
                <c:pt idx="245" formatCode="_(* #,##0.00_);_(* \(#,##0.00\);_(* &quot;-&quot;??_);_(@_)">
                  <c:v>371.85151329320098</c:v>
                </c:pt>
                <c:pt idx="246" formatCode="_(* #,##0.00_);_(* \(#,##0.00\);_(* &quot;-&quot;??_);_(@_)">
                  <c:v>374.11158897369802</c:v>
                </c:pt>
                <c:pt idx="247" formatCode="_(* #,##0.00_);_(* \(#,##0.00\);_(* &quot;-&quot;??_);_(@_)">
                  <c:v>374.63629637697602</c:v>
                </c:pt>
                <c:pt idx="248" formatCode="_(* #,##0.00_);_(* \(#,##0.00\);_(* &quot;-&quot;??_);_(@_)">
                  <c:v>377.02528602805597</c:v>
                </c:pt>
                <c:pt idx="249" formatCode="_(* #,##0.00_);_(* \(#,##0.00\);_(* &quot;-&quot;??_);_(@_)">
                  <c:v>380.76456128435598</c:v>
                </c:pt>
                <c:pt idx="250" formatCode="_(* #,##0.00_);_(* \(#,##0.00\);_(* &quot;-&quot;??_);_(@_)">
                  <c:v>383.27778478704198</c:v>
                </c:pt>
                <c:pt idx="251" formatCode="_(* #,##0.00_);_(* \(#,##0.00\);_(* &quot;-&quot;??_);_(@_)">
                  <c:v>384.00909501306597</c:v>
                </c:pt>
                <c:pt idx="252" formatCode="_(* #,##0.00_);_(* \(#,##0.00\);_(* &quot;-&quot;??_);_(@_)">
                  <c:v>384.152891135586</c:v>
                </c:pt>
                <c:pt idx="253" formatCode="_(* #,##0.00_);_(* \(#,##0.00\);_(* &quot;-&quot;??_);_(@_)">
                  <c:v>383.03368842430399</c:v>
                </c:pt>
                <c:pt idx="254" formatCode="_(* #,##0.00_);_(* \(#,##0.00\);_(* &quot;-&quot;??_);_(@_)">
                  <c:v>389.17006273791998</c:v>
                </c:pt>
                <c:pt idx="255" formatCode="_(* #,##0.00_);_(* \(#,##0.00\);_(* &quot;-&quot;??_);_(@_)">
                  <c:v>388.19396549481098</c:v>
                </c:pt>
                <c:pt idx="256" formatCode="_(* #,##0.00_);_(* \(#,##0.00\);_(* &quot;-&quot;??_);_(@_)">
                  <c:v>389.44218172373297</c:v>
                </c:pt>
                <c:pt idx="257" formatCode="_(* #,##0.00_);_(* \(#,##0.00\);_(* &quot;-&quot;??_);_(@_)">
                  <c:v>391.53551094949199</c:v>
                </c:pt>
                <c:pt idx="258" formatCode="_(* #,##0.00_);_(* \(#,##0.00\);_(* &quot;-&quot;??_);_(@_)">
                  <c:v>391.105811101916</c:v>
                </c:pt>
                <c:pt idx="259" formatCode="_(* #,##0.00_);_(* \(#,##0.00\);_(* &quot;-&quot;??_);_(@_)">
                  <c:v>394.410480694314</c:v>
                </c:pt>
                <c:pt idx="260" formatCode="_(* #,##0.00_);_(* \(#,##0.00\);_(* &quot;-&quot;??_);_(@_)">
                  <c:v>395.59660142981397</c:v>
                </c:pt>
                <c:pt idx="261" formatCode="_(* #,##0.00_);_(* \(#,##0.00\);_(* &quot;-&quot;??_);_(@_)">
                  <c:v>395.12663167832397</c:v>
                </c:pt>
              </c:numCache>
            </c:numRef>
          </c:val>
          <c:smooth val="0"/>
          <c:extLst>
            <c:ext xmlns:c16="http://schemas.microsoft.com/office/drawing/2014/chart" uri="{C3380CC4-5D6E-409C-BE32-E72D297353CC}">
              <c16:uniqueId val="{00000002-44A1-4B7F-A94A-9F90A673EBBE}"/>
            </c:ext>
          </c:extLst>
        </c:ser>
        <c:dLbls>
          <c:showLegendKey val="0"/>
          <c:showVal val="0"/>
          <c:showCatName val="0"/>
          <c:showSerName val="0"/>
          <c:showPercent val="0"/>
          <c:showBubbleSize val="0"/>
        </c:dLbls>
        <c:marker val="1"/>
        <c:smooth val="0"/>
        <c:axId val="43202048"/>
        <c:axId val="43203584"/>
      </c:lineChart>
      <c:dateAx>
        <c:axId val="43202048"/>
        <c:scaling>
          <c:orientation val="minMax"/>
        </c:scaling>
        <c:delete val="0"/>
        <c:axPos val="b"/>
        <c:numFmt formatCode="mmm\ d" sourceLinked="0"/>
        <c:majorTickMark val="none"/>
        <c:minorTickMark val="none"/>
        <c:tickLblPos val="nextTo"/>
        <c:spPr>
          <a:ln w="6350">
            <a:solidFill>
              <a:schemeClr val="tx1"/>
            </a:solidFill>
          </a:ln>
        </c:spPr>
        <c:txPr>
          <a:bodyPr/>
          <a:lstStyle/>
          <a:p>
            <a:pPr>
              <a:defRPr sz="600"/>
            </a:pPr>
            <a:endParaRPr lang="en-US"/>
          </a:p>
        </c:txPr>
        <c:crossAx val="43203584"/>
        <c:crosses val="autoZero"/>
        <c:auto val="0"/>
        <c:lblOffset val="100"/>
        <c:baseTimeUnit val="days"/>
        <c:majorUnit val="3"/>
        <c:majorTimeUnit val="months"/>
      </c:dateAx>
      <c:valAx>
        <c:axId val="43203584"/>
        <c:scaling>
          <c:orientation val="minMax"/>
          <c:max val="440"/>
          <c:min val="240"/>
        </c:scaling>
        <c:delete val="0"/>
        <c:axPos val="l"/>
        <c:numFmt formatCode="#,##0" sourceLinked="0"/>
        <c:majorTickMark val="none"/>
        <c:minorTickMark val="none"/>
        <c:tickLblPos val="nextTo"/>
        <c:spPr>
          <a:ln w="6350">
            <a:solidFill>
              <a:schemeClr val="tx1"/>
            </a:solidFill>
          </a:ln>
        </c:spPr>
        <c:txPr>
          <a:bodyPr/>
          <a:lstStyle/>
          <a:p>
            <a:pPr>
              <a:defRPr sz="600"/>
            </a:pPr>
            <a:endParaRPr lang="en-US"/>
          </a:p>
        </c:txPr>
        <c:crossAx val="43202048"/>
        <c:crosses val="autoZero"/>
        <c:crossBetween val="between"/>
        <c:majorUnit val="40"/>
      </c:valAx>
      <c:spPr>
        <a:noFill/>
        <a:effectLst>
          <a:outerShdw blurRad="50800" dist="50800" dir="5400000" algn="ctr" rotWithShape="0">
            <a:schemeClr val="bg1"/>
          </a:outerShdw>
        </a:effectLst>
      </c:spPr>
    </c:plotArea>
    <c:plotVisOnly val="1"/>
    <c:dispBlanksAs val="gap"/>
    <c:showDLblsOverMax val="0"/>
  </c:chart>
  <c:spPr>
    <a:noFill/>
  </c:spPr>
  <c:txPr>
    <a:bodyPr/>
    <a:lstStyle/>
    <a:p>
      <a:pPr>
        <a:defRPr sz="7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396702863122502"/>
          <c:y val="8.130198876831482E-2"/>
          <c:w val="0.53142435626919171"/>
          <c:h val="0.81752522906726333"/>
        </c:manualLayout>
      </c:layout>
      <c:doughnutChart>
        <c:varyColors val="1"/>
        <c:ser>
          <c:idx val="0"/>
          <c:order val="0"/>
          <c:tx>
            <c:strRef>
              <c:f>'[QMR Master_US.xlsx]Pie Charts'!$N$6</c:f>
              <c:strCache>
                <c:ptCount val="1"/>
                <c:pt idx="0">
                  <c:v>Percent</c:v>
                </c:pt>
              </c:strCache>
            </c:strRef>
          </c:tx>
          <c:spPr>
            <a:ln>
              <a:noFill/>
            </a:ln>
          </c:spPr>
          <c:dPt>
            <c:idx val="0"/>
            <c:bubble3D val="0"/>
            <c:spPr>
              <a:solidFill>
                <a:schemeClr val="bg1">
                  <a:lumMod val="75000"/>
                </a:schemeClr>
              </a:solidFill>
              <a:ln w="19050">
                <a:noFill/>
              </a:ln>
              <a:effectLst/>
            </c:spPr>
            <c:extLst>
              <c:ext xmlns:c16="http://schemas.microsoft.com/office/drawing/2014/chart" uri="{C3380CC4-5D6E-409C-BE32-E72D297353CC}">
                <c16:uniqueId val="{00000001-1C99-4BE6-A3D5-546CDE9C6E24}"/>
              </c:ext>
            </c:extLst>
          </c:dPt>
          <c:dPt>
            <c:idx val="1"/>
            <c:bubble3D val="0"/>
            <c:spPr>
              <a:solidFill>
                <a:schemeClr val="bg1">
                  <a:lumMod val="75000"/>
                </a:schemeClr>
              </a:solidFill>
              <a:ln w="19050">
                <a:noFill/>
              </a:ln>
              <a:effectLst/>
            </c:spPr>
            <c:extLst>
              <c:ext xmlns:c16="http://schemas.microsoft.com/office/drawing/2014/chart" uri="{C3380CC4-5D6E-409C-BE32-E72D297353CC}">
                <c16:uniqueId val="{00000003-1C99-4BE6-A3D5-546CDE9C6E24}"/>
              </c:ext>
            </c:extLst>
          </c:dPt>
          <c:dPt>
            <c:idx val="2"/>
            <c:bubble3D val="0"/>
            <c:spPr>
              <a:solidFill>
                <a:schemeClr val="accent2"/>
              </a:solidFill>
              <a:ln w="19050">
                <a:noFill/>
              </a:ln>
              <a:effectLst/>
            </c:spPr>
            <c:extLst>
              <c:ext xmlns:c16="http://schemas.microsoft.com/office/drawing/2014/chart" uri="{C3380CC4-5D6E-409C-BE32-E72D297353CC}">
                <c16:uniqueId val="{00000005-1C99-4BE6-A3D5-546CDE9C6E24}"/>
              </c:ext>
            </c:extLst>
          </c:dPt>
          <c:dPt>
            <c:idx val="3"/>
            <c:bubble3D val="0"/>
            <c:spPr>
              <a:solidFill>
                <a:schemeClr val="bg1">
                  <a:lumMod val="75000"/>
                </a:schemeClr>
              </a:solidFill>
              <a:ln w="19050">
                <a:noFill/>
              </a:ln>
              <a:effectLst/>
            </c:spPr>
            <c:extLst>
              <c:ext xmlns:c16="http://schemas.microsoft.com/office/drawing/2014/chart" uri="{C3380CC4-5D6E-409C-BE32-E72D297353CC}">
                <c16:uniqueId val="{00000007-1C99-4BE6-A3D5-546CDE9C6E24}"/>
              </c:ext>
            </c:extLst>
          </c:dPt>
          <c:dLbls>
            <c:dLbl>
              <c:idx val="0"/>
              <c:layout>
                <c:manualLayout>
                  <c:x val="-0.23532242675107218"/>
                  <c:y val="-0.14023156657385782"/>
                </c:manualLayout>
              </c:layout>
              <c:tx>
                <c:rich>
                  <a:bodyPr rot="0" spcFirstLastPara="1" vertOverflow="ellipsis" vert="horz" wrap="square" lIns="38100" tIns="19050" rIns="38100" bIns="19050" anchor="ctr" anchorCtr="0">
                    <a:noAutofit/>
                  </a:bodyPr>
                  <a:lstStyle/>
                  <a:p>
                    <a:pPr algn="ctr">
                      <a:defRPr sz="2400" b="1" i="0" u="none" strike="noStrike" kern="1200" baseline="0">
                        <a:solidFill>
                          <a:srgbClr val="005E74"/>
                        </a:solidFill>
                        <a:latin typeface="+mn-lt"/>
                        <a:ea typeface="+mn-ea"/>
                        <a:cs typeface="+mn-cs"/>
                      </a:defRPr>
                    </a:pPr>
                    <a:r>
                      <a:rPr lang="en-US" sz="1800">
                        <a:solidFill>
                          <a:srgbClr val="93A37C"/>
                        </a:solidFill>
                      </a:rPr>
                      <a:t>11%</a:t>
                    </a:r>
                  </a:p>
                  <a:p>
                    <a:pPr algn="ctr">
                      <a:defRPr sz="2400" b="1">
                        <a:solidFill>
                          <a:srgbClr val="005E74"/>
                        </a:solidFill>
                      </a:defRPr>
                    </a:pPr>
                    <a:r>
                      <a:rPr lang="en-US" sz="1050">
                        <a:solidFill>
                          <a:schemeClr val="bg1">
                            <a:lumMod val="50000"/>
                          </a:schemeClr>
                        </a:solidFill>
                      </a:rPr>
                      <a:t>Emerging Markets</a:t>
                    </a:r>
                  </a:p>
                </c:rich>
              </c:tx>
              <c:numFmt formatCode="0%" sourceLinked="0"/>
              <c:spPr>
                <a:noFill/>
                <a:ln>
                  <a:noFill/>
                </a:ln>
                <a:effectLst/>
              </c:spPr>
              <c:txPr>
                <a:bodyPr rot="0" spcFirstLastPara="1" vertOverflow="ellipsis" vert="horz" wrap="square" lIns="38100" tIns="19050" rIns="38100" bIns="19050" anchor="ctr" anchorCtr="0">
                  <a:noAutofit/>
                </a:bodyPr>
                <a:lstStyle/>
                <a:p>
                  <a:pPr algn="ctr">
                    <a:defRPr sz="2400" b="1" i="0" u="none" strike="noStrike" kern="1200" baseline="0">
                      <a:solidFill>
                        <a:srgbClr val="005E74"/>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37906621436155064"/>
                      <c:h val="0.54400187783183962"/>
                    </c:manualLayout>
                  </c15:layout>
                  <c15:showDataLabelsRange val="0"/>
                </c:ext>
                <c:ext xmlns:c16="http://schemas.microsoft.com/office/drawing/2014/chart" uri="{C3380CC4-5D6E-409C-BE32-E72D297353CC}">
                  <c16:uniqueId val="{00000001-1C99-4BE6-A3D5-546CDE9C6E24}"/>
                </c:ext>
              </c:extLst>
            </c:dLbl>
            <c:dLbl>
              <c:idx val="1"/>
              <c:delete val="1"/>
              <c:extLst>
                <c:ext xmlns:c15="http://schemas.microsoft.com/office/drawing/2012/chart" uri="{CE6537A1-D6FC-4f65-9D91-7224C49458BB}"/>
                <c:ext xmlns:c16="http://schemas.microsoft.com/office/drawing/2014/chart" uri="{C3380CC4-5D6E-409C-BE32-E72D297353CC}">
                  <c16:uniqueId val="{00000003-1C99-4BE6-A3D5-546CDE9C6E24}"/>
                </c:ext>
              </c:extLst>
            </c:dLbl>
            <c:dLbl>
              <c:idx val="2"/>
              <c:delete val="1"/>
              <c:extLst>
                <c:ext xmlns:c15="http://schemas.microsoft.com/office/drawing/2012/chart" uri="{CE6537A1-D6FC-4f65-9D91-7224C49458BB}"/>
                <c:ext xmlns:c16="http://schemas.microsoft.com/office/drawing/2014/chart" uri="{C3380CC4-5D6E-409C-BE32-E72D297353CC}">
                  <c16:uniqueId val="{00000005-1C99-4BE6-A3D5-546CDE9C6E2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'[QMR Master_US.xlsx]Pie Charts'!$M$7:$M$9</c:f>
              <c:strCache>
                <c:ptCount val="3"/>
                <c:pt idx="0">
                  <c:v>US</c:v>
                </c:pt>
                <c:pt idx="1">
                  <c:v>International Developed</c:v>
                </c:pt>
                <c:pt idx="2">
                  <c:v>Emerging Markets</c:v>
                </c:pt>
              </c:strCache>
            </c:strRef>
          </c:cat>
          <c:val>
            <c:numRef>
              <c:f>'[QMR Master_US.xlsx]Pie Charts'!$N$7:$N$9</c:f>
              <c:numCache>
                <c:formatCode>0%</c:formatCode>
                <c:ptCount val="3"/>
                <c:pt idx="0">
                  <c:v>0.62968398479302312</c:v>
                </c:pt>
                <c:pt idx="1">
                  <c:v>0.26025038575119303</c:v>
                </c:pt>
                <c:pt idx="2">
                  <c:v>0.11006562945578387</c:v>
                </c:pt>
              </c:numCache>
            </c:numRef>
          </c:val>
          <c:extLst>
            <c:ext xmlns:c16="http://schemas.microsoft.com/office/drawing/2014/chart" uri="{C3380CC4-5D6E-409C-BE32-E72D297353CC}">
              <c16:uniqueId val="{00000008-1C99-4BE6-A3D5-546CDE9C6E24}"/>
            </c:ext>
          </c:extLst>
        </c:ser>
        <c:dLbls>
          <c:showLegendKey val="0"/>
          <c:showVal val="1"/>
          <c:showCatName val="0"/>
          <c:showSerName val="0"/>
          <c:showPercent val="0"/>
          <c:showBubbleSize val="0"/>
          <c:showLeaderLines val="0"/>
        </c:dLbls>
        <c:firstSliceAng val="0"/>
        <c:holeSize val="90"/>
      </c:doughnut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2482755254766705E-2"/>
          <c:y val="2.6427866525429625E-2"/>
          <c:w val="0.93622164425251531"/>
          <c:h val="0.76735785856924155"/>
        </c:manualLayout>
      </c:layout>
      <c:barChart>
        <c:barDir val="col"/>
        <c:grouping val="clustered"/>
        <c:varyColors val="0"/>
        <c:ser>
          <c:idx val="0"/>
          <c:order val="0"/>
          <c:tx>
            <c:strRef>
              <c:f>'[QMR Master_US.xlsx]Country (Qtr)'!$I$7</c:f>
              <c:strCache>
                <c:ptCount val="1"/>
                <c:pt idx="0">
                  <c:v>3 Months (USD)</c:v>
                </c:pt>
              </c:strCache>
            </c:strRef>
          </c:tx>
          <c:spPr>
            <a:solidFill>
              <a:schemeClr val="bg1">
                <a:lumMod val="65000"/>
              </a:schemeClr>
            </a:solidFill>
            <a:ln>
              <a:noFill/>
            </a:ln>
            <a:effectLst/>
          </c:spPr>
          <c:invertIfNegative val="0"/>
          <c:dPt>
            <c:idx val="11"/>
            <c:invertIfNegative val="0"/>
            <c:bubble3D val="0"/>
            <c:spPr>
              <a:solidFill>
                <a:schemeClr val="bg1">
                  <a:lumMod val="65000"/>
                </a:schemeClr>
              </a:solidFill>
              <a:ln>
                <a:noFill/>
              </a:ln>
              <a:effectLst/>
            </c:spPr>
            <c:extLst>
              <c:ext xmlns:c16="http://schemas.microsoft.com/office/drawing/2014/chart" uri="{C3380CC4-5D6E-409C-BE32-E72D297353CC}">
                <c16:uniqueId val="{00000001-2928-4158-976B-12F6075F7EE8}"/>
              </c:ext>
            </c:extLst>
          </c:dPt>
          <c:dPt>
            <c:idx val="12"/>
            <c:invertIfNegative val="0"/>
            <c:bubble3D val="0"/>
            <c:spPr>
              <a:solidFill>
                <a:srgbClr val="A6A6A6"/>
              </a:solidFill>
              <a:ln>
                <a:noFill/>
              </a:ln>
              <a:effectLst/>
            </c:spPr>
            <c:extLst>
              <c:ext xmlns:c16="http://schemas.microsoft.com/office/drawing/2014/chart" uri="{C3380CC4-5D6E-409C-BE32-E72D297353CC}">
                <c16:uniqueId val="{00000003-2928-4158-976B-12F6075F7EE8}"/>
              </c:ext>
            </c:extLst>
          </c:dPt>
          <c:dPt>
            <c:idx val="13"/>
            <c:invertIfNegative val="0"/>
            <c:bubble3D val="0"/>
            <c:spPr>
              <a:solidFill>
                <a:srgbClr val="A6A6A6"/>
              </a:solidFill>
              <a:ln>
                <a:noFill/>
              </a:ln>
              <a:effectLst/>
            </c:spPr>
            <c:extLst>
              <c:ext xmlns:c16="http://schemas.microsoft.com/office/drawing/2014/chart" uri="{C3380CC4-5D6E-409C-BE32-E72D297353CC}">
                <c16:uniqueId val="{00000005-2928-4158-976B-12F6075F7EE8}"/>
              </c:ext>
            </c:extLst>
          </c:dPt>
          <c:dPt>
            <c:idx val="15"/>
            <c:invertIfNegative val="0"/>
            <c:bubble3D val="0"/>
            <c:spPr>
              <a:solidFill>
                <a:srgbClr val="A6A6A6"/>
              </a:solidFill>
              <a:ln>
                <a:noFill/>
              </a:ln>
              <a:effectLst/>
            </c:spPr>
            <c:extLst>
              <c:ext xmlns:c16="http://schemas.microsoft.com/office/drawing/2014/chart" uri="{C3380CC4-5D6E-409C-BE32-E72D297353CC}">
                <c16:uniqueId val="{00000007-2928-4158-976B-12F6075F7EE8}"/>
              </c:ext>
            </c:extLst>
          </c:dPt>
          <c:dPt>
            <c:idx val="19"/>
            <c:invertIfNegative val="0"/>
            <c:bubble3D val="0"/>
            <c:spPr>
              <a:solidFill>
                <a:schemeClr val="bg1">
                  <a:lumMod val="65000"/>
                </a:schemeClr>
              </a:solidFill>
              <a:ln>
                <a:noFill/>
              </a:ln>
              <a:effectLst/>
            </c:spPr>
            <c:extLst>
              <c:ext xmlns:c16="http://schemas.microsoft.com/office/drawing/2014/chart" uri="{C3380CC4-5D6E-409C-BE32-E72D297353CC}">
                <c16:uniqueId val="{00000009-2928-4158-976B-12F6075F7EE8}"/>
              </c:ext>
            </c:extLst>
          </c:dPt>
          <c:dPt>
            <c:idx val="21"/>
            <c:invertIfNegative val="0"/>
            <c:bubble3D val="0"/>
            <c:spPr>
              <a:solidFill>
                <a:srgbClr val="A6A6A6"/>
              </a:solidFill>
              <a:ln>
                <a:noFill/>
              </a:ln>
              <a:effectLst/>
            </c:spPr>
            <c:extLst>
              <c:ext xmlns:c16="http://schemas.microsoft.com/office/drawing/2014/chart" uri="{C3380CC4-5D6E-409C-BE32-E72D297353CC}">
                <c16:uniqueId val="{0000000B-2928-4158-976B-12F6075F7EE8}"/>
              </c:ext>
            </c:extLst>
          </c:dPt>
          <c:dPt>
            <c:idx val="22"/>
            <c:invertIfNegative val="0"/>
            <c:bubble3D val="0"/>
            <c:spPr>
              <a:solidFill>
                <a:srgbClr val="A6A6A6"/>
              </a:solidFill>
              <a:ln>
                <a:noFill/>
              </a:ln>
              <a:effectLst/>
            </c:spPr>
            <c:extLst>
              <c:ext xmlns:c16="http://schemas.microsoft.com/office/drawing/2014/chart" uri="{C3380CC4-5D6E-409C-BE32-E72D297353CC}">
                <c16:uniqueId val="{0000000D-2928-4158-976B-12F6075F7EE8}"/>
              </c:ext>
            </c:extLst>
          </c:dPt>
          <c:dPt>
            <c:idx val="23"/>
            <c:invertIfNegative val="0"/>
            <c:bubble3D val="0"/>
            <c:spPr>
              <a:solidFill>
                <a:srgbClr val="A6A6A6"/>
              </a:solidFill>
              <a:ln>
                <a:noFill/>
              </a:ln>
              <a:effectLst/>
            </c:spPr>
            <c:extLst>
              <c:ext xmlns:c16="http://schemas.microsoft.com/office/drawing/2014/chart" uri="{C3380CC4-5D6E-409C-BE32-E72D297353CC}">
                <c16:uniqueId val="{0000000F-2928-4158-976B-12F6075F7EE8}"/>
              </c:ext>
            </c:extLst>
          </c:dPt>
          <c:dPt>
            <c:idx val="29"/>
            <c:invertIfNegative val="0"/>
            <c:bubble3D val="0"/>
            <c:spPr>
              <a:solidFill>
                <a:schemeClr val="bg1">
                  <a:lumMod val="65000"/>
                </a:schemeClr>
              </a:solidFill>
              <a:ln>
                <a:noFill/>
              </a:ln>
              <a:effectLst/>
            </c:spPr>
            <c:extLst>
              <c:ext xmlns:c16="http://schemas.microsoft.com/office/drawing/2014/chart" uri="{C3380CC4-5D6E-409C-BE32-E72D297353CC}">
                <c16:uniqueId val="{00000011-2928-4158-976B-12F6075F7EE8}"/>
              </c:ext>
            </c:extLst>
          </c:dPt>
          <c:dPt>
            <c:idx val="32"/>
            <c:invertIfNegative val="0"/>
            <c:bubble3D val="0"/>
            <c:spPr>
              <a:solidFill>
                <a:srgbClr val="35627D"/>
              </a:solidFill>
              <a:ln>
                <a:noFill/>
              </a:ln>
              <a:effectLst/>
            </c:spPr>
            <c:extLst>
              <c:ext xmlns:c16="http://schemas.microsoft.com/office/drawing/2014/chart" uri="{C3380CC4-5D6E-409C-BE32-E72D297353CC}">
                <c16:uniqueId val="{00000014-C97F-445A-AF2F-824497DE996E}"/>
              </c:ext>
            </c:extLst>
          </c:dPt>
          <c:dPt>
            <c:idx val="33"/>
            <c:invertIfNegative val="0"/>
            <c:bubble3D val="0"/>
            <c:spPr>
              <a:solidFill>
                <a:schemeClr val="bg1">
                  <a:lumMod val="65000"/>
                </a:schemeClr>
              </a:solidFill>
              <a:ln>
                <a:noFill/>
              </a:ln>
              <a:effectLst/>
            </c:spPr>
            <c:extLst>
              <c:ext xmlns:c16="http://schemas.microsoft.com/office/drawing/2014/chart" uri="{C3380CC4-5D6E-409C-BE32-E72D297353CC}">
                <c16:uniqueId val="{00000013-2928-4158-976B-12F6075F7EE8}"/>
              </c:ext>
            </c:extLst>
          </c:dPt>
          <c:cat>
            <c:strRef>
              <c:f>'[1]Country (Qtr)'!$H$8:$H$55</c:f>
              <c:strCache>
                <c:ptCount val="48"/>
                <c:pt idx="0">
                  <c:v>Thailand</c:v>
                </c:pt>
                <c:pt idx="1">
                  <c:v>China</c:v>
                </c:pt>
                <c:pt idx="2">
                  <c:v>Hong Kong</c:v>
                </c:pt>
                <c:pt idx="3">
                  <c:v>Philippines</c:v>
                </c:pt>
                <c:pt idx="4">
                  <c:v>Singapore</c:v>
                </c:pt>
                <c:pt idx="5">
                  <c:v>Malaysia</c:v>
                </c:pt>
                <c:pt idx="6">
                  <c:v>South Africa</c:v>
                </c:pt>
                <c:pt idx="7">
                  <c:v>Indonesia</c:v>
                </c:pt>
                <c:pt idx="8">
                  <c:v>Belgium</c:v>
                </c:pt>
                <c:pt idx="9">
                  <c:v>Egypt</c:v>
                </c:pt>
                <c:pt idx="10">
                  <c:v>Spain</c:v>
                </c:pt>
                <c:pt idx="11">
                  <c:v>Ireland</c:v>
                </c:pt>
                <c:pt idx="12">
                  <c:v>Australia</c:v>
                </c:pt>
                <c:pt idx="13">
                  <c:v>Canada</c:v>
                </c:pt>
                <c:pt idx="14">
                  <c:v>Israel</c:v>
                </c:pt>
                <c:pt idx="15">
                  <c:v>UAE</c:v>
                </c:pt>
                <c:pt idx="16">
                  <c:v>Germany</c:v>
                </c:pt>
                <c:pt idx="17">
                  <c:v>Greece</c:v>
                </c:pt>
                <c:pt idx="18">
                  <c:v>Qatar</c:v>
                </c:pt>
                <c:pt idx="19">
                  <c:v>Portugal</c:v>
                </c:pt>
                <c:pt idx="20">
                  <c:v>Sweden</c:v>
                </c:pt>
                <c:pt idx="21">
                  <c:v>Switzerland</c:v>
                </c:pt>
                <c:pt idx="22">
                  <c:v>Finland</c:v>
                </c:pt>
                <c:pt idx="23">
                  <c:v>UK</c:v>
                </c:pt>
                <c:pt idx="24">
                  <c:v>Italy</c:v>
                </c:pt>
                <c:pt idx="25">
                  <c:v>Peru</c:v>
                </c:pt>
                <c:pt idx="26">
                  <c:v>New Zealand</c:v>
                </c:pt>
                <c:pt idx="27">
                  <c:v>India</c:v>
                </c:pt>
                <c:pt idx="28">
                  <c:v>France</c:v>
                </c:pt>
                <c:pt idx="29">
                  <c:v>Austria</c:v>
                </c:pt>
                <c:pt idx="30">
                  <c:v>Brazil</c:v>
                </c:pt>
                <c:pt idx="31">
                  <c:v>Japan</c:v>
                </c:pt>
                <c:pt idx="32">
                  <c:v> </c:v>
                </c:pt>
                <c:pt idx="33">
                  <c:v>Hungary</c:v>
                </c:pt>
                <c:pt idx="34">
                  <c:v>US</c:v>
                </c:pt>
                <c:pt idx="35">
                  <c:v>Chile</c:v>
                </c:pt>
                <c:pt idx="36">
                  <c:v>Saudi Arabia</c:v>
                </c:pt>
                <c:pt idx="37">
                  <c:v>Czech Republic</c:v>
                </c:pt>
                <c:pt idx="38">
                  <c:v>Kuwait</c:v>
                </c:pt>
                <c:pt idx="39">
                  <c:v>Norway</c:v>
                </c:pt>
                <c:pt idx="40">
                  <c:v>Taiwan</c:v>
                </c:pt>
                <c:pt idx="41">
                  <c:v>Colombia</c:v>
                </c:pt>
                <c:pt idx="42">
                  <c:v>Poland</c:v>
                </c:pt>
                <c:pt idx="43">
                  <c:v>Netherlands</c:v>
                </c:pt>
                <c:pt idx="44">
                  <c:v>Mexico</c:v>
                </c:pt>
                <c:pt idx="45">
                  <c:v>Korea</c:v>
                </c:pt>
                <c:pt idx="46">
                  <c:v>Denmark</c:v>
                </c:pt>
                <c:pt idx="47">
                  <c:v>Turkey</c:v>
                </c:pt>
              </c:strCache>
            </c:strRef>
          </c:cat>
          <c:val>
            <c:numRef>
              <c:f>'[1]Country (Qtr)'!$I$8:$I$55</c:f>
              <c:numCache>
                <c:formatCode>0.0000</c:formatCode>
                <c:ptCount val="48"/>
                <c:pt idx="0">
                  <c:v>0.28000000000000003</c:v>
                </c:pt>
                <c:pt idx="1">
                  <c:v>0.23219999999999999</c:v>
                </c:pt>
                <c:pt idx="2">
                  <c:v>0.222</c:v>
                </c:pt>
                <c:pt idx="3">
                  <c:v>0.2006</c:v>
                </c:pt>
                <c:pt idx="4">
                  <c:v>0.1777</c:v>
                </c:pt>
                <c:pt idx="5">
                  <c:v>0.17399999999999999</c:v>
                </c:pt>
                <c:pt idx="6">
                  <c:v>0.17030000000000001</c:v>
                </c:pt>
                <c:pt idx="7">
                  <c:v>0.158</c:v>
                </c:pt>
                <c:pt idx="8">
                  <c:v>0.14380000000000001</c:v>
                </c:pt>
                <c:pt idx="9">
                  <c:v>0.13619999999999999</c:v>
                </c:pt>
                <c:pt idx="10">
                  <c:v>0.1308</c:v>
                </c:pt>
                <c:pt idx="11">
                  <c:v>0.12620000000000001</c:v>
                </c:pt>
                <c:pt idx="12">
                  <c:v>0.1178</c:v>
                </c:pt>
                <c:pt idx="13">
                  <c:v>0.1168</c:v>
                </c:pt>
                <c:pt idx="14">
                  <c:v>0.11260000000000001</c:v>
                </c:pt>
                <c:pt idx="15">
                  <c:v>0.11199999999999999</c:v>
                </c:pt>
                <c:pt idx="16">
                  <c:v>0.10199999999999999</c:v>
                </c:pt>
                <c:pt idx="17">
                  <c:v>0.10150000000000001</c:v>
                </c:pt>
                <c:pt idx="18">
                  <c:v>9.5000000000000001E-2</c:v>
                </c:pt>
                <c:pt idx="19">
                  <c:v>9.4399999999999998E-2</c:v>
                </c:pt>
                <c:pt idx="20">
                  <c:v>9.2799999999999994E-2</c:v>
                </c:pt>
                <c:pt idx="21">
                  <c:v>8.7100000000000011E-2</c:v>
                </c:pt>
                <c:pt idx="22">
                  <c:v>8.5800000000000001E-2</c:v>
                </c:pt>
                <c:pt idx="23">
                  <c:v>8.5699999999999998E-2</c:v>
                </c:pt>
                <c:pt idx="24">
                  <c:v>8.3299999999999999E-2</c:v>
                </c:pt>
                <c:pt idx="25">
                  <c:v>8.199999999999999E-2</c:v>
                </c:pt>
                <c:pt idx="26">
                  <c:v>7.8700000000000006E-2</c:v>
                </c:pt>
                <c:pt idx="27">
                  <c:v>7.5800000000000006E-2</c:v>
                </c:pt>
                <c:pt idx="28">
                  <c:v>7.4499999999999997E-2</c:v>
                </c:pt>
                <c:pt idx="29">
                  <c:v>7.3800000000000004E-2</c:v>
                </c:pt>
                <c:pt idx="30">
                  <c:v>6.9800000000000001E-2</c:v>
                </c:pt>
                <c:pt idx="31">
                  <c:v>6.9800000000000001E-2</c:v>
                </c:pt>
                <c:pt idx="32">
                  <c:v>6.8400000000000002E-2</c:v>
                </c:pt>
                <c:pt idx="33">
                  <c:v>6.4699999999999994E-2</c:v>
                </c:pt>
                <c:pt idx="34">
                  <c:v>6.2300000000000008E-2</c:v>
                </c:pt>
                <c:pt idx="35">
                  <c:v>6.1200000000000004E-2</c:v>
                </c:pt>
                <c:pt idx="36">
                  <c:v>5.1500000000000004E-2</c:v>
                </c:pt>
                <c:pt idx="37">
                  <c:v>4.8800000000000003E-2</c:v>
                </c:pt>
                <c:pt idx="38">
                  <c:v>3.3799999999999997E-2</c:v>
                </c:pt>
                <c:pt idx="39">
                  <c:v>3.8E-3</c:v>
                </c:pt>
                <c:pt idx="40">
                  <c:v>8.0000000000000004E-4</c:v>
                </c:pt>
                <c:pt idx="41">
                  <c:v>-1.6899999999999998E-2</c:v>
                </c:pt>
                <c:pt idx="42">
                  <c:v>-2.1100000000000001E-2</c:v>
                </c:pt>
                <c:pt idx="43">
                  <c:v>-4.0399999999999998E-2</c:v>
                </c:pt>
                <c:pt idx="44">
                  <c:v>-4.4800000000000006E-2</c:v>
                </c:pt>
                <c:pt idx="45">
                  <c:v>-5.1299999999999998E-2</c:v>
                </c:pt>
                <c:pt idx="46">
                  <c:v>-9.1799999999999993E-2</c:v>
                </c:pt>
                <c:pt idx="47">
                  <c:v>-0.13009999999999999</c:v>
                </c:pt>
              </c:numCache>
            </c:numRef>
          </c:val>
          <c:extLst>
            <c:ext xmlns:c16="http://schemas.microsoft.com/office/drawing/2014/chart" uri="{C3380CC4-5D6E-409C-BE32-E72D297353CC}">
              <c16:uniqueId val="{00000014-2928-4158-976B-12F6075F7EE8}"/>
            </c:ext>
          </c:extLst>
        </c:ser>
        <c:dLbls>
          <c:showLegendKey val="0"/>
          <c:showVal val="0"/>
          <c:showCatName val="0"/>
          <c:showSerName val="0"/>
          <c:showPercent val="0"/>
          <c:showBubbleSize val="0"/>
        </c:dLbls>
        <c:gapWidth val="100"/>
        <c:overlap val="100"/>
        <c:axId val="1716767584"/>
        <c:axId val="1712898032"/>
      </c:barChart>
      <c:catAx>
        <c:axId val="171676758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lgn="just">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12898032"/>
        <c:crossesAt val="0"/>
        <c:auto val="0"/>
        <c:lblAlgn val="r"/>
        <c:lblOffset val="100"/>
        <c:tickLblSkip val="1"/>
        <c:noMultiLvlLbl val="0"/>
      </c:catAx>
      <c:valAx>
        <c:axId val="1712898032"/>
        <c:scaling>
          <c:orientation val="minMax"/>
          <c:max val="0.30000000000000004"/>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12700">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16767584"/>
        <c:crosses val="autoZero"/>
        <c:crossBetween val="between"/>
      </c:valAx>
      <c:spPr>
        <a:noFill/>
        <a:ln>
          <a:noFill/>
        </a:ln>
        <a:effectLst/>
      </c:spPr>
    </c:plotArea>
    <c:plotVisOnly val="1"/>
    <c:dispBlanksAs val="gap"/>
    <c:showDLblsOverMax val="0"/>
    <c:extLst/>
  </c:chart>
  <c:spPr>
    <a:solidFill>
      <a:schemeClr val="bg1"/>
    </a:solidFill>
    <a:ln w="9525" cap="flat" cmpd="sng" algn="ctr">
      <a:noFill/>
      <a:round/>
    </a:ln>
    <a:effectLst/>
  </c:spPr>
  <c:txPr>
    <a:bodyPr/>
    <a:lstStyle/>
    <a:p>
      <a:pPr>
        <a:defRPr sz="1000"/>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396702863122502"/>
          <c:y val="8.130198876831482E-2"/>
          <c:w val="0.53142435626919171"/>
          <c:h val="0.81752522906726333"/>
        </c:manualLayout>
      </c:layout>
      <c:doughnutChart>
        <c:varyColors val="1"/>
        <c:ser>
          <c:idx val="0"/>
          <c:order val="0"/>
          <c:tx>
            <c:strRef>
              <c:f>'[QMR Master_US.xlsx]Pie Charts'!$N$28</c:f>
              <c:strCache>
                <c:ptCount val="1"/>
                <c:pt idx="0">
                  <c:v>Percent</c:v>
                </c:pt>
              </c:strCache>
            </c:strRef>
          </c:tx>
          <c:spPr>
            <a:ln>
              <a:noFill/>
            </a:ln>
          </c:spPr>
          <c:dPt>
            <c:idx val="0"/>
            <c:bubble3D val="0"/>
            <c:spPr>
              <a:solidFill>
                <a:srgbClr val="432547"/>
              </a:solidFill>
              <a:ln w="19050">
                <a:noFill/>
              </a:ln>
              <a:effectLst/>
            </c:spPr>
            <c:extLst>
              <c:ext xmlns:c16="http://schemas.microsoft.com/office/drawing/2014/chart" uri="{C3380CC4-5D6E-409C-BE32-E72D297353CC}">
                <c16:uniqueId val="{00000001-27C1-4725-B6EB-EFEDA7E180F0}"/>
              </c:ext>
            </c:extLst>
          </c:dPt>
          <c:dPt>
            <c:idx val="1"/>
            <c:bubble3D val="0"/>
            <c:spPr>
              <a:solidFill>
                <a:srgbClr val="98709C"/>
              </a:solidFill>
              <a:ln w="19050">
                <a:noFill/>
              </a:ln>
              <a:effectLst/>
            </c:spPr>
            <c:extLst>
              <c:ext xmlns:c16="http://schemas.microsoft.com/office/drawing/2014/chart" uri="{C3380CC4-5D6E-409C-BE32-E72D297353CC}">
                <c16:uniqueId val="{00000003-27C1-4725-B6EB-EFEDA7E180F0}"/>
              </c:ext>
            </c:extLst>
          </c:dPt>
          <c:dPt>
            <c:idx val="2"/>
            <c:bubble3D val="0"/>
            <c:spPr>
              <a:solidFill>
                <a:schemeClr val="bg1">
                  <a:lumMod val="75000"/>
                </a:schemeClr>
              </a:solidFill>
              <a:ln w="19050">
                <a:noFill/>
              </a:ln>
              <a:effectLst/>
            </c:spPr>
            <c:extLst>
              <c:ext xmlns:c16="http://schemas.microsoft.com/office/drawing/2014/chart" uri="{C3380CC4-5D6E-409C-BE32-E72D297353CC}">
                <c16:uniqueId val="{00000005-27C1-4725-B6EB-EFEDA7E180F0}"/>
              </c:ext>
            </c:extLst>
          </c:dPt>
          <c:dPt>
            <c:idx val="3"/>
            <c:bubble3D val="0"/>
            <c:spPr>
              <a:solidFill>
                <a:schemeClr val="bg1">
                  <a:lumMod val="75000"/>
                </a:schemeClr>
              </a:solidFill>
              <a:ln w="19050">
                <a:noFill/>
              </a:ln>
              <a:effectLst/>
            </c:spPr>
            <c:extLst>
              <c:ext xmlns:c16="http://schemas.microsoft.com/office/drawing/2014/chart" uri="{C3380CC4-5D6E-409C-BE32-E72D297353CC}">
                <c16:uniqueId val="{00000007-27C1-4725-B6EB-EFEDA7E180F0}"/>
              </c:ext>
            </c:extLst>
          </c:dPt>
          <c:dLbls>
            <c:delete val="1"/>
          </c:dLbls>
          <c:cat>
            <c:strRef>
              <c:f>'[1]Pie Charts'!$M$29:$M$30</c:f>
              <c:strCache>
                <c:ptCount val="2"/>
                <c:pt idx="0">
                  <c:v>US</c:v>
                </c:pt>
                <c:pt idx="1">
                  <c:v>World</c:v>
                </c:pt>
              </c:strCache>
            </c:strRef>
          </c:cat>
          <c:val>
            <c:numRef>
              <c:f>'[1]Pie Charts'!$N$29:$N$30</c:f>
              <c:numCache>
                <c:formatCode>0%</c:formatCode>
                <c:ptCount val="2"/>
                <c:pt idx="0">
                  <c:v>0.69627529689219592</c:v>
                </c:pt>
                <c:pt idx="1">
                  <c:v>0.30372470310780397</c:v>
                </c:pt>
              </c:numCache>
            </c:numRef>
          </c:val>
          <c:extLst>
            <c:ext xmlns:c16="http://schemas.microsoft.com/office/drawing/2014/chart" uri="{C3380CC4-5D6E-409C-BE32-E72D297353CC}">
              <c16:uniqueId val="{00000008-27C1-4725-B6EB-EFEDA7E180F0}"/>
            </c:ext>
          </c:extLst>
        </c:ser>
        <c:dLbls>
          <c:showLegendKey val="0"/>
          <c:showVal val="1"/>
          <c:showCatName val="0"/>
          <c:showSerName val="0"/>
          <c:showPercent val="0"/>
          <c:showBubbleSize val="0"/>
          <c:showLeaderLines val="1"/>
        </c:dLbls>
        <c:firstSliceAng val="0"/>
        <c:holeSize val="90"/>
      </c:doughnut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9.9541570687757444E-2"/>
          <c:w val="0.96620487600154648"/>
          <c:h val="0.75207632171723859"/>
        </c:manualLayout>
      </c:layout>
      <c:barChart>
        <c:barDir val="bar"/>
        <c:grouping val="clustered"/>
        <c:varyColors val="0"/>
        <c:ser>
          <c:idx val="0"/>
          <c:order val="0"/>
          <c:tx>
            <c:strRef>
              <c:f>'[QMR Master_US.xlsx]REITs (Qtr)'!$N$6</c:f>
              <c:strCache>
                <c:ptCount val="1"/>
                <c:pt idx="0">
                  <c:v>Returns</c:v>
                </c:pt>
              </c:strCache>
            </c:strRef>
          </c:tx>
          <c:spPr>
            <a:solidFill>
              <a:srgbClr val="7A6581"/>
            </a:solidFill>
          </c:spPr>
          <c:invertIfNegative val="0"/>
          <c:dPt>
            <c:idx val="1"/>
            <c:invertIfNegative val="0"/>
            <c:bubble3D val="0"/>
            <c:spPr>
              <a:solidFill>
                <a:srgbClr val="432547"/>
              </a:solidFill>
            </c:spPr>
            <c:extLst>
              <c:ext xmlns:c16="http://schemas.microsoft.com/office/drawing/2014/chart" uri="{C3380CC4-5D6E-409C-BE32-E72D297353CC}">
                <c16:uniqueId val="{00000001-1682-442F-8736-2632046A3B53}"/>
              </c:ext>
            </c:extLst>
          </c:dPt>
          <c:dLbls>
            <c:dLbl>
              <c:idx val="0"/>
              <c:spPr>
                <a:noFill/>
                <a:ln>
                  <a:noFill/>
                </a:ln>
                <a:effectLst/>
              </c:spPr>
              <c:txPr>
                <a:bodyPr wrap="square" lIns="38100" tIns="19050" rIns="38100" bIns="19050" anchor="ctr">
                  <a:spAutoFit/>
                </a:bodyPr>
                <a:lstStyle/>
                <a:p>
                  <a:pPr>
                    <a:defRPr>
                      <a:solidFill>
                        <a:sysClr val="windowText" lastClr="00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2-1682-442F-8736-2632046A3B53}"/>
                </c:ext>
              </c:extLst>
            </c:dLbl>
            <c:dLbl>
              <c:idx val="1"/>
              <c:spPr>
                <a:noFill/>
                <a:ln>
                  <a:noFill/>
                </a:ln>
                <a:effectLst/>
              </c:spPr>
              <c:txPr>
                <a:bodyPr wrap="square" lIns="38100" tIns="19050" rIns="38100" bIns="19050" anchor="ctr">
                  <a:spAutoFit/>
                </a:bodyPr>
                <a:lstStyle/>
                <a:p>
                  <a:pPr>
                    <a:defRPr>
                      <a:solidFill>
                        <a:sysClr val="windowText" lastClr="000000"/>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1682-442F-8736-2632046A3B53}"/>
                </c:ext>
              </c:extLst>
            </c:dLbl>
            <c:spPr>
              <a:noFill/>
              <a:ln>
                <a:noFill/>
              </a:ln>
              <a:effectLst/>
            </c:spPr>
            <c:txPr>
              <a:bodyPr wrap="square" lIns="38100" tIns="19050" rIns="38100" bIns="19050" anchor="ctr">
                <a:spAutoFit/>
              </a:bodyPr>
              <a:lstStyle/>
              <a:p>
                <a:pPr>
                  <a:defRPr>
                    <a:solidFill>
                      <a:srgbClr val="C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'[QMR Master_US.xlsx]REITs (Qtr)'!$M$7:$M$8</c:f>
              <c:strCache>
                <c:ptCount val="2"/>
                <c:pt idx="0">
                  <c:v>Global ex US REITS</c:v>
                </c:pt>
                <c:pt idx="1">
                  <c:v>US REITS</c:v>
                </c:pt>
              </c:strCache>
            </c:strRef>
          </c:cat>
          <c:val>
            <c:numRef>
              <c:f>'[QMR Master_US.xlsx]REITs (Qtr)'!$N$7:$N$8</c:f>
              <c:numCache>
                <c:formatCode>0.00</c:formatCode>
                <c:ptCount val="2"/>
                <c:pt idx="0">
                  <c:v>16.75</c:v>
                </c:pt>
                <c:pt idx="1">
                  <c:v>15.56</c:v>
                </c:pt>
              </c:numCache>
            </c:numRef>
          </c:val>
          <c:extLst>
            <c:ext xmlns:c16="http://schemas.microsoft.com/office/drawing/2014/chart" uri="{C3380CC4-5D6E-409C-BE32-E72D297353CC}">
              <c16:uniqueId val="{00000003-1682-442F-8736-2632046A3B53}"/>
            </c:ext>
          </c:extLst>
        </c:ser>
        <c:dLbls>
          <c:showLegendKey val="0"/>
          <c:showVal val="0"/>
          <c:showCatName val="0"/>
          <c:showSerName val="0"/>
          <c:showPercent val="0"/>
          <c:showBubbleSize val="0"/>
        </c:dLbls>
        <c:gapWidth val="200"/>
        <c:overlap val="100"/>
        <c:axId val="107864064"/>
        <c:axId val="107865600"/>
      </c:barChart>
      <c:catAx>
        <c:axId val="107864064"/>
        <c:scaling>
          <c:orientation val="maxMin"/>
        </c:scaling>
        <c:delete val="0"/>
        <c:axPos val="l"/>
        <c:numFmt formatCode="General" sourceLinked="0"/>
        <c:majorTickMark val="none"/>
        <c:minorTickMark val="none"/>
        <c:tickLblPos val="none"/>
        <c:spPr>
          <a:noFill/>
          <a:ln w="3175">
            <a:solidFill>
              <a:schemeClr val="bg1">
                <a:lumMod val="65000"/>
              </a:schemeClr>
            </a:solidFill>
          </a:ln>
        </c:spPr>
        <c:crossAx val="107865600"/>
        <c:crossesAt val="0"/>
        <c:auto val="1"/>
        <c:lblAlgn val="ctr"/>
        <c:lblOffset val="100"/>
        <c:noMultiLvlLbl val="0"/>
      </c:catAx>
      <c:valAx>
        <c:axId val="107865600"/>
        <c:scaling>
          <c:orientation val="minMax"/>
          <c:min val="0"/>
        </c:scaling>
        <c:delete val="0"/>
        <c:axPos val="t"/>
        <c:numFmt formatCode="0.00" sourceLinked="1"/>
        <c:majorTickMark val="none"/>
        <c:minorTickMark val="none"/>
        <c:tickLblPos val="none"/>
        <c:spPr>
          <a:ln>
            <a:noFill/>
          </a:ln>
        </c:spPr>
        <c:crossAx val="107864064"/>
        <c:crosses val="autoZero"/>
        <c:crossBetween val="between"/>
      </c:valAx>
    </c:plotArea>
    <c:plotVisOnly val="1"/>
    <c:dispBlanksAs val="gap"/>
    <c:showDLblsOverMax val="0"/>
  </c:chart>
  <c:txPr>
    <a:bodyPr/>
    <a:lstStyle/>
    <a:p>
      <a:pPr>
        <a:defRPr sz="900"/>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5317174148199956"/>
          <c:y val="1.7558527712207103E-2"/>
          <c:w val="0.63259539379664298"/>
          <c:h val="0.97043904239133316"/>
        </c:manualLayout>
      </c:layout>
      <c:barChart>
        <c:barDir val="bar"/>
        <c:grouping val="clustered"/>
        <c:varyColors val="0"/>
        <c:ser>
          <c:idx val="0"/>
          <c:order val="0"/>
          <c:tx>
            <c:strRef>
              <c:f>'[QMR Master_US.xlsx]Commodities (Qtr)'!$M$6</c:f>
              <c:strCache>
                <c:ptCount val="1"/>
                <c:pt idx="0">
                  <c:v>Negative</c:v>
                </c:pt>
              </c:strCache>
            </c:strRef>
          </c:tx>
          <c:spPr>
            <a:solidFill>
              <a:sysClr val="window" lastClr="FFFFFF">
                <a:lumMod val="75000"/>
              </a:sysClr>
            </a:solidFill>
          </c:spPr>
          <c:invertIfNegative val="0"/>
          <c:dLbls>
            <c:dLbl>
              <c:idx val="0"/>
              <c:tx>
                <c:rich>
                  <a:bodyPr/>
                  <a:lstStyle/>
                  <a:p>
                    <a:fld id="{7BCFFCF0-85E3-1F49-A880-901D9EA7FDD1}"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F9BA-4A17-93D3-F110E6FECE0E}"/>
                </c:ext>
              </c:extLst>
            </c:dLbl>
            <c:dLbl>
              <c:idx val="1"/>
              <c:tx>
                <c:rich>
                  <a:bodyPr/>
                  <a:lstStyle/>
                  <a:p>
                    <a:fld id="{76A72C28-50BC-4047-ADF6-EE38995ADEB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F9BA-4A17-93D3-F110E6FECE0E}"/>
                </c:ext>
              </c:extLst>
            </c:dLbl>
            <c:dLbl>
              <c:idx val="2"/>
              <c:tx>
                <c:rich>
                  <a:bodyPr/>
                  <a:lstStyle/>
                  <a:p>
                    <a:fld id="{7E3F843B-EA73-6A42-9CEC-EA09DDC3E0EC}"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F9BA-4A17-93D3-F110E6FECE0E}"/>
                </c:ext>
              </c:extLst>
            </c:dLbl>
            <c:dLbl>
              <c:idx val="3"/>
              <c:tx>
                <c:rich>
                  <a:bodyPr/>
                  <a:lstStyle/>
                  <a:p>
                    <a:fld id="{2F89D4FC-C577-FA4D-9EA3-1920BC84D9B1}"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F9BA-4A17-93D3-F110E6FECE0E}"/>
                </c:ext>
              </c:extLst>
            </c:dLbl>
            <c:dLbl>
              <c:idx val="4"/>
              <c:tx>
                <c:rich>
                  <a:bodyPr/>
                  <a:lstStyle/>
                  <a:p>
                    <a:fld id="{8D7F24E1-807B-A74B-AC61-8411F2D7176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F9BA-4A17-93D3-F110E6FECE0E}"/>
                </c:ext>
              </c:extLst>
            </c:dLbl>
            <c:dLbl>
              <c:idx val="5"/>
              <c:tx>
                <c:rich>
                  <a:bodyPr/>
                  <a:lstStyle/>
                  <a:p>
                    <a:fld id="{792B43C3-C2B0-C84A-B98C-1557F62BA001}"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F9BA-4A17-93D3-F110E6FECE0E}"/>
                </c:ext>
              </c:extLst>
            </c:dLbl>
            <c:dLbl>
              <c:idx val="6"/>
              <c:tx>
                <c:rich>
                  <a:bodyPr/>
                  <a:lstStyle/>
                  <a:p>
                    <a:fld id="{417AD2C7-50FF-6943-B749-02578F585A91}"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F9BA-4A17-93D3-F110E6FECE0E}"/>
                </c:ext>
              </c:extLst>
            </c:dLbl>
            <c:dLbl>
              <c:idx val="7"/>
              <c:tx>
                <c:rich>
                  <a:bodyPr/>
                  <a:lstStyle/>
                  <a:p>
                    <a:fld id="{C9300238-1ECC-B94F-B053-B731FFB8559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F9BA-4A17-93D3-F110E6FECE0E}"/>
                </c:ext>
              </c:extLst>
            </c:dLbl>
            <c:dLbl>
              <c:idx val="8"/>
              <c:tx>
                <c:rich>
                  <a:bodyPr/>
                  <a:lstStyle/>
                  <a:p>
                    <a:fld id="{0B594EC5-EF65-4C46-9028-C9ECEFBE4E7C}"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F9BA-4A17-93D3-F110E6FECE0E}"/>
                </c:ext>
              </c:extLst>
            </c:dLbl>
            <c:dLbl>
              <c:idx val="9"/>
              <c:tx>
                <c:rich>
                  <a:bodyPr/>
                  <a:lstStyle/>
                  <a:p>
                    <a:fld id="{3F037471-080C-054F-929F-BDA7E17FF299}"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F9BA-4A17-93D3-F110E6FECE0E}"/>
                </c:ext>
              </c:extLst>
            </c:dLbl>
            <c:dLbl>
              <c:idx val="10"/>
              <c:tx>
                <c:rich>
                  <a:bodyPr/>
                  <a:lstStyle/>
                  <a:p>
                    <a:fld id="{EFED34A9-D09B-BD44-BC59-20B13873364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F9BA-4A17-93D3-F110E6FECE0E}"/>
                </c:ext>
              </c:extLst>
            </c:dLbl>
            <c:dLbl>
              <c:idx val="11"/>
              <c:tx>
                <c:rich>
                  <a:bodyPr/>
                  <a:lstStyle/>
                  <a:p>
                    <a:fld id="{F23E387F-CF93-034B-90C3-6EDA2E75C97D}"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F9BA-4A17-93D3-F110E6FECE0E}"/>
                </c:ext>
              </c:extLst>
            </c:dLbl>
            <c:dLbl>
              <c:idx val="12"/>
              <c:tx>
                <c:rich>
                  <a:bodyPr/>
                  <a:lstStyle/>
                  <a:p>
                    <a:fld id="{A649194A-A856-024E-8B16-E209D9D58342}"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F9BA-4A17-93D3-F110E6FECE0E}"/>
                </c:ext>
              </c:extLst>
            </c:dLbl>
            <c:dLbl>
              <c:idx val="13"/>
              <c:tx>
                <c:rich>
                  <a:bodyPr/>
                  <a:lstStyle/>
                  <a:p>
                    <a:fld id="{1790C53B-5BED-7C43-8DB6-6941B56D602C}"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F9BA-4A17-93D3-F110E6FECE0E}"/>
                </c:ext>
              </c:extLst>
            </c:dLbl>
            <c:dLbl>
              <c:idx val="14"/>
              <c:tx>
                <c:rich>
                  <a:bodyPr/>
                  <a:lstStyle/>
                  <a:p>
                    <a:fld id="{FDCC0B18-9C09-9B46-8C34-596FC14ED0C9}"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F9BA-4A17-93D3-F110E6FECE0E}"/>
                </c:ext>
              </c:extLst>
            </c:dLbl>
            <c:dLbl>
              <c:idx val="15"/>
              <c:tx>
                <c:rich>
                  <a:bodyPr/>
                  <a:lstStyle/>
                  <a:p>
                    <a:fld id="{78A91818-25C6-6D46-AF62-D6DA785F006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F9BA-4A17-93D3-F110E6FECE0E}"/>
                </c:ext>
              </c:extLst>
            </c:dLbl>
            <c:dLbl>
              <c:idx val="16"/>
              <c:tx>
                <c:rich>
                  <a:bodyPr/>
                  <a:lstStyle/>
                  <a:p>
                    <a:fld id="{482B094C-9F0A-4D4A-A2D7-2374B3361977}"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F9BA-4A17-93D3-F110E6FECE0E}"/>
                </c:ext>
              </c:extLst>
            </c:dLbl>
            <c:dLbl>
              <c:idx val="17"/>
              <c:tx>
                <c:rich>
                  <a:bodyPr/>
                  <a:lstStyle/>
                  <a:p>
                    <a:fld id="{23B5465F-99F6-4B40-90E7-D2914A18E0E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F9BA-4A17-93D3-F110E6FECE0E}"/>
                </c:ext>
              </c:extLst>
            </c:dLbl>
            <c:dLbl>
              <c:idx val="18"/>
              <c:tx>
                <c:rich>
                  <a:bodyPr/>
                  <a:lstStyle/>
                  <a:p>
                    <a:fld id="{D664BAFB-ACA9-3843-902C-8AEDD08E0DC2}"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F9BA-4A17-93D3-F110E6FECE0E}"/>
                </c:ext>
              </c:extLst>
            </c:dLbl>
            <c:dLbl>
              <c:idx val="19"/>
              <c:tx>
                <c:rich>
                  <a:bodyPr/>
                  <a:lstStyle/>
                  <a:p>
                    <a:fld id="{394C23FA-015C-2844-9283-EAE26191F2A1}"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F9BA-4A17-93D3-F110E6FECE0E}"/>
                </c:ext>
              </c:extLst>
            </c:dLbl>
            <c:dLbl>
              <c:idx val="20"/>
              <c:tx>
                <c:rich>
                  <a:bodyPr/>
                  <a:lstStyle/>
                  <a:p>
                    <a:fld id="{DD900925-4FA0-B84C-85FB-AC061FC9ECFD}"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F9BA-4A17-93D3-F110E6FECE0E}"/>
                </c:ext>
              </c:extLst>
            </c:dLbl>
            <c:dLbl>
              <c:idx val="21"/>
              <c:tx>
                <c:rich>
                  <a:bodyPr/>
                  <a:lstStyle/>
                  <a:p>
                    <a:fld id="{3963DC3D-A9B4-EE4A-80BB-A7BD1603417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F9BA-4A17-93D3-F110E6FECE0E}"/>
                </c:ext>
              </c:extLst>
            </c:dLbl>
            <c:dLbl>
              <c:idx val="22"/>
              <c:tx>
                <c:rich>
                  <a:bodyPr/>
                  <a:lstStyle/>
                  <a:p>
                    <a:fld id="{5B1E6C35-1FD9-4B4E-82AC-2B36A4E32B6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6-F9BA-4A17-93D3-F110E6FECE0E}"/>
                </c:ext>
              </c:extLst>
            </c:dLbl>
            <c:dLbl>
              <c:idx val="23"/>
              <c:tx>
                <c:rich>
                  <a:bodyPr/>
                  <a:lstStyle/>
                  <a:p>
                    <a:fld id="{DE7CF7A1-79C1-A64B-A217-9F3C73C1912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7-F9BA-4A17-93D3-F110E6FECE0E}"/>
                </c:ext>
              </c:extLst>
            </c:dLbl>
            <c:spPr>
              <a:noFill/>
              <a:ln>
                <a:noFill/>
              </a:ln>
              <a:effectLst/>
            </c:spPr>
            <c:txPr>
              <a:bodyPr wrap="square" lIns="38100" tIns="19050" rIns="38100" bIns="19050" anchor="ctr">
                <a:spAutoFit/>
              </a:bodyPr>
              <a:lstStyle/>
              <a:p>
                <a:pPr>
                  <a:defRPr sz="900">
                    <a:solidFill>
                      <a:srgbClr val="C00000"/>
                    </a:solidFill>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strRef>
              <c:f>'[1]Commodities (Qtr)'!$L$7:$L$30</c:f>
              <c:strCache>
                <c:ptCount val="24"/>
                <c:pt idx="0">
                  <c:v>Coffee</c:v>
                </c:pt>
                <c:pt idx="1">
                  <c:v>Lean Hogs</c:v>
                </c:pt>
                <c:pt idx="2">
                  <c:v>Gold</c:v>
                </c:pt>
                <c:pt idx="3">
                  <c:v>Sugar</c:v>
                </c:pt>
                <c:pt idx="4">
                  <c:v>Silver</c:v>
                </c:pt>
                <c:pt idx="5">
                  <c:v>Zinc</c:v>
                </c:pt>
                <c:pt idx="6">
                  <c:v>Copper</c:v>
                </c:pt>
                <c:pt idx="7">
                  <c:v>Soybean Meal</c:v>
                </c:pt>
                <c:pt idx="8">
                  <c:v>Aluminum</c:v>
                </c:pt>
                <c:pt idx="9">
                  <c:v>Cotton</c:v>
                </c:pt>
                <c:pt idx="10">
                  <c:v>Nickel</c:v>
                </c:pt>
                <c:pt idx="11">
                  <c:v>Corn</c:v>
                </c:pt>
                <c:pt idx="12">
                  <c:v>Soybean Oil</c:v>
                </c:pt>
                <c:pt idx="13">
                  <c:v>Live Cattle</c:v>
                </c:pt>
                <c:pt idx="14">
                  <c:v>Wheat</c:v>
                </c:pt>
                <c:pt idx="15">
                  <c:v>Kansas Wheat</c:v>
                </c:pt>
                <c:pt idx="16">
                  <c:v>Soybean</c:v>
                </c:pt>
                <c:pt idx="17">
                  <c:v>Lead</c:v>
                </c:pt>
                <c:pt idx="18">
                  <c:v>Natural Gas</c:v>
                </c:pt>
                <c:pt idx="19">
                  <c:v>Unleaded Gas</c:v>
                </c:pt>
                <c:pt idx="20">
                  <c:v>WTI Crude Oil</c:v>
                </c:pt>
                <c:pt idx="21">
                  <c:v>Brent Crude Oil</c:v>
                </c:pt>
                <c:pt idx="22">
                  <c:v>Low Sulphur Gas Oil</c:v>
                </c:pt>
                <c:pt idx="23">
                  <c:v>Heating Oil</c:v>
                </c:pt>
              </c:strCache>
            </c:strRef>
          </c:cat>
          <c:val>
            <c:numRef>
              <c:f>'[1]Commodities (Qtr)'!$M$7:$M$30</c:f>
              <c:numCache>
                <c:formatCode>0.00</c:formatCode>
                <c:ptCount val="24"/>
                <c:pt idx="0">
                  <c:v>0</c:v>
                </c:pt>
                <c:pt idx="1">
                  <c:v>0</c:v>
                </c:pt>
                <c:pt idx="2">
                  <c:v>0</c:v>
                </c:pt>
                <c:pt idx="3">
                  <c:v>0</c:v>
                </c:pt>
                <c:pt idx="4">
                  <c:v>0</c:v>
                </c:pt>
                <c:pt idx="5">
                  <c:v>0</c:v>
                </c:pt>
                <c:pt idx="6">
                  <c:v>0</c:v>
                </c:pt>
                <c:pt idx="7">
                  <c:v>0</c:v>
                </c:pt>
                <c:pt idx="8">
                  <c:v>0</c:v>
                </c:pt>
                <c:pt idx="9">
                  <c:v>0</c:v>
                </c:pt>
                <c:pt idx="10">
                  <c:v>-0.26</c:v>
                </c:pt>
                <c:pt idx="11">
                  <c:v>-0.54</c:v>
                </c:pt>
                <c:pt idx="12">
                  <c:v>-1.1000000000000001</c:v>
                </c:pt>
                <c:pt idx="13">
                  <c:v>-1.1499999999999999</c:v>
                </c:pt>
                <c:pt idx="14">
                  <c:v>-2.42</c:v>
                </c:pt>
                <c:pt idx="15">
                  <c:v>-3.25</c:v>
                </c:pt>
                <c:pt idx="16">
                  <c:v>-4.26</c:v>
                </c:pt>
                <c:pt idx="17">
                  <c:v>-7.99</c:v>
                </c:pt>
                <c:pt idx="18">
                  <c:v>-11.38</c:v>
                </c:pt>
                <c:pt idx="19">
                  <c:v>-12.68</c:v>
                </c:pt>
                <c:pt idx="20">
                  <c:v>-12.98</c:v>
                </c:pt>
                <c:pt idx="21">
                  <c:v>-13.28</c:v>
                </c:pt>
                <c:pt idx="22">
                  <c:v>-15.72</c:v>
                </c:pt>
                <c:pt idx="23">
                  <c:v>-16.510000000000002</c:v>
                </c:pt>
              </c:numCache>
            </c:numRef>
          </c:val>
          <c:extLst>
            <c:ext xmlns:c15="http://schemas.microsoft.com/office/drawing/2012/chart" uri="{02D57815-91ED-43cb-92C2-25804820EDAC}">
              <c15:datalabelsRange>
                <c15:f>'[QMR Master_US.xlsx]Commodities (Qtr)'!$M$7:$M$30</c15:f>
                <c15:dlblRangeCache>
                  <c:ptCount val="24"/>
                  <c:pt idx="10">
                    <c:v>-0.26</c:v>
                  </c:pt>
                  <c:pt idx="11">
                    <c:v>-0.54</c:v>
                  </c:pt>
                  <c:pt idx="12">
                    <c:v>-1.10</c:v>
                  </c:pt>
                  <c:pt idx="13">
                    <c:v>-1.15</c:v>
                  </c:pt>
                  <c:pt idx="14">
                    <c:v>-2.42</c:v>
                  </c:pt>
                  <c:pt idx="15">
                    <c:v>-3.25</c:v>
                  </c:pt>
                  <c:pt idx="16">
                    <c:v>-4.26</c:v>
                  </c:pt>
                  <c:pt idx="17">
                    <c:v>-7.99</c:v>
                  </c:pt>
                  <c:pt idx="18">
                    <c:v>-11.38</c:v>
                  </c:pt>
                  <c:pt idx="19">
                    <c:v>-12.68</c:v>
                  </c:pt>
                  <c:pt idx="20">
                    <c:v>-12.98</c:v>
                  </c:pt>
                  <c:pt idx="21">
                    <c:v>-13.28</c:v>
                  </c:pt>
                  <c:pt idx="22">
                    <c:v>-15.72</c:v>
                  </c:pt>
                  <c:pt idx="23">
                    <c:v>-16.51</c:v>
                  </c:pt>
                </c15:dlblRangeCache>
              </c15:datalabelsRange>
            </c:ext>
            <c:ext xmlns:c16="http://schemas.microsoft.com/office/drawing/2014/chart" uri="{C3380CC4-5D6E-409C-BE32-E72D297353CC}">
              <c16:uniqueId val="{00000018-F9BA-4A17-93D3-F110E6FECE0E}"/>
            </c:ext>
          </c:extLst>
        </c:ser>
        <c:ser>
          <c:idx val="1"/>
          <c:order val="1"/>
          <c:tx>
            <c:strRef>
              <c:f>'[QMR Master_US.xlsx]Commodities (Qtr)'!$N$6</c:f>
              <c:strCache>
                <c:ptCount val="1"/>
                <c:pt idx="0">
                  <c:v>Positive</c:v>
                </c:pt>
              </c:strCache>
            </c:strRef>
          </c:tx>
          <c:spPr>
            <a:solidFill>
              <a:sysClr val="window" lastClr="FFFFFF">
                <a:lumMod val="75000"/>
              </a:sysClr>
            </a:solidFill>
          </c:spPr>
          <c:invertIfNegative val="0"/>
          <c:dLbls>
            <c:dLbl>
              <c:idx val="0"/>
              <c:tx>
                <c:rich>
                  <a:bodyPr/>
                  <a:lstStyle/>
                  <a:p>
                    <a:fld id="{62F2A3EC-4157-D44B-9A9B-E6F47BFB77F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9-F9BA-4A17-93D3-F110E6FECE0E}"/>
                </c:ext>
              </c:extLst>
            </c:dLbl>
            <c:dLbl>
              <c:idx val="1"/>
              <c:tx>
                <c:rich>
                  <a:bodyPr/>
                  <a:lstStyle/>
                  <a:p>
                    <a:fld id="{A8F3CFEB-6282-FD48-A490-D26BABF5A965}"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A-F9BA-4A17-93D3-F110E6FECE0E}"/>
                </c:ext>
              </c:extLst>
            </c:dLbl>
            <c:dLbl>
              <c:idx val="2"/>
              <c:tx>
                <c:rich>
                  <a:bodyPr/>
                  <a:lstStyle/>
                  <a:p>
                    <a:fld id="{FA419936-0BB1-CD45-B335-A822E56CC366}"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B-F9BA-4A17-93D3-F110E6FECE0E}"/>
                </c:ext>
              </c:extLst>
            </c:dLbl>
            <c:dLbl>
              <c:idx val="3"/>
              <c:tx>
                <c:rich>
                  <a:bodyPr/>
                  <a:lstStyle/>
                  <a:p>
                    <a:fld id="{578A2DEA-06FE-AE4C-B5FF-9D0D1D65904D}"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C-F9BA-4A17-93D3-F110E6FECE0E}"/>
                </c:ext>
              </c:extLst>
            </c:dLbl>
            <c:dLbl>
              <c:idx val="4"/>
              <c:tx>
                <c:rich>
                  <a:bodyPr/>
                  <a:lstStyle/>
                  <a:p>
                    <a:fld id="{769FF820-9177-C84A-8FD1-FAE8E539038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D-F9BA-4A17-93D3-F110E6FECE0E}"/>
                </c:ext>
              </c:extLst>
            </c:dLbl>
            <c:dLbl>
              <c:idx val="5"/>
              <c:tx>
                <c:rich>
                  <a:bodyPr/>
                  <a:lstStyle/>
                  <a:p>
                    <a:fld id="{20C28BC9-ABA5-1F44-9C66-BAE206EB16E6}"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E-F9BA-4A17-93D3-F110E6FECE0E}"/>
                </c:ext>
              </c:extLst>
            </c:dLbl>
            <c:dLbl>
              <c:idx val="6"/>
              <c:tx>
                <c:rich>
                  <a:bodyPr/>
                  <a:lstStyle/>
                  <a:p>
                    <a:fld id="{0E57B012-64C4-2545-9423-99F00F834A2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F-F9BA-4A17-93D3-F110E6FECE0E}"/>
                </c:ext>
              </c:extLst>
            </c:dLbl>
            <c:dLbl>
              <c:idx val="7"/>
              <c:tx>
                <c:rich>
                  <a:bodyPr/>
                  <a:lstStyle/>
                  <a:p>
                    <a:fld id="{D16740A3-DB4D-6949-AE3A-D2EC2A622A7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0-F9BA-4A17-93D3-F110E6FECE0E}"/>
                </c:ext>
              </c:extLst>
            </c:dLbl>
            <c:dLbl>
              <c:idx val="8"/>
              <c:tx>
                <c:rich>
                  <a:bodyPr/>
                  <a:lstStyle/>
                  <a:p>
                    <a:fld id="{4AE74F3F-D251-B94E-8999-A990CE2E955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1-F9BA-4A17-93D3-F110E6FECE0E}"/>
                </c:ext>
              </c:extLst>
            </c:dLbl>
            <c:dLbl>
              <c:idx val="9"/>
              <c:tx>
                <c:rich>
                  <a:bodyPr/>
                  <a:lstStyle/>
                  <a:p>
                    <a:fld id="{043DD710-1439-D448-94CF-31A4E3D18187}"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2-F9BA-4A17-93D3-F110E6FECE0E}"/>
                </c:ext>
              </c:extLst>
            </c:dLbl>
            <c:dLbl>
              <c:idx val="10"/>
              <c:tx>
                <c:rich>
                  <a:bodyPr/>
                  <a:lstStyle/>
                  <a:p>
                    <a:fld id="{AD14B107-04BD-AE46-8FD8-11095CB4C54C}"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3-F9BA-4A17-93D3-F110E6FECE0E}"/>
                </c:ext>
              </c:extLst>
            </c:dLbl>
            <c:dLbl>
              <c:idx val="11"/>
              <c:tx>
                <c:rich>
                  <a:bodyPr/>
                  <a:lstStyle/>
                  <a:p>
                    <a:fld id="{9084B4EF-963F-DA45-B9F6-59CB5FB29D4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4-F9BA-4A17-93D3-F110E6FECE0E}"/>
                </c:ext>
              </c:extLst>
            </c:dLbl>
            <c:dLbl>
              <c:idx val="12"/>
              <c:tx>
                <c:rich>
                  <a:bodyPr/>
                  <a:lstStyle/>
                  <a:p>
                    <a:fld id="{BE7E383B-4B9F-8A4E-83DD-FC0A25933229}"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5-F9BA-4A17-93D3-F110E6FECE0E}"/>
                </c:ext>
              </c:extLst>
            </c:dLbl>
            <c:dLbl>
              <c:idx val="13"/>
              <c:tx>
                <c:rich>
                  <a:bodyPr/>
                  <a:lstStyle/>
                  <a:p>
                    <a:fld id="{9253705E-11FD-0A41-A63F-5B6775E2F602}"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6-F9BA-4A17-93D3-F110E6FECE0E}"/>
                </c:ext>
              </c:extLst>
            </c:dLbl>
            <c:dLbl>
              <c:idx val="14"/>
              <c:tx>
                <c:rich>
                  <a:bodyPr/>
                  <a:lstStyle/>
                  <a:p>
                    <a:fld id="{4592BE7C-4C79-8D43-8F73-69D4CB93BD95}"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7-F9BA-4A17-93D3-F110E6FECE0E}"/>
                </c:ext>
              </c:extLst>
            </c:dLbl>
            <c:dLbl>
              <c:idx val="15"/>
              <c:tx>
                <c:rich>
                  <a:bodyPr/>
                  <a:lstStyle/>
                  <a:p>
                    <a:fld id="{CA8C592E-2944-814F-9C58-A9153035874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8-F9BA-4A17-93D3-F110E6FECE0E}"/>
                </c:ext>
              </c:extLst>
            </c:dLbl>
            <c:dLbl>
              <c:idx val="16"/>
              <c:tx>
                <c:rich>
                  <a:bodyPr/>
                  <a:lstStyle/>
                  <a:p>
                    <a:fld id="{CF5C3582-C529-DE40-9B4E-32D43A97164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9-F9BA-4A17-93D3-F110E6FECE0E}"/>
                </c:ext>
              </c:extLst>
            </c:dLbl>
            <c:dLbl>
              <c:idx val="17"/>
              <c:tx>
                <c:rich>
                  <a:bodyPr/>
                  <a:lstStyle/>
                  <a:p>
                    <a:fld id="{A608B4D9-F877-364D-BC7D-32149A2EE421}"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A-F9BA-4A17-93D3-F110E6FECE0E}"/>
                </c:ext>
              </c:extLst>
            </c:dLbl>
            <c:dLbl>
              <c:idx val="18"/>
              <c:tx>
                <c:rich>
                  <a:bodyPr/>
                  <a:lstStyle/>
                  <a:p>
                    <a:fld id="{B0E27685-03BD-3F42-AD91-E1DAC8BF2C3C}"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B-F9BA-4A17-93D3-F110E6FECE0E}"/>
                </c:ext>
              </c:extLst>
            </c:dLbl>
            <c:dLbl>
              <c:idx val="19"/>
              <c:tx>
                <c:rich>
                  <a:bodyPr/>
                  <a:lstStyle/>
                  <a:p>
                    <a:fld id="{1B7FC92B-92E4-ED49-A652-0A06E4F7138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C-F9BA-4A17-93D3-F110E6FECE0E}"/>
                </c:ext>
              </c:extLst>
            </c:dLbl>
            <c:dLbl>
              <c:idx val="20"/>
              <c:tx>
                <c:rich>
                  <a:bodyPr/>
                  <a:lstStyle/>
                  <a:p>
                    <a:fld id="{6A45B2BE-5A4B-CB4A-BDC6-509E26620A05}"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D-F9BA-4A17-93D3-F110E6FECE0E}"/>
                </c:ext>
              </c:extLst>
            </c:dLbl>
            <c:dLbl>
              <c:idx val="21"/>
              <c:tx>
                <c:rich>
                  <a:bodyPr/>
                  <a:lstStyle/>
                  <a:p>
                    <a:fld id="{A9305757-5DB0-2840-9216-A30986C2197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E-F9BA-4A17-93D3-F110E6FECE0E}"/>
                </c:ext>
              </c:extLst>
            </c:dLbl>
            <c:dLbl>
              <c:idx val="22"/>
              <c:tx>
                <c:rich>
                  <a:bodyPr/>
                  <a:lstStyle/>
                  <a:p>
                    <a:fld id="{61913F5A-D5BE-8541-A836-67FD65006E25}"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F9BA-4A17-93D3-F110E6FECE0E}"/>
                </c:ext>
              </c:extLst>
            </c:dLbl>
            <c:dLbl>
              <c:idx val="23"/>
              <c:delete val="1"/>
              <c:extLst>
                <c:ext xmlns:c15="http://schemas.microsoft.com/office/drawing/2012/chart" uri="{CE6537A1-D6FC-4f65-9D91-7224C49458BB}"/>
                <c:ext xmlns:c16="http://schemas.microsoft.com/office/drawing/2014/chart" uri="{C3380CC4-5D6E-409C-BE32-E72D297353CC}">
                  <c16:uniqueId val="{00000030-F9BA-4A17-93D3-F110E6FECE0E}"/>
                </c:ext>
              </c:extLst>
            </c:dLbl>
            <c:spPr>
              <a:noFill/>
              <a:ln>
                <a:noFill/>
              </a:ln>
              <a:effectLst/>
            </c:spPr>
            <c:txPr>
              <a:bodyPr wrap="square" lIns="38100" tIns="19050" rIns="38100" bIns="19050" anchor="ctr">
                <a:spAutoFit/>
              </a:bodyPr>
              <a:lstStyle/>
              <a:p>
                <a:pPr>
                  <a:defRPr sz="900">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strRef>
              <c:f>'[1]Commodities (Qtr)'!$L$7:$L$30</c:f>
              <c:strCache>
                <c:ptCount val="24"/>
                <c:pt idx="0">
                  <c:v>Coffee</c:v>
                </c:pt>
                <c:pt idx="1">
                  <c:v>Lean Hogs</c:v>
                </c:pt>
                <c:pt idx="2">
                  <c:v>Gold</c:v>
                </c:pt>
                <c:pt idx="3">
                  <c:v>Sugar</c:v>
                </c:pt>
                <c:pt idx="4">
                  <c:v>Silver</c:v>
                </c:pt>
                <c:pt idx="5">
                  <c:v>Zinc</c:v>
                </c:pt>
                <c:pt idx="6">
                  <c:v>Copper</c:v>
                </c:pt>
                <c:pt idx="7">
                  <c:v>Soybean Meal</c:v>
                </c:pt>
                <c:pt idx="8">
                  <c:v>Aluminum</c:v>
                </c:pt>
                <c:pt idx="9">
                  <c:v>Cotton</c:v>
                </c:pt>
                <c:pt idx="10">
                  <c:v>Nickel</c:v>
                </c:pt>
                <c:pt idx="11">
                  <c:v>Corn</c:v>
                </c:pt>
                <c:pt idx="12">
                  <c:v>Soybean Oil</c:v>
                </c:pt>
                <c:pt idx="13">
                  <c:v>Live Cattle</c:v>
                </c:pt>
                <c:pt idx="14">
                  <c:v>Wheat</c:v>
                </c:pt>
                <c:pt idx="15">
                  <c:v>Kansas Wheat</c:v>
                </c:pt>
                <c:pt idx="16">
                  <c:v>Soybean</c:v>
                </c:pt>
                <c:pt idx="17">
                  <c:v>Lead</c:v>
                </c:pt>
                <c:pt idx="18">
                  <c:v>Natural Gas</c:v>
                </c:pt>
                <c:pt idx="19">
                  <c:v>Unleaded Gas</c:v>
                </c:pt>
                <c:pt idx="20">
                  <c:v>WTI Crude Oil</c:v>
                </c:pt>
                <c:pt idx="21">
                  <c:v>Brent Crude Oil</c:v>
                </c:pt>
                <c:pt idx="22">
                  <c:v>Low Sulphur Gas Oil</c:v>
                </c:pt>
                <c:pt idx="23">
                  <c:v>Heating Oil</c:v>
                </c:pt>
              </c:strCache>
            </c:strRef>
          </c:cat>
          <c:val>
            <c:numRef>
              <c:f>'[1]Commodities (Qtr)'!$N$7:$N$30</c:f>
              <c:numCache>
                <c:formatCode>0.00</c:formatCode>
                <c:ptCount val="24"/>
                <c:pt idx="0">
                  <c:v>21.17</c:v>
                </c:pt>
                <c:pt idx="1">
                  <c:v>12.7</c:v>
                </c:pt>
                <c:pt idx="2">
                  <c:v>11.44</c:v>
                </c:pt>
                <c:pt idx="3">
                  <c:v>8.75</c:v>
                </c:pt>
                <c:pt idx="4">
                  <c:v>4.91</c:v>
                </c:pt>
                <c:pt idx="5">
                  <c:v>3.95</c:v>
                </c:pt>
                <c:pt idx="6">
                  <c:v>2.71</c:v>
                </c:pt>
                <c:pt idx="7">
                  <c:v>1.82</c:v>
                </c:pt>
                <c:pt idx="8">
                  <c:v>1.77</c:v>
                </c:pt>
                <c:pt idx="9">
                  <c:v>1.27</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val>
          <c:extLst>
            <c:ext xmlns:c15="http://schemas.microsoft.com/office/drawing/2012/chart" uri="{02D57815-91ED-43cb-92C2-25804820EDAC}">
              <c15:datalabelsRange>
                <c15:f>'[QMR Master_US.xlsx]Commodities (Qtr)'!$N$7:$N$30</c15:f>
                <c15:dlblRangeCache>
                  <c:ptCount val="24"/>
                  <c:pt idx="0">
                    <c:v>21.17</c:v>
                  </c:pt>
                  <c:pt idx="1">
                    <c:v>12.70</c:v>
                  </c:pt>
                  <c:pt idx="2">
                    <c:v>11.44</c:v>
                  </c:pt>
                  <c:pt idx="3">
                    <c:v>8.75</c:v>
                  </c:pt>
                  <c:pt idx="4">
                    <c:v>4.91</c:v>
                  </c:pt>
                  <c:pt idx="5">
                    <c:v>3.95</c:v>
                  </c:pt>
                  <c:pt idx="6">
                    <c:v>2.71</c:v>
                  </c:pt>
                  <c:pt idx="7">
                    <c:v>1.82</c:v>
                  </c:pt>
                  <c:pt idx="8">
                    <c:v>1.77</c:v>
                  </c:pt>
                  <c:pt idx="9">
                    <c:v>1.27</c:v>
                  </c:pt>
                  <c:pt idx="10">
                    <c:v> </c:v>
                  </c:pt>
                  <c:pt idx="11">
                    <c:v> </c:v>
                  </c:pt>
                  <c:pt idx="12">
                    <c:v> </c:v>
                  </c:pt>
                  <c:pt idx="13">
                    <c:v> </c:v>
                  </c:pt>
                  <c:pt idx="14">
                    <c:v> </c:v>
                  </c:pt>
                  <c:pt idx="15">
                    <c:v> </c:v>
                  </c:pt>
                  <c:pt idx="16">
                    <c:v> </c:v>
                  </c:pt>
                  <c:pt idx="17">
                    <c:v> </c:v>
                  </c:pt>
                  <c:pt idx="18">
                    <c:v> </c:v>
                  </c:pt>
                  <c:pt idx="19">
                    <c:v> </c:v>
                  </c:pt>
                  <c:pt idx="20">
                    <c:v> </c:v>
                  </c:pt>
                  <c:pt idx="21">
                    <c:v> </c:v>
                  </c:pt>
                  <c:pt idx="22">
                    <c:v> </c:v>
                  </c:pt>
                  <c:pt idx="23">
                    <c:v> </c:v>
                  </c:pt>
                </c15:dlblRangeCache>
              </c15:datalabelsRange>
            </c:ext>
            <c:ext xmlns:c16="http://schemas.microsoft.com/office/drawing/2014/chart" uri="{C3380CC4-5D6E-409C-BE32-E72D297353CC}">
              <c16:uniqueId val="{00000031-F9BA-4A17-93D3-F110E6FECE0E}"/>
            </c:ext>
          </c:extLst>
        </c:ser>
        <c:dLbls>
          <c:showLegendKey val="0"/>
          <c:showVal val="0"/>
          <c:showCatName val="0"/>
          <c:showSerName val="0"/>
          <c:showPercent val="0"/>
          <c:showBubbleSize val="0"/>
        </c:dLbls>
        <c:gapWidth val="106"/>
        <c:overlap val="100"/>
        <c:axId val="106872192"/>
        <c:axId val="108205184"/>
      </c:barChart>
      <c:catAx>
        <c:axId val="106872192"/>
        <c:scaling>
          <c:orientation val="maxMin"/>
        </c:scaling>
        <c:delete val="0"/>
        <c:axPos val="l"/>
        <c:numFmt formatCode="General" sourceLinked="1"/>
        <c:majorTickMark val="none"/>
        <c:minorTickMark val="none"/>
        <c:tickLblPos val="low"/>
        <c:txPr>
          <a:bodyPr/>
          <a:lstStyle/>
          <a:p>
            <a:pPr>
              <a:defRPr sz="900">
                <a:latin typeface="Arial" panose="020B0604020202020204" pitchFamily="34" charset="0"/>
                <a:cs typeface="Arial" panose="020B0604020202020204" pitchFamily="34" charset="0"/>
              </a:defRPr>
            </a:pPr>
            <a:endParaRPr lang="en-US"/>
          </a:p>
        </c:txPr>
        <c:crossAx val="108205184"/>
        <c:crosses val="autoZero"/>
        <c:auto val="1"/>
        <c:lblAlgn val="ctr"/>
        <c:lblOffset val="200"/>
        <c:noMultiLvlLbl val="0"/>
      </c:catAx>
      <c:valAx>
        <c:axId val="108205184"/>
        <c:scaling>
          <c:orientation val="minMax"/>
          <c:min val="-37"/>
        </c:scaling>
        <c:delete val="0"/>
        <c:axPos val="b"/>
        <c:numFmt formatCode="#0.00;[Red]\-#0.00;" sourceLinked="0"/>
        <c:majorTickMark val="none"/>
        <c:minorTickMark val="none"/>
        <c:tickLblPos val="none"/>
        <c:spPr>
          <a:ln>
            <a:noFill/>
          </a:ln>
        </c:spPr>
        <c:crossAx val="106872192"/>
        <c:crosses val="max"/>
        <c:crossBetween val="between"/>
        <c:majorUnit val="1"/>
      </c:valAx>
    </c:plotArea>
    <c:plotVisOnly val="1"/>
    <c:dispBlanksAs val="gap"/>
    <c:showDLblsOverMax val="0"/>
  </c:chart>
  <c:txPr>
    <a:bodyPr/>
    <a:lstStyle/>
    <a:p>
      <a:pPr>
        <a:defRPr sz="1800"/>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871787858065498"/>
          <c:y val="6.3177963764601261E-2"/>
          <c:w val="0.64554128002079858"/>
          <c:h val="0.65930389323277228"/>
        </c:manualLayout>
      </c:layout>
      <c:scatterChart>
        <c:scatterStyle val="lineMarker"/>
        <c:varyColors val="0"/>
        <c:ser>
          <c:idx val="1"/>
          <c:order val="0"/>
          <c:tx>
            <c:strRef>
              <c:f>'[QMR Master_US.xlsx]Fixed Income (Qtr)'!$J$6</c:f>
              <c:strCache>
                <c:ptCount val="1"/>
                <c:pt idx="0">
                  <c:v>9/30/2024</c:v>
                </c:pt>
              </c:strCache>
            </c:strRef>
          </c:tx>
          <c:spPr>
            <a:ln>
              <a:solidFill>
                <a:srgbClr val="4D859E"/>
              </a:solidFill>
            </a:ln>
          </c:spPr>
          <c:marker>
            <c:symbol val="none"/>
          </c:marker>
          <c:dLbls>
            <c:dLbl>
              <c:idx val="7"/>
              <c:layout>
                <c:manualLayout>
                  <c:x val="-1.2563541567846188E-2"/>
                  <c:y val="4.1091839577266774E-2"/>
                </c:manualLayout>
              </c:layout>
              <c:dLblPos val="r"/>
              <c:showLegendKey val="0"/>
              <c:showVal val="0"/>
              <c:showCatName val="0"/>
              <c:showSerName val="1"/>
              <c:showPercent val="0"/>
              <c:showBubbleSize val="0"/>
              <c:extLst>
                <c:ext xmlns:c15="http://schemas.microsoft.com/office/drawing/2012/chart" uri="{CE6537A1-D6FC-4f65-9D91-7224C49458BB}">
                  <c15:layout>
                    <c:manualLayout>
                      <c:w val="0.22598979472659356"/>
                      <c:h val="8.3022539229996362E-2"/>
                    </c:manualLayout>
                  </c15:layout>
                </c:ext>
                <c:ext xmlns:c16="http://schemas.microsoft.com/office/drawing/2014/chart" uri="{C3380CC4-5D6E-409C-BE32-E72D297353CC}">
                  <c16:uniqueId val="{00000000-0282-4178-9EDA-733D2CF05A65}"/>
                </c:ext>
              </c:extLst>
            </c:dLbl>
            <c:spPr>
              <a:noFill/>
              <a:ln>
                <a:noFill/>
              </a:ln>
              <a:effectLst/>
            </c:spPr>
            <c:txPr>
              <a:bodyPr/>
              <a:lstStyle/>
              <a:p>
                <a:pPr>
                  <a:defRPr sz="800" baseline="0">
                    <a:solidFill>
                      <a:schemeClr val="tx2"/>
                    </a:solidFill>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xVal>
            <c:numRef>
              <c:f>'[1]Fixed Income (Qtr)'!$I$7:$I$14</c:f>
              <c:numCache>
                <c:formatCode>General</c:formatCode>
                <c:ptCount val="8"/>
                <c:pt idx="0">
                  <c:v>3</c:v>
                </c:pt>
                <c:pt idx="1">
                  <c:v>6</c:v>
                </c:pt>
                <c:pt idx="2">
                  <c:v>12</c:v>
                </c:pt>
                <c:pt idx="3">
                  <c:v>24</c:v>
                </c:pt>
                <c:pt idx="4">
                  <c:v>36</c:v>
                </c:pt>
                <c:pt idx="5">
                  <c:v>60</c:v>
                </c:pt>
                <c:pt idx="6">
                  <c:v>120</c:v>
                </c:pt>
                <c:pt idx="7">
                  <c:v>360</c:v>
                </c:pt>
              </c:numCache>
            </c:numRef>
          </c:xVal>
          <c:yVal>
            <c:numRef>
              <c:f>'[1]Fixed Income (Qtr)'!$J$7:$J$14</c:f>
              <c:numCache>
                <c:formatCode>0.00</c:formatCode>
                <c:ptCount val="8"/>
                <c:pt idx="0">
                  <c:v>4.7300000000000004</c:v>
                </c:pt>
                <c:pt idx="1">
                  <c:v>4.38</c:v>
                </c:pt>
                <c:pt idx="2">
                  <c:v>3.98</c:v>
                </c:pt>
                <c:pt idx="3">
                  <c:v>3.66</c:v>
                </c:pt>
                <c:pt idx="4">
                  <c:v>3.58</c:v>
                </c:pt>
                <c:pt idx="5">
                  <c:v>3.58</c:v>
                </c:pt>
                <c:pt idx="6">
                  <c:v>3.81</c:v>
                </c:pt>
                <c:pt idx="7">
                  <c:v>4.1399999999999997</c:v>
                </c:pt>
              </c:numCache>
            </c:numRef>
          </c:yVal>
          <c:smooth val="0"/>
          <c:extLst>
            <c:ext xmlns:c16="http://schemas.microsoft.com/office/drawing/2014/chart" uri="{C3380CC4-5D6E-409C-BE32-E72D297353CC}">
              <c16:uniqueId val="{00000001-0282-4178-9EDA-733D2CF05A65}"/>
            </c:ext>
          </c:extLst>
        </c:ser>
        <c:ser>
          <c:idx val="2"/>
          <c:order val="1"/>
          <c:tx>
            <c:strRef>
              <c:f>'[QMR Master_US.xlsx]Fixed Income (Qtr)'!$K$6</c:f>
              <c:strCache>
                <c:ptCount val="1"/>
                <c:pt idx="0">
                  <c:v>6/30/2024</c:v>
                </c:pt>
              </c:strCache>
            </c:strRef>
          </c:tx>
          <c:spPr>
            <a:ln>
              <a:solidFill>
                <a:srgbClr val="93A37C"/>
              </a:solidFill>
            </a:ln>
          </c:spPr>
          <c:marker>
            <c:symbol val="none"/>
          </c:marker>
          <c:dLbls>
            <c:dLbl>
              <c:idx val="7"/>
              <c:layout>
                <c:manualLayout>
                  <c:x val="-8.3668005354752342E-3"/>
                  <c:y val="4.5458403520455461E-3"/>
                </c:manualLayout>
              </c:layout>
              <c:spPr>
                <a:noFill/>
                <a:ln>
                  <a:noFill/>
                </a:ln>
                <a:effectLst/>
              </c:spPr>
              <c:txPr>
                <a:bodyPr wrap="square" lIns="38100" tIns="19050" rIns="38100" bIns="19050" anchor="ctr">
                  <a:noAutofit/>
                </a:bodyPr>
                <a:lstStyle/>
                <a:p>
                  <a:pPr>
                    <a:defRPr sz="800" baseline="0">
                      <a:solidFill>
                        <a:schemeClr val="accent2"/>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2917523110815968"/>
                      <c:h val="8.4928594124739382E-2"/>
                    </c:manualLayout>
                  </c15:layout>
                </c:ext>
                <c:ext xmlns:c16="http://schemas.microsoft.com/office/drawing/2014/chart" uri="{C3380CC4-5D6E-409C-BE32-E72D297353CC}">
                  <c16:uniqueId val="{00000002-0282-4178-9EDA-733D2CF05A65}"/>
                </c:ext>
              </c:extLst>
            </c:dLbl>
            <c:spPr>
              <a:noFill/>
              <a:ln>
                <a:noFill/>
              </a:ln>
              <a:effectLst/>
            </c:spPr>
            <c:txPr>
              <a:bodyPr wrap="square" lIns="38100" tIns="19050" rIns="38100" bIns="19050" anchor="ctr">
                <a:spAutoFit/>
              </a:bodyPr>
              <a:lstStyle/>
              <a:p>
                <a:pPr>
                  <a:defRPr sz="800" baseline="0">
                    <a:solidFill>
                      <a:schemeClr val="accent2"/>
                    </a:solidFill>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xVal>
            <c:numRef>
              <c:f>'[1]Fixed Income (Qtr)'!$I$7:$I$14</c:f>
              <c:numCache>
                <c:formatCode>General</c:formatCode>
                <c:ptCount val="8"/>
                <c:pt idx="0">
                  <c:v>3</c:v>
                </c:pt>
                <c:pt idx="1">
                  <c:v>6</c:v>
                </c:pt>
                <c:pt idx="2">
                  <c:v>12</c:v>
                </c:pt>
                <c:pt idx="3">
                  <c:v>24</c:v>
                </c:pt>
                <c:pt idx="4">
                  <c:v>36</c:v>
                </c:pt>
                <c:pt idx="5">
                  <c:v>60</c:v>
                </c:pt>
                <c:pt idx="6">
                  <c:v>120</c:v>
                </c:pt>
                <c:pt idx="7">
                  <c:v>360</c:v>
                </c:pt>
              </c:numCache>
            </c:numRef>
          </c:xVal>
          <c:yVal>
            <c:numRef>
              <c:f>'[1]Fixed Income (Qtr)'!$K$7:$K$14</c:f>
              <c:numCache>
                <c:formatCode>0.00</c:formatCode>
                <c:ptCount val="8"/>
                <c:pt idx="0">
                  <c:v>5.48</c:v>
                </c:pt>
                <c:pt idx="1">
                  <c:v>5.33</c:v>
                </c:pt>
                <c:pt idx="2">
                  <c:v>5.09</c:v>
                </c:pt>
                <c:pt idx="3">
                  <c:v>4.71</c:v>
                </c:pt>
                <c:pt idx="4">
                  <c:v>4.5199999999999996</c:v>
                </c:pt>
                <c:pt idx="5">
                  <c:v>4.33</c:v>
                </c:pt>
                <c:pt idx="6">
                  <c:v>4.3600000000000003</c:v>
                </c:pt>
                <c:pt idx="7">
                  <c:v>4.51</c:v>
                </c:pt>
              </c:numCache>
            </c:numRef>
          </c:yVal>
          <c:smooth val="0"/>
          <c:extLst>
            <c:ext xmlns:c16="http://schemas.microsoft.com/office/drawing/2014/chart" uri="{C3380CC4-5D6E-409C-BE32-E72D297353CC}">
              <c16:uniqueId val="{00000003-0282-4178-9EDA-733D2CF05A65}"/>
            </c:ext>
          </c:extLst>
        </c:ser>
        <c:ser>
          <c:idx val="3"/>
          <c:order val="2"/>
          <c:tx>
            <c:strRef>
              <c:f>'[QMR Master_US.xlsx]Fixed Income (Qtr)'!$L$6</c:f>
              <c:strCache>
                <c:ptCount val="1"/>
                <c:pt idx="0">
                  <c:v>9/30/2023</c:v>
                </c:pt>
              </c:strCache>
            </c:strRef>
          </c:tx>
          <c:spPr>
            <a:ln>
              <a:solidFill>
                <a:sysClr val="window" lastClr="FFFFFF">
                  <a:lumMod val="50000"/>
                </a:sysClr>
              </a:solidFill>
            </a:ln>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4-0282-4178-9EDA-733D2CF05A65}"/>
                </c:ext>
              </c:extLst>
            </c:dLbl>
            <c:dLbl>
              <c:idx val="1"/>
              <c:delete val="1"/>
              <c:extLst>
                <c:ext xmlns:c15="http://schemas.microsoft.com/office/drawing/2012/chart" uri="{CE6537A1-D6FC-4f65-9D91-7224C49458BB}"/>
                <c:ext xmlns:c16="http://schemas.microsoft.com/office/drawing/2014/chart" uri="{C3380CC4-5D6E-409C-BE32-E72D297353CC}">
                  <c16:uniqueId val="{00000005-0282-4178-9EDA-733D2CF05A65}"/>
                </c:ext>
              </c:extLst>
            </c:dLbl>
            <c:dLbl>
              <c:idx val="2"/>
              <c:delete val="1"/>
              <c:extLst>
                <c:ext xmlns:c15="http://schemas.microsoft.com/office/drawing/2012/chart" uri="{CE6537A1-D6FC-4f65-9D91-7224C49458BB}"/>
                <c:ext xmlns:c16="http://schemas.microsoft.com/office/drawing/2014/chart" uri="{C3380CC4-5D6E-409C-BE32-E72D297353CC}">
                  <c16:uniqueId val="{00000006-0282-4178-9EDA-733D2CF05A65}"/>
                </c:ext>
              </c:extLst>
            </c:dLbl>
            <c:dLbl>
              <c:idx val="3"/>
              <c:delete val="1"/>
              <c:extLst>
                <c:ext xmlns:c15="http://schemas.microsoft.com/office/drawing/2012/chart" uri="{CE6537A1-D6FC-4f65-9D91-7224C49458BB}"/>
                <c:ext xmlns:c16="http://schemas.microsoft.com/office/drawing/2014/chart" uri="{C3380CC4-5D6E-409C-BE32-E72D297353CC}">
                  <c16:uniqueId val="{00000007-0282-4178-9EDA-733D2CF05A65}"/>
                </c:ext>
              </c:extLst>
            </c:dLbl>
            <c:dLbl>
              <c:idx val="4"/>
              <c:delete val="1"/>
              <c:extLst>
                <c:ext xmlns:c15="http://schemas.microsoft.com/office/drawing/2012/chart" uri="{CE6537A1-D6FC-4f65-9D91-7224C49458BB}"/>
                <c:ext xmlns:c16="http://schemas.microsoft.com/office/drawing/2014/chart" uri="{C3380CC4-5D6E-409C-BE32-E72D297353CC}">
                  <c16:uniqueId val="{00000008-0282-4178-9EDA-733D2CF05A65}"/>
                </c:ext>
              </c:extLst>
            </c:dLbl>
            <c:dLbl>
              <c:idx val="5"/>
              <c:delete val="1"/>
              <c:extLst>
                <c:ext xmlns:c15="http://schemas.microsoft.com/office/drawing/2012/chart" uri="{CE6537A1-D6FC-4f65-9D91-7224C49458BB}"/>
                <c:ext xmlns:c16="http://schemas.microsoft.com/office/drawing/2014/chart" uri="{C3380CC4-5D6E-409C-BE32-E72D297353CC}">
                  <c16:uniqueId val="{00000009-0282-4178-9EDA-733D2CF05A65}"/>
                </c:ext>
              </c:extLst>
            </c:dLbl>
            <c:dLbl>
              <c:idx val="6"/>
              <c:delete val="1"/>
              <c:extLst>
                <c:ext xmlns:c15="http://schemas.microsoft.com/office/drawing/2012/chart" uri="{CE6537A1-D6FC-4f65-9D91-7224C49458BB}"/>
                <c:ext xmlns:c16="http://schemas.microsoft.com/office/drawing/2014/chart" uri="{C3380CC4-5D6E-409C-BE32-E72D297353CC}">
                  <c16:uniqueId val="{0000000A-0282-4178-9EDA-733D2CF05A65}"/>
                </c:ext>
              </c:extLst>
            </c:dLbl>
            <c:dLbl>
              <c:idx val="7"/>
              <c:layout>
                <c:manualLayout>
                  <c:x val="-8.3668005354752342E-3"/>
                  <c:y val="-4.8369264787175237E-2"/>
                </c:manualLayout>
              </c:layout>
              <c:tx>
                <c:rich>
                  <a:bodyPr/>
                  <a:lstStyle/>
                  <a:p>
                    <a:fld id="{7E29D0C8-518B-4E2A-ACBF-0C9F008B086E}" type="SERIESNAME">
                      <a:rPr lang="en-US" sz="800"/>
                      <a:pPr/>
                      <a:t>[SERIES NAME]</a:t>
                    </a:fld>
                    <a:endParaRPr lang="en-US"/>
                  </a:p>
                </c:rich>
              </c:tx>
              <c:showLegendKey val="0"/>
              <c:showVal val="0"/>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8D9-4533-820D-BD617E82DA95}"/>
                </c:ext>
              </c:extLst>
            </c:dLbl>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xVal>
            <c:numRef>
              <c:f>'[1]Fixed Income (Qtr)'!$I$7:$I$14</c:f>
              <c:numCache>
                <c:formatCode>General</c:formatCode>
                <c:ptCount val="8"/>
                <c:pt idx="0">
                  <c:v>3</c:v>
                </c:pt>
                <c:pt idx="1">
                  <c:v>6</c:v>
                </c:pt>
                <c:pt idx="2">
                  <c:v>12</c:v>
                </c:pt>
                <c:pt idx="3">
                  <c:v>24</c:v>
                </c:pt>
                <c:pt idx="4">
                  <c:v>36</c:v>
                </c:pt>
                <c:pt idx="5">
                  <c:v>60</c:v>
                </c:pt>
                <c:pt idx="6">
                  <c:v>120</c:v>
                </c:pt>
                <c:pt idx="7">
                  <c:v>360</c:v>
                </c:pt>
              </c:numCache>
            </c:numRef>
          </c:xVal>
          <c:yVal>
            <c:numRef>
              <c:f>'[1]Fixed Income (Qtr)'!$L$7:$L$14</c:f>
              <c:numCache>
                <c:formatCode>0.00</c:formatCode>
                <c:ptCount val="8"/>
                <c:pt idx="0">
                  <c:v>5.55</c:v>
                </c:pt>
                <c:pt idx="1">
                  <c:v>5.53</c:v>
                </c:pt>
                <c:pt idx="2">
                  <c:v>5.46</c:v>
                </c:pt>
                <c:pt idx="3">
                  <c:v>5.03</c:v>
                </c:pt>
                <c:pt idx="4">
                  <c:v>4.8</c:v>
                </c:pt>
                <c:pt idx="5">
                  <c:v>4.5999999999999996</c:v>
                </c:pt>
                <c:pt idx="6">
                  <c:v>4.59</c:v>
                </c:pt>
                <c:pt idx="7">
                  <c:v>4.7300000000000004</c:v>
                </c:pt>
              </c:numCache>
            </c:numRef>
          </c:yVal>
          <c:smooth val="0"/>
          <c:extLst>
            <c:ext xmlns:c16="http://schemas.microsoft.com/office/drawing/2014/chart" uri="{C3380CC4-5D6E-409C-BE32-E72D297353CC}">
              <c16:uniqueId val="{0000000B-0282-4178-9EDA-733D2CF05A65}"/>
            </c:ext>
          </c:extLst>
        </c:ser>
        <c:dLbls>
          <c:showLegendKey val="0"/>
          <c:showVal val="0"/>
          <c:showCatName val="0"/>
          <c:showSerName val="0"/>
          <c:showPercent val="0"/>
          <c:showBubbleSize val="0"/>
        </c:dLbls>
        <c:axId val="111352832"/>
        <c:axId val="111375104"/>
      </c:scatterChart>
      <c:valAx>
        <c:axId val="111352832"/>
        <c:scaling>
          <c:orientation val="minMax"/>
          <c:max val="360"/>
          <c:min val="0"/>
        </c:scaling>
        <c:delete val="0"/>
        <c:axPos val="b"/>
        <c:numFmt formatCode="General" sourceLinked="1"/>
        <c:majorTickMark val="none"/>
        <c:minorTickMark val="none"/>
        <c:tickLblPos val="none"/>
        <c:spPr>
          <a:ln w="6350">
            <a:solidFill>
              <a:schemeClr val="bg1">
                <a:lumMod val="65000"/>
              </a:schemeClr>
            </a:solidFill>
          </a:ln>
        </c:spPr>
        <c:txPr>
          <a:bodyPr rot="0" vert="horz"/>
          <a:lstStyle/>
          <a:p>
            <a:pPr>
              <a:defRPr sz="600">
                <a:solidFill>
                  <a:schemeClr val="tx1"/>
                </a:solidFill>
                <a:latin typeface="+mn-lt"/>
              </a:defRPr>
            </a:pPr>
            <a:endParaRPr lang="en-US"/>
          </a:p>
        </c:txPr>
        <c:crossAx val="111375104"/>
        <c:crosses val="autoZero"/>
        <c:crossBetween val="midCat"/>
      </c:valAx>
      <c:valAx>
        <c:axId val="111375104"/>
        <c:scaling>
          <c:orientation val="minMax"/>
          <c:max val="6"/>
          <c:min val="0"/>
        </c:scaling>
        <c:delete val="0"/>
        <c:axPos val="l"/>
        <c:numFmt formatCode="0.00" sourceLinked="1"/>
        <c:majorTickMark val="none"/>
        <c:minorTickMark val="none"/>
        <c:tickLblPos val="nextTo"/>
        <c:spPr>
          <a:ln w="6350">
            <a:solidFill>
              <a:schemeClr val="bg1">
                <a:lumMod val="65000"/>
              </a:schemeClr>
            </a:solidFill>
          </a:ln>
        </c:spPr>
        <c:txPr>
          <a:bodyPr/>
          <a:lstStyle/>
          <a:p>
            <a:pPr>
              <a:defRPr sz="850" baseline="0">
                <a:solidFill>
                  <a:schemeClr val="tx1"/>
                </a:solidFill>
                <a:latin typeface="Arial" panose="020B0604020202020204" pitchFamily="34" charset="0"/>
                <a:cs typeface="Arial" panose="020B0604020202020204" pitchFamily="34" charset="0"/>
              </a:defRPr>
            </a:pPr>
            <a:endParaRPr lang="en-US"/>
          </a:p>
        </c:txPr>
        <c:crossAx val="111352832"/>
        <c:crosses val="autoZero"/>
        <c:crossBetween val="midCat"/>
        <c:majorUnit val="1"/>
      </c:valAx>
    </c:plotArea>
    <c:plotVisOnly val="1"/>
    <c:dispBlanksAs val="gap"/>
    <c:showDLblsOverMax val="0"/>
  </c:chart>
  <c:txPr>
    <a:bodyPr/>
    <a:lstStyle/>
    <a:p>
      <a:pPr>
        <a:defRPr sz="900">
          <a:solidFill>
            <a:schemeClr val="bg1">
              <a:lumMod val="50000"/>
            </a:schemeClr>
          </a:solidFill>
          <a:latin typeface="Arial" pitchFamily="34" charset="0"/>
          <a:cs typeface="Arial" pitchFamily="34" charset="0"/>
        </a:defRPr>
      </a:pPr>
      <a:endParaRPr lang="en-US"/>
    </a:p>
  </c:tx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5558285776989978E-2"/>
          <c:y val="2.053726000613447E-2"/>
          <c:w val="0.91452379814343443"/>
          <c:h val="0.69287620434903985"/>
        </c:manualLayout>
      </c:layout>
      <c:barChart>
        <c:barDir val="col"/>
        <c:grouping val="clustered"/>
        <c:varyColors val="0"/>
        <c:ser>
          <c:idx val="1"/>
          <c:order val="1"/>
          <c:spPr>
            <a:solidFill>
              <a:schemeClr val="tx2">
                <a:lumMod val="75000"/>
              </a:schemeClr>
            </a:solidFill>
            <a:effectLst/>
          </c:spPr>
          <c:invertIfNegative val="0"/>
          <c:dLbls>
            <c:spPr>
              <a:noFill/>
              <a:ln>
                <a:noFill/>
              </a:ln>
              <a:effectLst/>
            </c:spPr>
            <c:txPr>
              <a:bodyPr wrap="square" lIns="38100" tIns="19050" rIns="38100" bIns="19050" anchor="ctr">
                <a:spAutoFit/>
              </a:bodyPr>
              <a:lstStyle/>
              <a:p>
                <a:pPr>
                  <a:defRPr sz="900" baseline="0">
                    <a:solidFill>
                      <a:schemeClr val="tx1"/>
                    </a:solidFill>
                    <a:latin typeface="Avenir LT 55 Roman" panose="020B05030200000200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'[QMR Master_US.xlsx]Fixed Income (Qtr)'!$U$6:$U$10</c:f>
              <c:strCache>
                <c:ptCount val="4"/>
                <c:pt idx="0">
                  <c:v>10-Year US Treasury</c:v>
                </c:pt>
                <c:pt idx="1">
                  <c:v>State and Local Municipals</c:v>
                </c:pt>
                <c:pt idx="2">
                  <c:v>AAA-AA Corporates</c:v>
                </c:pt>
                <c:pt idx="3">
                  <c:v>A-BBB Corporates</c:v>
                </c:pt>
              </c:strCache>
              <c:extLst/>
            </c:strRef>
          </c:cat>
          <c:val>
            <c:numRef>
              <c:f>'[QMR Master_US.xlsx]Fixed Income (Qtr)'!$W$6:$W$10</c:f>
              <c:numCache>
                <c:formatCode>0.00</c:formatCode>
                <c:ptCount val="4"/>
                <c:pt idx="0">
                  <c:v>3.81</c:v>
                </c:pt>
                <c:pt idx="1">
                  <c:v>3.73</c:v>
                </c:pt>
                <c:pt idx="2">
                  <c:v>4.37</c:v>
                </c:pt>
                <c:pt idx="3">
                  <c:v>4.8499999999999996</c:v>
                </c:pt>
              </c:numCache>
              <c:extLst/>
            </c:numRef>
          </c:val>
          <c:extLst>
            <c:ext xmlns:c16="http://schemas.microsoft.com/office/drawing/2014/chart" uri="{C3380CC4-5D6E-409C-BE32-E72D297353CC}">
              <c16:uniqueId val="{00000000-2A24-4645-8FC2-52BE7BB324E8}"/>
            </c:ext>
          </c:extLst>
        </c:ser>
        <c:dLbls>
          <c:showLegendKey val="0"/>
          <c:showVal val="0"/>
          <c:showCatName val="0"/>
          <c:showSerName val="0"/>
          <c:showPercent val="0"/>
          <c:showBubbleSize val="0"/>
        </c:dLbls>
        <c:gapWidth val="30"/>
        <c:axId val="108243200"/>
        <c:axId val="108249088"/>
      </c:barChart>
      <c:barChart>
        <c:barDir val="col"/>
        <c:grouping val="clustered"/>
        <c:varyColors val="0"/>
        <c:ser>
          <c:idx val="0"/>
          <c:order val="0"/>
          <c:spPr>
            <a:solidFill>
              <a:schemeClr val="bg1">
                <a:lumMod val="50000"/>
              </a:schemeClr>
            </a:solidFill>
            <a:ln w="0" cap="flat" cmpd="sng" algn="ctr">
              <a:noFill/>
              <a:prstDash val="solid"/>
              <a:round/>
              <a:headEnd type="none" w="med" len="med"/>
              <a:tailEnd type="none" w="med" len="med"/>
            </a:ln>
            <a:effectLst/>
          </c:spPr>
          <c:invertIfNegative val="0"/>
          <c:dPt>
            <c:idx val="0"/>
            <c:invertIfNegative val="0"/>
            <c:bubble3D val="0"/>
            <c:extLst>
              <c:ext xmlns:c16="http://schemas.microsoft.com/office/drawing/2014/chart" uri="{C3380CC4-5D6E-409C-BE32-E72D297353CC}">
                <c16:uniqueId val="{00000001-2A24-4645-8FC2-52BE7BB324E8}"/>
              </c:ext>
            </c:extLst>
          </c:dPt>
          <c:dLbls>
            <c:dLbl>
              <c:idx val="0"/>
              <c:layout>
                <c:manualLayout>
                  <c:x val="-7.864386763686837E-8"/>
                  <c:y val="0.13806204049031984"/>
                </c:manualLayout>
              </c:layout>
              <c:spPr/>
              <c:txPr>
                <a:bodyPr/>
                <a:lstStyle/>
                <a:p>
                  <a:pPr algn="ctr" rtl="0">
                    <a:defRPr lang="en-US" sz="900" b="0" i="0" u="none" strike="noStrike" kern="1200" baseline="0">
                      <a:solidFill>
                        <a:schemeClr val="bg1"/>
                      </a:solidFill>
                      <a:latin typeface="Avenir LT 55 Roman" panose="020B0503020000020003"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2936413741197"/>
                      <c:h val="8.9392653111864451E-2"/>
                    </c:manualLayout>
                  </c15:layout>
                </c:ext>
                <c:ext xmlns:c16="http://schemas.microsoft.com/office/drawing/2014/chart" uri="{C3380CC4-5D6E-409C-BE32-E72D297353CC}">
                  <c16:uniqueId val="{00000001-2A24-4645-8FC2-52BE7BB324E8}"/>
                </c:ext>
              </c:extLst>
            </c:dLbl>
            <c:dLbl>
              <c:idx val="1"/>
              <c:layout>
                <c:manualLayout>
                  <c:x val="-3.9173336640061513E-17"/>
                  <c:y val="0.13443040014735"/>
                </c:manualLayout>
              </c:layout>
              <c:spPr/>
              <c:txPr>
                <a:bodyPr/>
                <a:lstStyle/>
                <a:p>
                  <a:pPr algn="ctr" rtl="0">
                    <a:defRPr lang="en-US" sz="900" b="0" i="0" u="none" strike="noStrike" kern="1200" baseline="0">
                      <a:solidFill>
                        <a:schemeClr val="bg1"/>
                      </a:solidFill>
                      <a:latin typeface="Avenir LT 55 Roman" panose="020B0503020000020003"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A24-4645-8FC2-52BE7BB324E8}"/>
                </c:ext>
              </c:extLst>
            </c:dLbl>
            <c:dLbl>
              <c:idx val="2"/>
              <c:layout>
                <c:manualLayout>
                  <c:x val="7.5757575757575803E-3"/>
                  <c:y val="4.5938018755673502E-3"/>
                </c:manualLayout>
              </c:layout>
              <c:spPr/>
              <c:txPr>
                <a:bodyPr/>
                <a:lstStyle/>
                <a:p>
                  <a:pPr algn="ctr" rtl="0">
                    <a:defRPr lang="en-US" sz="900" b="0" i="0" u="none" strike="noStrike" kern="1200" baseline="0">
                      <a:solidFill>
                        <a:schemeClr val="bg1"/>
                      </a:solidFill>
                      <a:latin typeface="Avenir LT 55 Roman" panose="020B0503020000020003"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A24-4645-8FC2-52BE7BB324E8}"/>
                </c:ext>
              </c:extLst>
            </c:dLbl>
            <c:spPr>
              <a:noFill/>
              <a:ln>
                <a:noFill/>
              </a:ln>
              <a:effectLst/>
            </c:spPr>
            <c:txPr>
              <a:bodyPr/>
              <a:lstStyle/>
              <a:p>
                <a:pPr>
                  <a:defRPr sz="900" b="0" i="0" baseline="0">
                    <a:solidFill>
                      <a:schemeClr val="bg1"/>
                    </a:solidFill>
                    <a:latin typeface="Avenir LT 55 Roman" panose="020B0503020000020003"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'[QMR Master_US.xlsx]Fixed Income (Qtr)'!$U$6:$U$10</c:f>
              <c:strCache>
                <c:ptCount val="4"/>
                <c:pt idx="0">
                  <c:v>10-Year US Treasury</c:v>
                </c:pt>
                <c:pt idx="1">
                  <c:v>State and Local Municipals</c:v>
                </c:pt>
                <c:pt idx="2">
                  <c:v>AAA-AA Corporates</c:v>
                </c:pt>
                <c:pt idx="3">
                  <c:v>A-BBB Corporates</c:v>
                </c:pt>
              </c:strCache>
              <c:extLst/>
            </c:strRef>
          </c:cat>
          <c:val>
            <c:numRef>
              <c:f>'[QMR Master_US.xlsx]Fixed Income (Qtr)'!$V$6:$V$10</c:f>
              <c:numCache>
                <c:formatCode>0.00</c:formatCode>
                <c:ptCount val="4"/>
                <c:pt idx="1">
                  <c:v>3.25</c:v>
                </c:pt>
              </c:numCache>
              <c:extLst/>
            </c:numRef>
          </c:val>
          <c:extLst>
            <c:ext xmlns:c16="http://schemas.microsoft.com/office/drawing/2014/chart" uri="{C3380CC4-5D6E-409C-BE32-E72D297353CC}">
              <c16:uniqueId val="{00000004-2A24-4645-8FC2-52BE7BB324E8}"/>
            </c:ext>
          </c:extLst>
        </c:ser>
        <c:dLbls>
          <c:showLegendKey val="0"/>
          <c:showVal val="0"/>
          <c:showCatName val="0"/>
          <c:showSerName val="0"/>
          <c:showPercent val="0"/>
          <c:showBubbleSize val="0"/>
        </c:dLbls>
        <c:gapWidth val="30"/>
        <c:axId val="1691346495"/>
        <c:axId val="1372453423"/>
      </c:barChart>
      <c:catAx>
        <c:axId val="108243200"/>
        <c:scaling>
          <c:orientation val="minMax"/>
        </c:scaling>
        <c:delete val="0"/>
        <c:axPos val="b"/>
        <c:numFmt formatCode="General" sourceLinked="0"/>
        <c:majorTickMark val="none"/>
        <c:minorTickMark val="none"/>
        <c:tickLblPos val="nextTo"/>
        <c:spPr>
          <a:ln w="6350">
            <a:solidFill>
              <a:schemeClr val="bg1">
                <a:lumMod val="65000"/>
              </a:schemeClr>
            </a:solidFill>
          </a:ln>
        </c:spPr>
        <c:txPr>
          <a:bodyPr rot="0" vert="horz" anchor="ctr" anchorCtr="0">
            <a:noAutofit/>
          </a:bodyPr>
          <a:lstStyle/>
          <a:p>
            <a:pPr>
              <a:defRPr sz="800" b="0" i="0" baseline="0">
                <a:solidFill>
                  <a:schemeClr val="tx1"/>
                </a:solidFill>
                <a:latin typeface="Avenir LT 55 Roman" panose="020B0503020000020003" pitchFamily="34" charset="0"/>
                <a:cs typeface="Arial" pitchFamily="34" charset="0"/>
              </a:defRPr>
            </a:pPr>
            <a:endParaRPr lang="en-US"/>
          </a:p>
        </c:txPr>
        <c:crossAx val="108249088"/>
        <c:crosses val="autoZero"/>
        <c:auto val="1"/>
        <c:lblAlgn val="ctr"/>
        <c:lblOffset val="100"/>
        <c:noMultiLvlLbl val="0"/>
      </c:catAx>
      <c:valAx>
        <c:axId val="108249088"/>
        <c:scaling>
          <c:orientation val="minMax"/>
        </c:scaling>
        <c:delete val="1"/>
        <c:axPos val="l"/>
        <c:numFmt formatCode="0.00" sourceLinked="1"/>
        <c:majorTickMark val="out"/>
        <c:minorTickMark val="none"/>
        <c:tickLblPos val="none"/>
        <c:crossAx val="108243200"/>
        <c:crosses val="autoZero"/>
        <c:crossBetween val="between"/>
      </c:valAx>
      <c:valAx>
        <c:axId val="1372453423"/>
        <c:scaling>
          <c:orientation val="minMax"/>
          <c:max val="9"/>
          <c:min val="0"/>
        </c:scaling>
        <c:delete val="0"/>
        <c:axPos val="r"/>
        <c:numFmt formatCode="0.00" sourceLinked="1"/>
        <c:majorTickMark val="none"/>
        <c:minorTickMark val="none"/>
        <c:tickLblPos val="none"/>
        <c:spPr>
          <a:ln>
            <a:noFill/>
          </a:ln>
        </c:spPr>
        <c:crossAx val="1691346495"/>
        <c:crosses val="max"/>
        <c:crossBetween val="between"/>
      </c:valAx>
      <c:catAx>
        <c:axId val="1691346495"/>
        <c:scaling>
          <c:orientation val="minMax"/>
        </c:scaling>
        <c:delete val="1"/>
        <c:axPos val="b"/>
        <c:numFmt formatCode="General" sourceLinked="1"/>
        <c:majorTickMark val="out"/>
        <c:minorTickMark val="none"/>
        <c:tickLblPos val="nextTo"/>
        <c:crossAx val="1372453423"/>
        <c:crosses val="autoZero"/>
        <c:auto val="1"/>
        <c:lblAlgn val="ctr"/>
        <c:lblOffset val="100"/>
        <c:noMultiLvlLbl val="0"/>
      </c:catAx>
    </c:plotArea>
    <c:plotVisOnly val="1"/>
    <c:dispBlanksAs val="gap"/>
    <c:showDLblsOverMax val="0"/>
  </c:chart>
  <c:txPr>
    <a:bodyPr/>
    <a:lstStyle/>
    <a:p>
      <a:pPr>
        <a:defRPr sz="1800"/>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6377670276020972"/>
          <c:y val="6.9267220859120376E-2"/>
          <c:w val="0.61299503466019889"/>
          <c:h val="0.66533743950346791"/>
        </c:manualLayout>
      </c:layout>
      <c:lineChart>
        <c:grouping val="standard"/>
        <c:varyColors val="0"/>
        <c:ser>
          <c:idx val="0"/>
          <c:order val="0"/>
          <c:tx>
            <c:strRef>
              <c:f>Sheet1!$B$1</c:f>
              <c:strCache>
                <c:ptCount val="1"/>
                <c:pt idx="0">
                  <c:v>09/30/2024</c:v>
                </c:pt>
              </c:strCache>
            </c:strRef>
          </c:tx>
          <c:spPr>
            <a:ln>
              <a:solidFill>
                <a:schemeClr val="accent1"/>
              </a:solidFill>
            </a:ln>
          </c:spPr>
          <c:marker>
            <c:symbol val="none"/>
          </c:marker>
          <c:dLbls>
            <c:dLbl>
              <c:idx val="29"/>
              <c:layout>
                <c:manualLayout>
                  <c:x val="0"/>
                  <c:y val="3.1425641776833782E-2"/>
                </c:manualLayout>
              </c:layout>
              <c:spPr>
                <a:noFill/>
                <a:ln>
                  <a:noFill/>
                </a:ln>
                <a:effectLst/>
              </c:spPr>
              <c:txPr>
                <a:bodyPr/>
                <a:lstStyle/>
                <a:p>
                  <a:pPr>
                    <a:defRPr sz="800" b="1">
                      <a:solidFill>
                        <a:srgbClr val="005E74"/>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4559428287135551"/>
                      <c:h val="0.11199106456220016"/>
                    </c:manualLayout>
                  </c15:layout>
                </c:ext>
                <c:ext xmlns:c16="http://schemas.microsoft.com/office/drawing/2014/chart" uri="{C3380CC4-5D6E-409C-BE32-E72D297353CC}">
                  <c16:uniqueId val="{00000000-897B-4234-B951-62A80AAEEFA8}"/>
                </c:ext>
              </c:extLst>
            </c:dLbl>
            <c:spPr>
              <a:noFill/>
              <a:ln>
                <a:noFill/>
              </a:ln>
              <a:effectLst/>
            </c:spPr>
            <c:txPr>
              <a:bodyPr/>
              <a:lstStyle/>
              <a:p>
                <a:pPr>
                  <a:defRPr sz="800">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4.3710000000000004</c:v>
                </c:pt>
                <c:pt idx="1">
                  <c:v>3.831</c:v>
                </c:pt>
                <c:pt idx="2">
                  <c:v>3.806</c:v>
                </c:pt>
                <c:pt idx="3">
                  <c:v>3.7789999999999999</c:v>
                </c:pt>
                <c:pt idx="4">
                  <c:v>3.786</c:v>
                </c:pt>
                <c:pt idx="5">
                  <c:v>3.8140000000000001</c:v>
                </c:pt>
                <c:pt idx="6">
                  <c:v>3.8559999999999999</c:v>
                </c:pt>
                <c:pt idx="7">
                  <c:v>3.907</c:v>
                </c:pt>
                <c:pt idx="8">
                  <c:v>3.9630000000000001</c:v>
                </c:pt>
                <c:pt idx="9">
                  <c:v>4.0220000000000002</c:v>
                </c:pt>
                <c:pt idx="10">
                  <c:v>4.08</c:v>
                </c:pt>
                <c:pt idx="11">
                  <c:v>4.1369999999999996</c:v>
                </c:pt>
                <c:pt idx="12">
                  <c:v>4.1909999999999998</c:v>
                </c:pt>
                <c:pt idx="13">
                  <c:v>4.242</c:v>
                </c:pt>
                <c:pt idx="14">
                  <c:v>4.2889999999999997</c:v>
                </c:pt>
                <c:pt idx="15">
                  <c:v>4.3310000000000004</c:v>
                </c:pt>
                <c:pt idx="16">
                  <c:v>4.37</c:v>
                </c:pt>
                <c:pt idx="17">
                  <c:v>4.4039999999999999</c:v>
                </c:pt>
                <c:pt idx="18">
                  <c:v>4.4329999999999998</c:v>
                </c:pt>
                <c:pt idx="19">
                  <c:v>4.4580000000000002</c:v>
                </c:pt>
                <c:pt idx="20">
                  <c:v>4.4800000000000004</c:v>
                </c:pt>
                <c:pt idx="21">
                  <c:v>4.4969999999999999</c:v>
                </c:pt>
                <c:pt idx="22">
                  <c:v>4.5110000000000001</c:v>
                </c:pt>
                <c:pt idx="23">
                  <c:v>4.5220000000000002</c:v>
                </c:pt>
                <c:pt idx="24">
                  <c:v>4.53</c:v>
                </c:pt>
                <c:pt idx="25">
                  <c:v>4.5350000000000001</c:v>
                </c:pt>
                <c:pt idx="26">
                  <c:v>4.5369999999999999</c:v>
                </c:pt>
                <c:pt idx="27">
                  <c:v>4.5380000000000003</c:v>
                </c:pt>
                <c:pt idx="28">
                  <c:v>4.5359999999999996</c:v>
                </c:pt>
                <c:pt idx="29">
                  <c:v>4.532</c:v>
                </c:pt>
              </c:numCache>
            </c:numRef>
          </c:val>
          <c:smooth val="0"/>
          <c:extLst>
            <c:ext xmlns:c16="http://schemas.microsoft.com/office/drawing/2014/chart" uri="{C3380CC4-5D6E-409C-BE32-E72D297353CC}">
              <c16:uniqueId val="{00000001-897B-4234-B951-62A80AAEEFA8}"/>
            </c:ext>
          </c:extLst>
        </c:ser>
        <c:ser>
          <c:idx val="1"/>
          <c:order val="1"/>
          <c:tx>
            <c:strRef>
              <c:f>Sheet1!$C$1</c:f>
              <c:strCache>
                <c:ptCount val="1"/>
                <c:pt idx="0">
                  <c:v>06/30/2024</c:v>
                </c:pt>
              </c:strCache>
            </c:strRef>
          </c:tx>
          <c:spPr>
            <a:ln>
              <a:solidFill>
                <a:schemeClr val="bg1">
                  <a:lumMod val="65000"/>
                </a:schemeClr>
              </a:solidFill>
            </a:ln>
          </c:spPr>
          <c:marker>
            <c:symbol val="none"/>
          </c:marker>
          <c:dLbls>
            <c:dLbl>
              <c:idx val="29"/>
              <c:layout>
                <c:manualLayout>
                  <c:x val="-4.3153230325100132E-3"/>
                  <c:y val="-4.6507855128721597E-2"/>
                </c:manualLayout>
              </c:layout>
              <c:spPr>
                <a:noFill/>
                <a:ln>
                  <a:noFill/>
                </a:ln>
                <a:effectLst/>
              </c:spPr>
              <c:txPr>
                <a:bodyPr/>
                <a:lstStyle/>
                <a:p>
                  <a:pPr>
                    <a:defRPr sz="800" b="1">
                      <a:solidFill>
                        <a:schemeClr val="bg1">
                          <a:lumMod val="50000"/>
                        </a:schemeClr>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3695918225971566"/>
                      <c:h val="9.245321712381438E-2"/>
                    </c:manualLayout>
                  </c15:layout>
                </c:ext>
                <c:ext xmlns:c16="http://schemas.microsoft.com/office/drawing/2014/chart" uri="{C3380CC4-5D6E-409C-BE32-E72D297353CC}">
                  <c16:uniqueId val="{00000002-897B-4234-B951-62A80AAEEFA8}"/>
                </c:ext>
              </c:extLst>
            </c:dLbl>
            <c:spPr>
              <a:noFill/>
              <a:ln>
                <a:noFill/>
              </a:ln>
              <a:effectLst/>
            </c:spPr>
            <c:txPr>
              <a:bodyPr wrap="square" lIns="38100" tIns="19050" rIns="38100" bIns="19050" anchor="ctr">
                <a:spAutoFit/>
              </a:bodyPr>
              <a:lstStyle/>
              <a:p>
                <a:pPr>
                  <a:defRPr>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4.6929999999999996</c:v>
                </c:pt>
                <c:pt idx="1">
                  <c:v>4.2949999999999999</c:v>
                </c:pt>
                <c:pt idx="2">
                  <c:v>4.2</c:v>
                </c:pt>
                <c:pt idx="3">
                  <c:v>4.1139999999999999</c:v>
                </c:pt>
                <c:pt idx="4">
                  <c:v>4.0720000000000001</c:v>
                </c:pt>
                <c:pt idx="5">
                  <c:v>4.0640000000000001</c:v>
                </c:pt>
                <c:pt idx="6">
                  <c:v>4.0789999999999997</c:v>
                </c:pt>
                <c:pt idx="7">
                  <c:v>4.1100000000000003</c:v>
                </c:pt>
                <c:pt idx="8">
                  <c:v>4.1520000000000001</c:v>
                </c:pt>
                <c:pt idx="9">
                  <c:v>4.2</c:v>
                </c:pt>
                <c:pt idx="10">
                  <c:v>4.25</c:v>
                </c:pt>
                <c:pt idx="11">
                  <c:v>4.3010000000000002</c:v>
                </c:pt>
                <c:pt idx="12">
                  <c:v>4.3499999999999996</c:v>
                </c:pt>
                <c:pt idx="13">
                  <c:v>4.3970000000000002</c:v>
                </c:pt>
                <c:pt idx="14">
                  <c:v>4.4390000000000001</c:v>
                </c:pt>
                <c:pt idx="15">
                  <c:v>4.4779999999999998</c:v>
                </c:pt>
                <c:pt idx="16">
                  <c:v>4.5119999999999996</c:v>
                </c:pt>
                <c:pt idx="17">
                  <c:v>4.5410000000000004</c:v>
                </c:pt>
                <c:pt idx="18">
                  <c:v>4.5659999999999998</c:v>
                </c:pt>
                <c:pt idx="19">
                  <c:v>4.5869999999999997</c:v>
                </c:pt>
                <c:pt idx="20">
                  <c:v>4.6029999999999998</c:v>
                </c:pt>
                <c:pt idx="21">
                  <c:v>4.6159999999999997</c:v>
                </c:pt>
                <c:pt idx="22">
                  <c:v>4.6239999999999997</c:v>
                </c:pt>
                <c:pt idx="23">
                  <c:v>4.63</c:v>
                </c:pt>
                <c:pt idx="24">
                  <c:v>4.633</c:v>
                </c:pt>
                <c:pt idx="25">
                  <c:v>4.6319999999999997</c:v>
                </c:pt>
                <c:pt idx="26">
                  <c:v>4.63</c:v>
                </c:pt>
                <c:pt idx="27">
                  <c:v>4.6260000000000003</c:v>
                </c:pt>
                <c:pt idx="28">
                  <c:v>4.62</c:v>
                </c:pt>
                <c:pt idx="29">
                  <c:v>4.6120000000000001</c:v>
                </c:pt>
              </c:numCache>
            </c:numRef>
          </c:val>
          <c:smooth val="0"/>
          <c:extLst>
            <c:ext xmlns:c16="http://schemas.microsoft.com/office/drawing/2014/chart" uri="{C3380CC4-5D6E-409C-BE32-E72D297353CC}">
              <c16:uniqueId val="{00000003-897B-4234-B951-62A80AAEEFA8}"/>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latin typeface="+mn-lt"/>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6"/>
          <c:min val="0"/>
        </c:scaling>
        <c:delete val="0"/>
        <c:axPos val="l"/>
        <c:title>
          <c:tx>
            <c:rich>
              <a:bodyPr rot="-5400000" vert="horz"/>
              <a:lstStyle/>
              <a:p>
                <a:pPr>
                  <a:defRPr b="0">
                    <a:latin typeface="+mn-lt"/>
                  </a:defRPr>
                </a:pPr>
                <a:r>
                  <a:rPr lang="en-US" b="0">
                    <a:latin typeface="+mn-lt"/>
                  </a:rPr>
                  <a:t>Yield (%)</a:t>
                </a:r>
              </a:p>
            </c:rich>
          </c:tx>
          <c:layout>
            <c:manualLayout>
              <c:xMode val="edge"/>
              <c:yMode val="edge"/>
              <c:x val="1.1339582914949105E-2"/>
              <c:y val="0.26400703116417035"/>
            </c:manualLayout>
          </c:layout>
          <c:overlay val="0"/>
        </c:title>
        <c:numFmt formatCode="#,##0.0" sourceLinked="0"/>
        <c:majorTickMark val="none"/>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120240384"/>
        <c:crosses val="autoZero"/>
        <c:crossBetween val="between"/>
        <c:majorUnit val="1"/>
      </c:valAx>
    </c:plotArea>
    <c:plotVisOnly val="1"/>
    <c:dispBlanksAs val="span"/>
    <c:showDLblsOverMax val="0"/>
  </c:chart>
  <c:txPr>
    <a:bodyPr/>
    <a:lstStyle/>
    <a:p>
      <a:pPr>
        <a:defRPr sz="800" baseline="0">
          <a:latin typeface="Avenir LT 55 Roman" panose="020B0503020000020003" pitchFamily="34" charset="0"/>
        </a:defRPr>
      </a:pPr>
      <a:endParaRPr lang="en-US"/>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101076318537926"/>
          <c:y val="6.9267271591366017E-2"/>
          <c:w val="0.59968899384532315"/>
          <c:h val="0.66533743950346791"/>
        </c:manualLayout>
      </c:layout>
      <c:lineChart>
        <c:grouping val="standard"/>
        <c:varyColors val="0"/>
        <c:ser>
          <c:idx val="0"/>
          <c:order val="0"/>
          <c:tx>
            <c:strRef>
              <c:f>Sheet1!$B$1</c:f>
              <c:strCache>
                <c:ptCount val="1"/>
                <c:pt idx="0">
                  <c:v>09/30/2024</c:v>
                </c:pt>
              </c:strCache>
            </c:strRef>
          </c:tx>
          <c:spPr>
            <a:ln>
              <a:solidFill>
                <a:schemeClr val="accent1"/>
              </a:solidFill>
            </a:ln>
          </c:spPr>
          <c:marker>
            <c:symbol val="none"/>
          </c:marker>
          <c:dLbls>
            <c:dLbl>
              <c:idx val="29"/>
              <c:layout>
                <c:manualLayout>
                  <c:x val="-1.2986824846678624E-2"/>
                  <c:y val="3.2555778778905614E-2"/>
                </c:manualLayout>
              </c:layout>
              <c:spPr>
                <a:noFill/>
                <a:ln>
                  <a:noFill/>
                </a:ln>
                <a:effectLst/>
              </c:spPr>
              <c:txPr>
                <a:bodyPr/>
                <a:lstStyle/>
                <a:p>
                  <a:pPr>
                    <a:defRPr b="1">
                      <a:solidFill>
                        <a:srgbClr val="005E74"/>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2235883374737189"/>
                      <c:h val="0.12110749705752888"/>
                    </c:manualLayout>
                  </c15:layout>
                </c:ext>
                <c:ext xmlns:c16="http://schemas.microsoft.com/office/drawing/2014/chart" uri="{C3380CC4-5D6E-409C-BE32-E72D297353CC}">
                  <c16:uniqueId val="{00000000-84E1-40F5-A49A-7A1699EE51F6}"/>
                </c:ext>
              </c:extLst>
            </c:dLbl>
            <c:spPr>
              <a:noFill/>
              <a:ln>
                <a:noFill/>
              </a:ln>
              <a:effectLst/>
            </c:spPr>
            <c:txPr>
              <a:bodyPr wrap="square" lIns="38100" tIns="19050" rIns="38100" bIns="19050" anchor="ctr">
                <a:spAutoFit/>
              </a:bodyPr>
              <a:lstStyle/>
              <a:p>
                <a:pPr>
                  <a:defRPr>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3.9790000000000001</c:v>
                </c:pt>
                <c:pt idx="1">
                  <c:v>3.698</c:v>
                </c:pt>
                <c:pt idx="2">
                  <c:v>3.593</c:v>
                </c:pt>
                <c:pt idx="3">
                  <c:v>3.57</c:v>
                </c:pt>
                <c:pt idx="4">
                  <c:v>3.5859999999999999</c:v>
                </c:pt>
                <c:pt idx="5">
                  <c:v>3.6190000000000002</c:v>
                </c:pt>
                <c:pt idx="6">
                  <c:v>3.657</c:v>
                </c:pt>
                <c:pt idx="7">
                  <c:v>3.6960000000000002</c:v>
                </c:pt>
                <c:pt idx="8">
                  <c:v>3.7349999999999999</c:v>
                </c:pt>
                <c:pt idx="9">
                  <c:v>3.774</c:v>
                </c:pt>
                <c:pt idx="10">
                  <c:v>3.8130000000000002</c:v>
                </c:pt>
                <c:pt idx="11">
                  <c:v>3.855</c:v>
                </c:pt>
                <c:pt idx="12">
                  <c:v>3.8980000000000001</c:v>
                </c:pt>
                <c:pt idx="13">
                  <c:v>3.9420000000000002</c:v>
                </c:pt>
                <c:pt idx="14">
                  <c:v>3.988</c:v>
                </c:pt>
                <c:pt idx="15">
                  <c:v>4.0330000000000004</c:v>
                </c:pt>
                <c:pt idx="16">
                  <c:v>4.0759999999999996</c:v>
                </c:pt>
                <c:pt idx="17">
                  <c:v>4.117</c:v>
                </c:pt>
                <c:pt idx="18">
                  <c:v>4.1550000000000002</c:v>
                </c:pt>
                <c:pt idx="19">
                  <c:v>4.1870000000000003</c:v>
                </c:pt>
                <c:pt idx="20">
                  <c:v>4.2119999999999997</c:v>
                </c:pt>
                <c:pt idx="21">
                  <c:v>4.2309999999999999</c:v>
                </c:pt>
                <c:pt idx="22">
                  <c:v>4.242</c:v>
                </c:pt>
                <c:pt idx="23">
                  <c:v>4.2450000000000001</c:v>
                </c:pt>
                <c:pt idx="24">
                  <c:v>4.2389999999999999</c:v>
                </c:pt>
                <c:pt idx="25">
                  <c:v>4.2240000000000002</c:v>
                </c:pt>
                <c:pt idx="26">
                  <c:v>4.2</c:v>
                </c:pt>
                <c:pt idx="27">
                  <c:v>4.1680000000000001</c:v>
                </c:pt>
                <c:pt idx="28">
                  <c:v>4.1280000000000001</c:v>
                </c:pt>
                <c:pt idx="29">
                  <c:v>4.0830000000000002</c:v>
                </c:pt>
              </c:numCache>
            </c:numRef>
          </c:val>
          <c:smooth val="0"/>
          <c:extLst>
            <c:ext xmlns:c16="http://schemas.microsoft.com/office/drawing/2014/chart" uri="{C3380CC4-5D6E-409C-BE32-E72D297353CC}">
              <c16:uniqueId val="{00000001-84E1-40F5-A49A-7A1699EE51F6}"/>
            </c:ext>
          </c:extLst>
        </c:ser>
        <c:ser>
          <c:idx val="1"/>
          <c:order val="1"/>
          <c:tx>
            <c:strRef>
              <c:f>Sheet1!$C$1</c:f>
              <c:strCache>
                <c:ptCount val="1"/>
                <c:pt idx="0">
                  <c:v>06/30/2024</c:v>
                </c:pt>
              </c:strCache>
            </c:strRef>
          </c:tx>
          <c:spPr>
            <a:ln>
              <a:solidFill>
                <a:schemeClr val="bg1">
                  <a:lumMod val="65000"/>
                </a:schemeClr>
              </a:solidFill>
            </a:ln>
          </c:spPr>
          <c:marker>
            <c:symbol val="none"/>
          </c:marker>
          <c:dLbls>
            <c:dLbl>
              <c:idx val="29"/>
              <c:layout>
                <c:manualLayout>
                  <c:x val="-1.2987165712696305E-2"/>
                  <c:y val="-2.3254127699218294E-2"/>
                </c:manualLayout>
              </c:layout>
              <c:spPr>
                <a:noFill/>
                <a:ln>
                  <a:noFill/>
                </a:ln>
                <a:effectLst/>
              </c:spPr>
              <c:txPr>
                <a:bodyPr/>
                <a:lstStyle/>
                <a:p>
                  <a:pPr>
                    <a:defRPr b="1">
                      <a:solidFill>
                        <a:schemeClr val="bg1">
                          <a:lumMod val="50000"/>
                        </a:schemeClr>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2235883374737189"/>
                      <c:h val="0.13971079921690352"/>
                    </c:manualLayout>
                  </c15:layout>
                </c:ext>
                <c:ext xmlns:c16="http://schemas.microsoft.com/office/drawing/2014/chart" uri="{C3380CC4-5D6E-409C-BE32-E72D297353CC}">
                  <c16:uniqueId val="{00000002-84E1-40F5-A49A-7A1699EE51F6}"/>
                </c:ext>
              </c:extLst>
            </c:dLbl>
            <c:spPr>
              <a:noFill/>
              <a:ln>
                <a:noFill/>
              </a:ln>
              <a:effectLst/>
            </c:spPr>
            <c:txPr>
              <a:bodyPr wrap="square" lIns="38100" tIns="19050" rIns="38100" bIns="19050" anchor="ctr">
                <a:spAutoFit/>
              </a:bodyPr>
              <a:lstStyle/>
              <a:p>
                <a:pPr>
                  <a:defRPr>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5.1189999999999998</c:v>
                </c:pt>
                <c:pt idx="1">
                  <c:v>4.7539999999999996</c:v>
                </c:pt>
                <c:pt idx="2">
                  <c:v>4.556</c:v>
                </c:pt>
                <c:pt idx="3">
                  <c:v>4.4420000000000002</c:v>
                </c:pt>
                <c:pt idx="4">
                  <c:v>4.3789999999999996</c:v>
                </c:pt>
                <c:pt idx="5">
                  <c:v>4.3470000000000004</c:v>
                </c:pt>
                <c:pt idx="6">
                  <c:v>4.3330000000000002</c:v>
                </c:pt>
                <c:pt idx="7">
                  <c:v>4.3330000000000002</c:v>
                </c:pt>
                <c:pt idx="8">
                  <c:v>4.3410000000000002</c:v>
                </c:pt>
                <c:pt idx="9">
                  <c:v>4.3570000000000002</c:v>
                </c:pt>
                <c:pt idx="10">
                  <c:v>4.3780000000000001</c:v>
                </c:pt>
                <c:pt idx="11">
                  <c:v>4.4039999999999999</c:v>
                </c:pt>
                <c:pt idx="12">
                  <c:v>4.4340000000000002</c:v>
                </c:pt>
                <c:pt idx="13">
                  <c:v>4.4669999999999996</c:v>
                </c:pt>
                <c:pt idx="14">
                  <c:v>4.5010000000000003</c:v>
                </c:pt>
                <c:pt idx="15">
                  <c:v>4.5339999999999998</c:v>
                </c:pt>
                <c:pt idx="16">
                  <c:v>4.5670000000000002</c:v>
                </c:pt>
                <c:pt idx="17">
                  <c:v>4.5970000000000004</c:v>
                </c:pt>
                <c:pt idx="18">
                  <c:v>4.6230000000000002</c:v>
                </c:pt>
                <c:pt idx="19">
                  <c:v>4.6440000000000001</c:v>
                </c:pt>
                <c:pt idx="20">
                  <c:v>4.66</c:v>
                </c:pt>
                <c:pt idx="21">
                  <c:v>4.6689999999999996</c:v>
                </c:pt>
                <c:pt idx="22">
                  <c:v>4.67</c:v>
                </c:pt>
                <c:pt idx="23">
                  <c:v>4.665</c:v>
                </c:pt>
                <c:pt idx="24">
                  <c:v>4.6509999999999998</c:v>
                </c:pt>
                <c:pt idx="25">
                  <c:v>4.63</c:v>
                </c:pt>
                <c:pt idx="26">
                  <c:v>4.6020000000000003</c:v>
                </c:pt>
                <c:pt idx="27">
                  <c:v>4.5659999999999998</c:v>
                </c:pt>
                <c:pt idx="28">
                  <c:v>4.5229999999999997</c:v>
                </c:pt>
                <c:pt idx="29">
                  <c:v>4.4779999999999998</c:v>
                </c:pt>
              </c:numCache>
            </c:numRef>
          </c:val>
          <c:smooth val="0"/>
          <c:extLst>
            <c:ext xmlns:c16="http://schemas.microsoft.com/office/drawing/2014/chart" uri="{C3380CC4-5D6E-409C-BE32-E72D297353CC}">
              <c16:uniqueId val="{00000003-84E1-40F5-A49A-7A1699EE51F6}"/>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latin typeface="+mn-lt"/>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6"/>
          <c:min val="0"/>
        </c:scaling>
        <c:delete val="0"/>
        <c:axPos val="l"/>
        <c:title>
          <c:tx>
            <c:rich>
              <a:bodyPr rot="-5400000" vert="horz"/>
              <a:lstStyle/>
              <a:p>
                <a:pPr>
                  <a:defRPr b="0" i="0">
                    <a:latin typeface="+mn-lt"/>
                  </a:defRPr>
                </a:pPr>
                <a:r>
                  <a:rPr lang="en-US" b="0" i="0">
                    <a:latin typeface="+mn-lt"/>
                  </a:rPr>
                  <a:t>Yield (%)</a:t>
                </a:r>
              </a:p>
            </c:rich>
          </c:tx>
          <c:layout>
            <c:manualLayout>
              <c:xMode val="edge"/>
              <c:yMode val="edge"/>
              <c:x val="2.4326585095156159E-2"/>
              <c:y val="0.25470557344678907"/>
            </c:manualLayout>
          </c:layout>
          <c:overlay val="0"/>
        </c:title>
        <c:numFmt formatCode="#,##0.0" sourceLinked="0"/>
        <c:majorTickMark val="none"/>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120240384"/>
        <c:crosses val="autoZero"/>
        <c:crossBetween val="between"/>
        <c:majorUnit val="1"/>
      </c:valAx>
    </c:plotArea>
    <c:plotVisOnly val="1"/>
    <c:dispBlanksAs val="span"/>
    <c:showDLblsOverMax val="0"/>
  </c:chart>
  <c:txPr>
    <a:bodyPr/>
    <a:lstStyle/>
    <a:p>
      <a:pPr>
        <a:defRPr sz="800" baseline="0">
          <a:latin typeface="Avenir LT 55 Roman" panose="020B0503020000020003" pitchFamily="34"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6369471368116426"/>
          <c:y val="6.9267220859120376E-2"/>
          <c:w val="0.58237280162797544"/>
          <c:h val="0.66533743950346791"/>
        </c:manualLayout>
      </c:layout>
      <c:lineChart>
        <c:grouping val="standard"/>
        <c:varyColors val="0"/>
        <c:ser>
          <c:idx val="0"/>
          <c:order val="0"/>
          <c:tx>
            <c:strRef>
              <c:f>Sheet1!$B$1</c:f>
              <c:strCache>
                <c:ptCount val="1"/>
                <c:pt idx="0">
                  <c:v>09/30/2024</c:v>
                </c:pt>
              </c:strCache>
            </c:strRef>
          </c:tx>
          <c:spPr>
            <a:ln>
              <a:solidFill>
                <a:schemeClr val="accent1"/>
              </a:solidFill>
            </a:ln>
          </c:spPr>
          <c:marker>
            <c:symbol val="none"/>
          </c:marker>
          <c:dLbls>
            <c:dLbl>
              <c:idx val="29"/>
              <c:layout>
                <c:manualLayout>
                  <c:x val="-2.1644984754772549E-2"/>
                  <c:y val="2.3526568279195768E-2"/>
                </c:manualLayout>
              </c:layout>
              <c:spPr>
                <a:noFill/>
                <a:ln>
                  <a:noFill/>
                </a:ln>
                <a:effectLst/>
              </c:spPr>
              <c:txPr>
                <a:bodyPr/>
                <a:lstStyle/>
                <a:p>
                  <a:pPr>
                    <a:defRPr b="1">
                      <a:solidFill>
                        <a:srgbClr val="005E74"/>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4242655618066575"/>
                      <c:h val="0.16686637126011647"/>
                    </c:manualLayout>
                  </c15:layout>
                </c:ext>
                <c:ext xmlns:c16="http://schemas.microsoft.com/office/drawing/2014/chart" uri="{C3380CC4-5D6E-409C-BE32-E72D297353CC}">
                  <c16:uniqueId val="{00000000-FBE8-4D84-B7E2-B85C8C946EE3}"/>
                </c:ext>
              </c:extLst>
            </c:dLbl>
            <c:spPr>
              <a:noFill/>
              <a:ln>
                <a:noFill/>
              </a:ln>
              <a:effectLst/>
            </c:spPr>
            <c:txPr>
              <a:bodyPr wrap="square" lIns="38100" tIns="19050" rIns="38100" bIns="19050" anchor="ctr">
                <a:spAutoFit/>
              </a:bodyPr>
              <a:lstStyle/>
              <a:p>
                <a:pPr>
                  <a:defRPr>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2.3879999999999999</c:v>
                </c:pt>
                <c:pt idx="1">
                  <c:v>2.032</c:v>
                </c:pt>
                <c:pt idx="2">
                  <c:v>1.911</c:v>
                </c:pt>
                <c:pt idx="3">
                  <c:v>1.891</c:v>
                </c:pt>
                <c:pt idx="4">
                  <c:v>1.8740000000000001</c:v>
                </c:pt>
                <c:pt idx="5">
                  <c:v>1.895</c:v>
                </c:pt>
                <c:pt idx="6">
                  <c:v>1.94</c:v>
                </c:pt>
                <c:pt idx="7">
                  <c:v>2.0009999999999999</c:v>
                </c:pt>
                <c:pt idx="8">
                  <c:v>2.069</c:v>
                </c:pt>
                <c:pt idx="9">
                  <c:v>2.1389999999999998</c:v>
                </c:pt>
                <c:pt idx="10">
                  <c:v>2.206</c:v>
                </c:pt>
                <c:pt idx="11">
                  <c:v>2.266</c:v>
                </c:pt>
                <c:pt idx="12">
                  <c:v>2.319</c:v>
                </c:pt>
                <c:pt idx="13">
                  <c:v>2.3620000000000001</c:v>
                </c:pt>
                <c:pt idx="14">
                  <c:v>2.3959999999999999</c:v>
                </c:pt>
                <c:pt idx="15">
                  <c:v>2.4209999999999998</c:v>
                </c:pt>
                <c:pt idx="16">
                  <c:v>2.4369999999999998</c:v>
                </c:pt>
                <c:pt idx="17">
                  <c:v>2.4460000000000002</c:v>
                </c:pt>
                <c:pt idx="18">
                  <c:v>2.4489999999999998</c:v>
                </c:pt>
                <c:pt idx="19">
                  <c:v>2.4470000000000001</c:v>
                </c:pt>
                <c:pt idx="20">
                  <c:v>2.4420000000000002</c:v>
                </c:pt>
                <c:pt idx="21">
                  <c:v>2.4350000000000001</c:v>
                </c:pt>
                <c:pt idx="22">
                  <c:v>2.427</c:v>
                </c:pt>
                <c:pt idx="23">
                  <c:v>2.42</c:v>
                </c:pt>
                <c:pt idx="24">
                  <c:v>2.4140000000000001</c:v>
                </c:pt>
                <c:pt idx="25">
                  <c:v>2.4119999999999999</c:v>
                </c:pt>
                <c:pt idx="26">
                  <c:v>2.4119999999999999</c:v>
                </c:pt>
                <c:pt idx="27">
                  <c:v>2.4169999999999998</c:v>
                </c:pt>
                <c:pt idx="28">
                  <c:v>2.4260000000000002</c:v>
                </c:pt>
                <c:pt idx="29">
                  <c:v>2.44</c:v>
                </c:pt>
              </c:numCache>
            </c:numRef>
          </c:val>
          <c:smooth val="0"/>
          <c:extLst>
            <c:ext xmlns:c16="http://schemas.microsoft.com/office/drawing/2014/chart" uri="{C3380CC4-5D6E-409C-BE32-E72D297353CC}">
              <c16:uniqueId val="{00000001-FBE8-4D84-B7E2-B85C8C946EE3}"/>
            </c:ext>
          </c:extLst>
        </c:ser>
        <c:ser>
          <c:idx val="1"/>
          <c:order val="1"/>
          <c:tx>
            <c:strRef>
              <c:f>Sheet1!$C$1</c:f>
              <c:strCache>
                <c:ptCount val="1"/>
                <c:pt idx="0">
                  <c:v>06/30/2024</c:v>
                </c:pt>
              </c:strCache>
            </c:strRef>
          </c:tx>
          <c:spPr>
            <a:ln>
              <a:solidFill>
                <a:schemeClr val="bg1">
                  <a:lumMod val="65000"/>
                </a:schemeClr>
              </a:solidFill>
            </a:ln>
          </c:spPr>
          <c:marker>
            <c:symbol val="none"/>
          </c:marker>
          <c:dLbls>
            <c:dLbl>
              <c:idx val="29"/>
              <c:layout>
                <c:manualLayout>
                  <c:x val="-2.0929166361307629E-2"/>
                  <c:y val="-3.7206577068151024E-2"/>
                </c:manualLayout>
              </c:layout>
              <c:spPr>
                <a:noFill/>
                <a:ln>
                  <a:noFill/>
                </a:ln>
                <a:effectLst/>
              </c:spPr>
              <c:txPr>
                <a:bodyPr/>
                <a:lstStyle/>
                <a:p>
                  <a:pPr>
                    <a:defRPr b="1">
                      <a:solidFill>
                        <a:schemeClr val="bg1">
                          <a:lumMod val="50000"/>
                        </a:schemeClr>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3117116410818403"/>
                      <c:h val="0.20324092723477497"/>
                    </c:manualLayout>
                  </c15:layout>
                </c:ext>
                <c:ext xmlns:c16="http://schemas.microsoft.com/office/drawing/2014/chart" uri="{C3380CC4-5D6E-409C-BE32-E72D297353CC}">
                  <c16:uniqueId val="{00000002-FBE8-4D84-B7E2-B85C8C946EE3}"/>
                </c:ext>
              </c:extLst>
            </c:dLbl>
            <c:spPr>
              <a:noFill/>
              <a:ln>
                <a:noFill/>
              </a:ln>
              <a:effectLst/>
            </c:spPr>
            <c:txPr>
              <a:bodyPr wrap="square" lIns="38100" tIns="19050" rIns="38100" bIns="19050" anchor="ctr">
                <a:spAutoFit/>
              </a:bodyPr>
              <a:lstStyle/>
              <a:p>
                <a:pPr>
                  <a:defRPr>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3.1579999999999999</c:v>
                </c:pt>
                <c:pt idx="1">
                  <c:v>2.7770000000000001</c:v>
                </c:pt>
                <c:pt idx="2">
                  <c:v>2.601</c:v>
                </c:pt>
                <c:pt idx="3">
                  <c:v>2.4830000000000001</c:v>
                </c:pt>
                <c:pt idx="4">
                  <c:v>2.4129999999999998</c:v>
                </c:pt>
                <c:pt idx="5">
                  <c:v>2.383</c:v>
                </c:pt>
                <c:pt idx="6">
                  <c:v>2.3839999999999999</c:v>
                </c:pt>
                <c:pt idx="7">
                  <c:v>2.4060000000000001</c:v>
                </c:pt>
                <c:pt idx="8">
                  <c:v>2.4409999999999998</c:v>
                </c:pt>
                <c:pt idx="9">
                  <c:v>2.4830000000000001</c:v>
                </c:pt>
                <c:pt idx="10">
                  <c:v>2.5270000000000001</c:v>
                </c:pt>
                <c:pt idx="11">
                  <c:v>2.569</c:v>
                </c:pt>
                <c:pt idx="12">
                  <c:v>2.6059999999999999</c:v>
                </c:pt>
                <c:pt idx="13">
                  <c:v>2.6379999999999999</c:v>
                </c:pt>
                <c:pt idx="14">
                  <c:v>2.6619999999999999</c:v>
                </c:pt>
                <c:pt idx="15">
                  <c:v>2.6789999999999998</c:v>
                </c:pt>
                <c:pt idx="16">
                  <c:v>2.6890000000000001</c:v>
                </c:pt>
                <c:pt idx="17">
                  <c:v>2.6930000000000001</c:v>
                </c:pt>
                <c:pt idx="18">
                  <c:v>2.6909999999999998</c:v>
                </c:pt>
                <c:pt idx="19">
                  <c:v>2.6859999999999999</c:v>
                </c:pt>
                <c:pt idx="20">
                  <c:v>2.677</c:v>
                </c:pt>
                <c:pt idx="21">
                  <c:v>2.6669999999999998</c:v>
                </c:pt>
                <c:pt idx="22">
                  <c:v>2.6560000000000001</c:v>
                </c:pt>
                <c:pt idx="23">
                  <c:v>2.6459999999999999</c:v>
                </c:pt>
                <c:pt idx="24">
                  <c:v>2.6379999999999999</c:v>
                </c:pt>
                <c:pt idx="25">
                  <c:v>2.633</c:v>
                </c:pt>
                <c:pt idx="26">
                  <c:v>2.6309999999999998</c:v>
                </c:pt>
                <c:pt idx="27">
                  <c:v>2.633</c:v>
                </c:pt>
                <c:pt idx="28">
                  <c:v>2.641</c:v>
                </c:pt>
                <c:pt idx="29">
                  <c:v>2.653</c:v>
                </c:pt>
              </c:numCache>
            </c:numRef>
          </c:val>
          <c:smooth val="0"/>
          <c:extLst>
            <c:ext xmlns:c16="http://schemas.microsoft.com/office/drawing/2014/chart" uri="{C3380CC4-5D6E-409C-BE32-E72D297353CC}">
              <c16:uniqueId val="{00000003-FBE8-4D84-B7E2-B85C8C946EE3}"/>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latin typeface="+mn-lt"/>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6"/>
          <c:min val="0"/>
        </c:scaling>
        <c:delete val="0"/>
        <c:axPos val="l"/>
        <c:title>
          <c:tx>
            <c:rich>
              <a:bodyPr rot="-5400000" vert="horz"/>
              <a:lstStyle/>
              <a:p>
                <a:pPr>
                  <a:defRPr b="0">
                    <a:latin typeface="+mn-lt"/>
                  </a:defRPr>
                </a:pPr>
                <a:r>
                  <a:rPr lang="en-US" b="0">
                    <a:latin typeface="+mn-lt"/>
                  </a:rPr>
                  <a:t>Yield (%)</a:t>
                </a:r>
              </a:p>
            </c:rich>
          </c:tx>
          <c:layout>
            <c:manualLayout>
              <c:xMode val="edge"/>
              <c:yMode val="edge"/>
              <c:x val="7.0105889992347565E-3"/>
              <c:y val="0.26400703116417035"/>
            </c:manualLayout>
          </c:layout>
          <c:overlay val="0"/>
        </c:title>
        <c:numFmt formatCode="#,##0.0" sourceLinked="0"/>
        <c:majorTickMark val="none"/>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120240384"/>
        <c:crosses val="autoZero"/>
        <c:crossBetween val="between"/>
        <c:majorUnit val="1"/>
      </c:valAx>
    </c:plotArea>
    <c:plotVisOnly val="1"/>
    <c:dispBlanksAs val="span"/>
    <c:showDLblsOverMax val="0"/>
  </c:chart>
  <c:txPr>
    <a:bodyPr/>
    <a:lstStyle/>
    <a:p>
      <a:pPr>
        <a:defRPr sz="800" baseline="0">
          <a:latin typeface="Avenir LT 55 Roman" panose="020B0503020000020003"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787653881380702E-2"/>
          <c:y val="3.1530045158837838E-2"/>
          <c:w val="0.93980006214905787"/>
          <c:h val="0.8731544650598061"/>
        </c:manualLayout>
      </c:layout>
      <c:areaChart>
        <c:grouping val="standard"/>
        <c:varyColors val="0"/>
        <c:ser>
          <c:idx val="1"/>
          <c:order val="1"/>
          <c:tx>
            <c:strRef>
              <c:f>Sheet1!$C$1</c:f>
              <c:strCache>
                <c:ptCount val="1"/>
                <c:pt idx="0">
                  <c:v>line</c:v>
                </c:pt>
              </c:strCache>
            </c:strRef>
          </c:tx>
          <c:spPr>
            <a:solidFill>
              <a:srgbClr val="C9DAE2"/>
            </a:solidFill>
            <a:ln w="25400">
              <a:noFill/>
            </a:ln>
          </c:spPr>
          <c:cat>
            <c:numRef>
              <c:f>Sheet1!$A$2:$A$68</c:f>
              <c:numCache>
                <c:formatCode>m/d/yyyy</c:formatCode>
                <c:ptCount val="67"/>
                <c:pt idx="0">
                  <c:v>45473</c:v>
                </c:pt>
                <c:pt idx="1">
                  <c:v>45474</c:v>
                </c:pt>
                <c:pt idx="2">
                  <c:v>45475</c:v>
                </c:pt>
                <c:pt idx="3">
                  <c:v>45476</c:v>
                </c:pt>
                <c:pt idx="4">
                  <c:v>45477</c:v>
                </c:pt>
                <c:pt idx="5">
                  <c:v>45478</c:v>
                </c:pt>
                <c:pt idx="6">
                  <c:v>45481</c:v>
                </c:pt>
                <c:pt idx="7">
                  <c:v>45482</c:v>
                </c:pt>
                <c:pt idx="8">
                  <c:v>45483</c:v>
                </c:pt>
                <c:pt idx="9">
                  <c:v>45484</c:v>
                </c:pt>
                <c:pt idx="10">
                  <c:v>45485</c:v>
                </c:pt>
                <c:pt idx="11">
                  <c:v>45488</c:v>
                </c:pt>
                <c:pt idx="12">
                  <c:v>45489</c:v>
                </c:pt>
                <c:pt idx="13">
                  <c:v>45490</c:v>
                </c:pt>
                <c:pt idx="14">
                  <c:v>45491</c:v>
                </c:pt>
                <c:pt idx="15">
                  <c:v>45492</c:v>
                </c:pt>
                <c:pt idx="16">
                  <c:v>45495</c:v>
                </c:pt>
                <c:pt idx="17">
                  <c:v>45496</c:v>
                </c:pt>
                <c:pt idx="18">
                  <c:v>45497</c:v>
                </c:pt>
                <c:pt idx="19">
                  <c:v>45498</c:v>
                </c:pt>
                <c:pt idx="20">
                  <c:v>45499</c:v>
                </c:pt>
                <c:pt idx="21">
                  <c:v>45502</c:v>
                </c:pt>
                <c:pt idx="22">
                  <c:v>45503</c:v>
                </c:pt>
                <c:pt idx="23">
                  <c:v>45504</c:v>
                </c:pt>
                <c:pt idx="24">
                  <c:v>45505</c:v>
                </c:pt>
                <c:pt idx="25">
                  <c:v>45506</c:v>
                </c:pt>
                <c:pt idx="26">
                  <c:v>45509</c:v>
                </c:pt>
                <c:pt idx="27">
                  <c:v>45510</c:v>
                </c:pt>
                <c:pt idx="28">
                  <c:v>45511</c:v>
                </c:pt>
                <c:pt idx="29">
                  <c:v>45512</c:v>
                </c:pt>
                <c:pt idx="30">
                  <c:v>45513</c:v>
                </c:pt>
                <c:pt idx="31">
                  <c:v>45516</c:v>
                </c:pt>
                <c:pt idx="32">
                  <c:v>45517</c:v>
                </c:pt>
                <c:pt idx="33">
                  <c:v>45518</c:v>
                </c:pt>
                <c:pt idx="34">
                  <c:v>45519</c:v>
                </c:pt>
                <c:pt idx="35">
                  <c:v>45520</c:v>
                </c:pt>
                <c:pt idx="36">
                  <c:v>45523</c:v>
                </c:pt>
                <c:pt idx="37">
                  <c:v>45524</c:v>
                </c:pt>
                <c:pt idx="38">
                  <c:v>45525</c:v>
                </c:pt>
                <c:pt idx="39">
                  <c:v>45526</c:v>
                </c:pt>
                <c:pt idx="40">
                  <c:v>45527</c:v>
                </c:pt>
                <c:pt idx="41">
                  <c:v>45530</c:v>
                </c:pt>
                <c:pt idx="42">
                  <c:v>45531</c:v>
                </c:pt>
                <c:pt idx="43">
                  <c:v>45532</c:v>
                </c:pt>
                <c:pt idx="44">
                  <c:v>45533</c:v>
                </c:pt>
                <c:pt idx="45">
                  <c:v>45534</c:v>
                </c:pt>
                <c:pt idx="46">
                  <c:v>45537</c:v>
                </c:pt>
                <c:pt idx="47">
                  <c:v>45538</c:v>
                </c:pt>
                <c:pt idx="48">
                  <c:v>45539</c:v>
                </c:pt>
                <c:pt idx="49">
                  <c:v>45540</c:v>
                </c:pt>
                <c:pt idx="50">
                  <c:v>45541</c:v>
                </c:pt>
                <c:pt idx="51">
                  <c:v>45544</c:v>
                </c:pt>
                <c:pt idx="52">
                  <c:v>45545</c:v>
                </c:pt>
                <c:pt idx="53">
                  <c:v>45546</c:v>
                </c:pt>
                <c:pt idx="54">
                  <c:v>45547</c:v>
                </c:pt>
                <c:pt idx="55">
                  <c:v>45548</c:v>
                </c:pt>
                <c:pt idx="56">
                  <c:v>45551</c:v>
                </c:pt>
                <c:pt idx="57">
                  <c:v>45552</c:v>
                </c:pt>
                <c:pt idx="58">
                  <c:v>45553</c:v>
                </c:pt>
                <c:pt idx="59">
                  <c:v>45554</c:v>
                </c:pt>
                <c:pt idx="60">
                  <c:v>45555</c:v>
                </c:pt>
                <c:pt idx="61">
                  <c:v>45558</c:v>
                </c:pt>
                <c:pt idx="62">
                  <c:v>45559</c:v>
                </c:pt>
                <c:pt idx="63">
                  <c:v>45560</c:v>
                </c:pt>
                <c:pt idx="64">
                  <c:v>45561</c:v>
                </c:pt>
                <c:pt idx="65">
                  <c:v>45562</c:v>
                </c:pt>
                <c:pt idx="66">
                  <c:v>45565</c:v>
                </c:pt>
              </c:numCache>
            </c:numRef>
          </c:cat>
          <c:val>
            <c:numRef>
              <c:f>Sheet1!$C$2:$C$68</c:f>
              <c:numCache>
                <c:formatCode>#,##0.00</c:formatCode>
                <c:ptCount val="67"/>
                <c:pt idx="0">
                  <c:v>370.61461780126302</c:v>
                </c:pt>
                <c:pt idx="1">
                  <c:v>371.445704922885</c:v>
                </c:pt>
                <c:pt idx="2">
                  <c:v>372.86606668207401</c:v>
                </c:pt>
                <c:pt idx="3">
                  <c:v>375.668272253135</c:v>
                </c:pt>
                <c:pt idx="4">
                  <c:v>376.79722047700102</c:v>
                </c:pt>
                <c:pt idx="5">
                  <c:v>377.94647310009998</c:v>
                </c:pt>
                <c:pt idx="6">
                  <c:v>378.23787293002101</c:v>
                </c:pt>
                <c:pt idx="7">
                  <c:v>378.080155604357</c:v>
                </c:pt>
                <c:pt idx="8">
                  <c:v>381.34453384629097</c:v>
                </c:pt>
                <c:pt idx="9">
                  <c:v>381.12425261691999</c:v>
                </c:pt>
                <c:pt idx="10">
                  <c:v>383.10967493372698</c:v>
                </c:pt>
                <c:pt idx="11">
                  <c:v>383.21337958123303</c:v>
                </c:pt>
                <c:pt idx="12">
                  <c:v>384.38291087030001</c:v>
                </c:pt>
                <c:pt idx="13">
                  <c:v>380.84616057961898</c:v>
                </c:pt>
                <c:pt idx="14">
                  <c:v>378.016199244939</c:v>
                </c:pt>
                <c:pt idx="15">
                  <c:v>374.988984244959</c:v>
                </c:pt>
                <c:pt idx="16">
                  <c:v>377.79219707219102</c:v>
                </c:pt>
                <c:pt idx="17">
                  <c:v>377.48576755439302</c:v>
                </c:pt>
                <c:pt idx="18">
                  <c:v>371.17794606510301</c:v>
                </c:pt>
                <c:pt idx="19">
                  <c:v>368.50963578001398</c:v>
                </c:pt>
                <c:pt idx="20">
                  <c:v>371.62179019699403</c:v>
                </c:pt>
                <c:pt idx="21">
                  <c:v>372.03414132661197</c:v>
                </c:pt>
                <c:pt idx="22">
                  <c:v>370.68953884413298</c:v>
                </c:pt>
                <c:pt idx="23">
                  <c:v>376.59169956952798</c:v>
                </c:pt>
                <c:pt idx="24">
                  <c:v>371.64378222779698</c:v>
                </c:pt>
                <c:pt idx="25">
                  <c:v>364.156167430707</c:v>
                </c:pt>
                <c:pt idx="26">
                  <c:v>352.55342719276001</c:v>
                </c:pt>
                <c:pt idx="27">
                  <c:v>356.68143056798601</c:v>
                </c:pt>
                <c:pt idx="28">
                  <c:v>356.55682266183197</c:v>
                </c:pt>
                <c:pt idx="29">
                  <c:v>361.71388066189598</c:v>
                </c:pt>
                <c:pt idx="30">
                  <c:v>364.23326942110498</c:v>
                </c:pt>
                <c:pt idx="31">
                  <c:v>364.34031324461199</c:v>
                </c:pt>
                <c:pt idx="32">
                  <c:v>369.68874877887203</c:v>
                </c:pt>
                <c:pt idx="33">
                  <c:v>371.83751058265398</c:v>
                </c:pt>
                <c:pt idx="34">
                  <c:v>376.26420383346101</c:v>
                </c:pt>
                <c:pt idx="35">
                  <c:v>378.43926543672598</c:v>
                </c:pt>
                <c:pt idx="36">
                  <c:v>382.05832895076202</c:v>
                </c:pt>
                <c:pt idx="37">
                  <c:v>381.84987295972797</c:v>
                </c:pt>
                <c:pt idx="38">
                  <c:v>383.16743953129799</c:v>
                </c:pt>
                <c:pt idx="39">
                  <c:v>381.00640379494899</c:v>
                </c:pt>
                <c:pt idx="40">
                  <c:v>384.98250508958301</c:v>
                </c:pt>
                <c:pt idx="41">
                  <c:v>384.38356470746498</c:v>
                </c:pt>
                <c:pt idx="42">
                  <c:v>384.76142339960001</c:v>
                </c:pt>
                <c:pt idx="43">
                  <c:v>383.15221849967998</c:v>
                </c:pt>
                <c:pt idx="44">
                  <c:v>383.19165275589899</c:v>
                </c:pt>
                <c:pt idx="45">
                  <c:v>386.15581139999699</c:v>
                </c:pt>
                <c:pt idx="46">
                  <c:v>385.85869844621999</c:v>
                </c:pt>
                <c:pt idx="47">
                  <c:v>379.60745318482901</c:v>
                </c:pt>
                <c:pt idx="48">
                  <c:v>377.58555141147798</c:v>
                </c:pt>
                <c:pt idx="49">
                  <c:v>376.50838260005401</c:v>
                </c:pt>
                <c:pt idx="50">
                  <c:v>371.85151329320098</c:v>
                </c:pt>
                <c:pt idx="51">
                  <c:v>374.11158897369802</c:v>
                </c:pt>
                <c:pt idx="52">
                  <c:v>374.63629637697602</c:v>
                </c:pt>
                <c:pt idx="53">
                  <c:v>377.02528602805597</c:v>
                </c:pt>
                <c:pt idx="54">
                  <c:v>380.76456128435598</c:v>
                </c:pt>
                <c:pt idx="55">
                  <c:v>383.27778478704198</c:v>
                </c:pt>
                <c:pt idx="56">
                  <c:v>384.00909501306597</c:v>
                </c:pt>
                <c:pt idx="57">
                  <c:v>384.152891135586</c:v>
                </c:pt>
                <c:pt idx="58">
                  <c:v>383.03368842430399</c:v>
                </c:pt>
                <c:pt idx="59">
                  <c:v>389.17006273791998</c:v>
                </c:pt>
                <c:pt idx="60">
                  <c:v>388.19396549481098</c:v>
                </c:pt>
                <c:pt idx="61">
                  <c:v>389.44218172373297</c:v>
                </c:pt>
                <c:pt idx="62">
                  <c:v>391.53551094949199</c:v>
                </c:pt>
                <c:pt idx="63">
                  <c:v>391.105811101916</c:v>
                </c:pt>
                <c:pt idx="64">
                  <c:v>394.410480694314</c:v>
                </c:pt>
                <c:pt idx="65">
                  <c:v>395.59660142981397</c:v>
                </c:pt>
                <c:pt idx="66">
                  <c:v>395.12663167832397</c:v>
                </c:pt>
              </c:numCache>
            </c:numRef>
          </c:val>
          <c:extLst>
            <c:ext xmlns:c16="http://schemas.microsoft.com/office/drawing/2014/chart" uri="{C3380CC4-5D6E-409C-BE32-E72D297353CC}">
              <c16:uniqueId val="{00000000-B556-494A-A969-20A3CFB906E9}"/>
            </c:ext>
          </c:extLst>
        </c:ser>
        <c:dLbls>
          <c:showLegendKey val="0"/>
          <c:showVal val="0"/>
          <c:showCatName val="0"/>
          <c:showSerName val="0"/>
          <c:showPercent val="0"/>
          <c:showBubbleSize val="0"/>
        </c:dLbls>
        <c:axId val="2079027976"/>
        <c:axId val="2079031016"/>
      </c:areaChart>
      <c:lineChart>
        <c:grouping val="standard"/>
        <c:varyColors val="0"/>
        <c:ser>
          <c:idx val="0"/>
          <c:order val="0"/>
          <c:tx>
            <c:strRef>
              <c:f>Sheet1!$B$1</c:f>
              <c:strCache>
                <c:ptCount val="1"/>
                <c:pt idx="0">
                  <c:v>MSCI All Country World Index (net div.)</c:v>
                </c:pt>
              </c:strCache>
            </c:strRef>
          </c:tx>
          <c:spPr>
            <a:ln w="44450">
              <a:solidFill>
                <a:schemeClr val="tx2"/>
              </a:solidFill>
            </a:ln>
          </c:spPr>
          <c:marker>
            <c:symbol val="none"/>
          </c:marker>
          <c:cat>
            <c:numRef>
              <c:f>Sheet1!$A$2:$A$68</c:f>
              <c:numCache>
                <c:formatCode>m/d/yyyy</c:formatCode>
                <c:ptCount val="67"/>
                <c:pt idx="0">
                  <c:v>45473</c:v>
                </c:pt>
                <c:pt idx="1">
                  <c:v>45474</c:v>
                </c:pt>
                <c:pt idx="2">
                  <c:v>45475</c:v>
                </c:pt>
                <c:pt idx="3">
                  <c:v>45476</c:v>
                </c:pt>
                <c:pt idx="4">
                  <c:v>45477</c:v>
                </c:pt>
                <c:pt idx="5">
                  <c:v>45478</c:v>
                </c:pt>
                <c:pt idx="6">
                  <c:v>45481</c:v>
                </c:pt>
                <c:pt idx="7">
                  <c:v>45482</c:v>
                </c:pt>
                <c:pt idx="8">
                  <c:v>45483</c:v>
                </c:pt>
                <c:pt idx="9">
                  <c:v>45484</c:v>
                </c:pt>
                <c:pt idx="10">
                  <c:v>45485</c:v>
                </c:pt>
                <c:pt idx="11">
                  <c:v>45488</c:v>
                </c:pt>
                <c:pt idx="12">
                  <c:v>45489</c:v>
                </c:pt>
                <c:pt idx="13">
                  <c:v>45490</c:v>
                </c:pt>
                <c:pt idx="14">
                  <c:v>45491</c:v>
                </c:pt>
                <c:pt idx="15">
                  <c:v>45492</c:v>
                </c:pt>
                <c:pt idx="16">
                  <c:v>45495</c:v>
                </c:pt>
                <c:pt idx="17">
                  <c:v>45496</c:v>
                </c:pt>
                <c:pt idx="18">
                  <c:v>45497</c:v>
                </c:pt>
                <c:pt idx="19">
                  <c:v>45498</c:v>
                </c:pt>
                <c:pt idx="20">
                  <c:v>45499</c:v>
                </c:pt>
                <c:pt idx="21">
                  <c:v>45502</c:v>
                </c:pt>
                <c:pt idx="22">
                  <c:v>45503</c:v>
                </c:pt>
                <c:pt idx="23">
                  <c:v>45504</c:v>
                </c:pt>
                <c:pt idx="24">
                  <c:v>45505</c:v>
                </c:pt>
                <c:pt idx="25">
                  <c:v>45506</c:v>
                </c:pt>
                <c:pt idx="26">
                  <c:v>45509</c:v>
                </c:pt>
                <c:pt idx="27">
                  <c:v>45510</c:v>
                </c:pt>
                <c:pt idx="28">
                  <c:v>45511</c:v>
                </c:pt>
                <c:pt idx="29">
                  <c:v>45512</c:v>
                </c:pt>
                <c:pt idx="30">
                  <c:v>45513</c:v>
                </c:pt>
                <c:pt idx="31">
                  <c:v>45516</c:v>
                </c:pt>
                <c:pt idx="32">
                  <c:v>45517</c:v>
                </c:pt>
                <c:pt idx="33">
                  <c:v>45518</c:v>
                </c:pt>
                <c:pt idx="34">
                  <c:v>45519</c:v>
                </c:pt>
                <c:pt idx="35">
                  <c:v>45520</c:v>
                </c:pt>
                <c:pt idx="36">
                  <c:v>45523</c:v>
                </c:pt>
                <c:pt idx="37">
                  <c:v>45524</c:v>
                </c:pt>
                <c:pt idx="38">
                  <c:v>45525</c:v>
                </c:pt>
                <c:pt idx="39">
                  <c:v>45526</c:v>
                </c:pt>
                <c:pt idx="40">
                  <c:v>45527</c:v>
                </c:pt>
                <c:pt idx="41">
                  <c:v>45530</c:v>
                </c:pt>
                <c:pt idx="42">
                  <c:v>45531</c:v>
                </c:pt>
                <c:pt idx="43">
                  <c:v>45532</c:v>
                </c:pt>
                <c:pt idx="44">
                  <c:v>45533</c:v>
                </c:pt>
                <c:pt idx="45">
                  <c:v>45534</c:v>
                </c:pt>
                <c:pt idx="46">
                  <c:v>45537</c:v>
                </c:pt>
                <c:pt idx="47">
                  <c:v>45538</c:v>
                </c:pt>
                <c:pt idx="48">
                  <c:v>45539</c:v>
                </c:pt>
                <c:pt idx="49">
                  <c:v>45540</c:v>
                </c:pt>
                <c:pt idx="50">
                  <c:v>45541</c:v>
                </c:pt>
                <c:pt idx="51">
                  <c:v>45544</c:v>
                </c:pt>
                <c:pt idx="52">
                  <c:v>45545</c:v>
                </c:pt>
                <c:pt idx="53">
                  <c:v>45546</c:v>
                </c:pt>
                <c:pt idx="54">
                  <c:v>45547</c:v>
                </c:pt>
                <c:pt idx="55">
                  <c:v>45548</c:v>
                </c:pt>
                <c:pt idx="56">
                  <c:v>45551</c:v>
                </c:pt>
                <c:pt idx="57">
                  <c:v>45552</c:v>
                </c:pt>
                <c:pt idx="58">
                  <c:v>45553</c:v>
                </c:pt>
                <c:pt idx="59">
                  <c:v>45554</c:v>
                </c:pt>
                <c:pt idx="60">
                  <c:v>45555</c:v>
                </c:pt>
                <c:pt idx="61">
                  <c:v>45558</c:v>
                </c:pt>
                <c:pt idx="62">
                  <c:v>45559</c:v>
                </c:pt>
                <c:pt idx="63">
                  <c:v>45560</c:v>
                </c:pt>
                <c:pt idx="64">
                  <c:v>45561</c:v>
                </c:pt>
                <c:pt idx="65">
                  <c:v>45562</c:v>
                </c:pt>
                <c:pt idx="66">
                  <c:v>45565</c:v>
                </c:pt>
              </c:numCache>
            </c:numRef>
          </c:cat>
          <c:val>
            <c:numRef>
              <c:f>Sheet1!$B$2:$B$68</c:f>
              <c:numCache>
                <c:formatCode>#,##0.000</c:formatCode>
                <c:ptCount val="67"/>
                <c:pt idx="0">
                  <c:v>370.61461780126302</c:v>
                </c:pt>
                <c:pt idx="1">
                  <c:v>371.445704922885</c:v>
                </c:pt>
                <c:pt idx="2">
                  <c:v>372.86606668207401</c:v>
                </c:pt>
                <c:pt idx="3">
                  <c:v>375.668272253135</c:v>
                </c:pt>
                <c:pt idx="4">
                  <c:v>376.79722047700102</c:v>
                </c:pt>
                <c:pt idx="5">
                  <c:v>377.94647310009998</c:v>
                </c:pt>
                <c:pt idx="6">
                  <c:v>378.23787293002101</c:v>
                </c:pt>
                <c:pt idx="7">
                  <c:v>378.080155604357</c:v>
                </c:pt>
                <c:pt idx="8">
                  <c:v>381.34453384629097</c:v>
                </c:pt>
                <c:pt idx="9">
                  <c:v>381.12425261691999</c:v>
                </c:pt>
                <c:pt idx="10">
                  <c:v>383.10967493372698</c:v>
                </c:pt>
                <c:pt idx="11">
                  <c:v>383.21337958123303</c:v>
                </c:pt>
                <c:pt idx="12">
                  <c:v>384.38291087030001</c:v>
                </c:pt>
                <c:pt idx="13">
                  <c:v>380.84616057961898</c:v>
                </c:pt>
                <c:pt idx="14">
                  <c:v>378.016199244939</c:v>
                </c:pt>
                <c:pt idx="15">
                  <c:v>374.988984244959</c:v>
                </c:pt>
                <c:pt idx="16">
                  <c:v>377.79219707219102</c:v>
                </c:pt>
                <c:pt idx="17">
                  <c:v>377.48576755439302</c:v>
                </c:pt>
                <c:pt idx="18">
                  <c:v>371.17794606510301</c:v>
                </c:pt>
                <c:pt idx="19">
                  <c:v>368.50963578001398</c:v>
                </c:pt>
                <c:pt idx="20">
                  <c:v>371.62179019699403</c:v>
                </c:pt>
                <c:pt idx="21">
                  <c:v>372.03414132661197</c:v>
                </c:pt>
                <c:pt idx="22">
                  <c:v>370.68953884413298</c:v>
                </c:pt>
                <c:pt idx="23">
                  <c:v>376.59169956952798</c:v>
                </c:pt>
                <c:pt idx="24">
                  <c:v>371.64378222779698</c:v>
                </c:pt>
                <c:pt idx="25">
                  <c:v>364.156167430707</c:v>
                </c:pt>
                <c:pt idx="26">
                  <c:v>352.55342719276001</c:v>
                </c:pt>
                <c:pt idx="27">
                  <c:v>356.68143056798601</c:v>
                </c:pt>
                <c:pt idx="28">
                  <c:v>356.55682266183197</c:v>
                </c:pt>
                <c:pt idx="29">
                  <c:v>361.71388066189598</c:v>
                </c:pt>
                <c:pt idx="30">
                  <c:v>364.23326942110498</c:v>
                </c:pt>
                <c:pt idx="31">
                  <c:v>364.34031324461199</c:v>
                </c:pt>
                <c:pt idx="32">
                  <c:v>369.68874877887203</c:v>
                </c:pt>
                <c:pt idx="33">
                  <c:v>371.83751058265398</c:v>
                </c:pt>
                <c:pt idx="34">
                  <c:v>376.26420383346101</c:v>
                </c:pt>
                <c:pt idx="35">
                  <c:v>378.43926543672598</c:v>
                </c:pt>
                <c:pt idx="36">
                  <c:v>382.05832895076202</c:v>
                </c:pt>
                <c:pt idx="37">
                  <c:v>381.84987295972797</c:v>
                </c:pt>
                <c:pt idx="38">
                  <c:v>383.16743953129799</c:v>
                </c:pt>
                <c:pt idx="39">
                  <c:v>381.00640379494899</c:v>
                </c:pt>
                <c:pt idx="40">
                  <c:v>384.98250508958301</c:v>
                </c:pt>
                <c:pt idx="41">
                  <c:v>384.38356470746498</c:v>
                </c:pt>
                <c:pt idx="42">
                  <c:v>384.76142339960001</c:v>
                </c:pt>
                <c:pt idx="43">
                  <c:v>383.15221849967998</c:v>
                </c:pt>
                <c:pt idx="44">
                  <c:v>383.19165275589899</c:v>
                </c:pt>
                <c:pt idx="45">
                  <c:v>386.15581139999699</c:v>
                </c:pt>
                <c:pt idx="46">
                  <c:v>385.85869844621999</c:v>
                </c:pt>
                <c:pt idx="47">
                  <c:v>379.60745318482901</c:v>
                </c:pt>
                <c:pt idx="48">
                  <c:v>377.58555141147798</c:v>
                </c:pt>
                <c:pt idx="49">
                  <c:v>376.50838260005401</c:v>
                </c:pt>
                <c:pt idx="50">
                  <c:v>371.85151329320098</c:v>
                </c:pt>
                <c:pt idx="51">
                  <c:v>374.11158897369802</c:v>
                </c:pt>
                <c:pt idx="52">
                  <c:v>374.63629637697602</c:v>
                </c:pt>
                <c:pt idx="53">
                  <c:v>377.02528602805597</c:v>
                </c:pt>
                <c:pt idx="54">
                  <c:v>380.76456128435598</c:v>
                </c:pt>
                <c:pt idx="55">
                  <c:v>383.27778478704198</c:v>
                </c:pt>
                <c:pt idx="56">
                  <c:v>384.00909501306597</c:v>
                </c:pt>
                <c:pt idx="57">
                  <c:v>384.152891135586</c:v>
                </c:pt>
                <c:pt idx="58">
                  <c:v>383.03368842430399</c:v>
                </c:pt>
                <c:pt idx="59">
                  <c:v>389.17006273791998</c:v>
                </c:pt>
                <c:pt idx="60">
                  <c:v>388.19396549481098</c:v>
                </c:pt>
                <c:pt idx="61">
                  <c:v>389.44218172373297</c:v>
                </c:pt>
                <c:pt idx="62">
                  <c:v>391.53551094949199</c:v>
                </c:pt>
                <c:pt idx="63">
                  <c:v>391.105811101916</c:v>
                </c:pt>
                <c:pt idx="64">
                  <c:v>394.410480694314</c:v>
                </c:pt>
                <c:pt idx="65">
                  <c:v>395.59660142981397</c:v>
                </c:pt>
                <c:pt idx="66">
                  <c:v>395.12663167832397</c:v>
                </c:pt>
              </c:numCache>
            </c:numRef>
          </c:val>
          <c:smooth val="0"/>
          <c:extLst>
            <c:ext xmlns:c16="http://schemas.microsoft.com/office/drawing/2014/chart" uri="{C3380CC4-5D6E-409C-BE32-E72D297353CC}">
              <c16:uniqueId val="{00000001-B556-494A-A969-20A3CFB906E9}"/>
            </c:ext>
          </c:extLst>
        </c:ser>
        <c:ser>
          <c:idx val="2"/>
          <c:order val="2"/>
          <c:tx>
            <c:strRef>
              <c:f>Sheet1!$D$1</c:f>
              <c:strCache>
                <c:ptCount val="1"/>
                <c:pt idx="0">
                  <c:v>Annotations</c:v>
                </c:pt>
              </c:strCache>
            </c:strRef>
          </c:tx>
          <c:marker>
            <c:symbol val="none"/>
          </c:marker>
          <c:cat>
            <c:numRef>
              <c:f>Sheet1!$A$2:$A$68</c:f>
              <c:numCache>
                <c:formatCode>m/d/yyyy</c:formatCode>
                <c:ptCount val="67"/>
                <c:pt idx="0">
                  <c:v>45473</c:v>
                </c:pt>
                <c:pt idx="1">
                  <c:v>45474</c:v>
                </c:pt>
                <c:pt idx="2">
                  <c:v>45475</c:v>
                </c:pt>
                <c:pt idx="3">
                  <c:v>45476</c:v>
                </c:pt>
                <c:pt idx="4">
                  <c:v>45477</c:v>
                </c:pt>
                <c:pt idx="5">
                  <c:v>45478</c:v>
                </c:pt>
                <c:pt idx="6">
                  <c:v>45481</c:v>
                </c:pt>
                <c:pt idx="7">
                  <c:v>45482</c:v>
                </c:pt>
                <c:pt idx="8">
                  <c:v>45483</c:v>
                </c:pt>
                <c:pt idx="9">
                  <c:v>45484</c:v>
                </c:pt>
                <c:pt idx="10">
                  <c:v>45485</c:v>
                </c:pt>
                <c:pt idx="11">
                  <c:v>45488</c:v>
                </c:pt>
                <c:pt idx="12">
                  <c:v>45489</c:v>
                </c:pt>
                <c:pt idx="13">
                  <c:v>45490</c:v>
                </c:pt>
                <c:pt idx="14">
                  <c:v>45491</c:v>
                </c:pt>
                <c:pt idx="15">
                  <c:v>45492</c:v>
                </c:pt>
                <c:pt idx="16">
                  <c:v>45495</c:v>
                </c:pt>
                <c:pt idx="17">
                  <c:v>45496</c:v>
                </c:pt>
                <c:pt idx="18">
                  <c:v>45497</c:v>
                </c:pt>
                <c:pt idx="19">
                  <c:v>45498</c:v>
                </c:pt>
                <c:pt idx="20">
                  <c:v>45499</c:v>
                </c:pt>
                <c:pt idx="21">
                  <c:v>45502</c:v>
                </c:pt>
                <c:pt idx="22">
                  <c:v>45503</c:v>
                </c:pt>
                <c:pt idx="23">
                  <c:v>45504</c:v>
                </c:pt>
                <c:pt idx="24">
                  <c:v>45505</c:v>
                </c:pt>
                <c:pt idx="25">
                  <c:v>45506</c:v>
                </c:pt>
                <c:pt idx="26">
                  <c:v>45509</c:v>
                </c:pt>
                <c:pt idx="27">
                  <c:v>45510</c:v>
                </c:pt>
                <c:pt idx="28">
                  <c:v>45511</c:v>
                </c:pt>
                <c:pt idx="29">
                  <c:v>45512</c:v>
                </c:pt>
                <c:pt idx="30">
                  <c:v>45513</c:v>
                </c:pt>
                <c:pt idx="31">
                  <c:v>45516</c:v>
                </c:pt>
                <c:pt idx="32">
                  <c:v>45517</c:v>
                </c:pt>
                <c:pt idx="33">
                  <c:v>45518</c:v>
                </c:pt>
                <c:pt idx="34">
                  <c:v>45519</c:v>
                </c:pt>
                <c:pt idx="35">
                  <c:v>45520</c:v>
                </c:pt>
                <c:pt idx="36">
                  <c:v>45523</c:v>
                </c:pt>
                <c:pt idx="37">
                  <c:v>45524</c:v>
                </c:pt>
                <c:pt idx="38">
                  <c:v>45525</c:v>
                </c:pt>
                <c:pt idx="39">
                  <c:v>45526</c:v>
                </c:pt>
                <c:pt idx="40">
                  <c:v>45527</c:v>
                </c:pt>
                <c:pt idx="41">
                  <c:v>45530</c:v>
                </c:pt>
                <c:pt idx="42">
                  <c:v>45531</c:v>
                </c:pt>
                <c:pt idx="43">
                  <c:v>45532</c:v>
                </c:pt>
                <c:pt idx="44">
                  <c:v>45533</c:v>
                </c:pt>
                <c:pt idx="45">
                  <c:v>45534</c:v>
                </c:pt>
                <c:pt idx="46">
                  <c:v>45537</c:v>
                </c:pt>
                <c:pt idx="47">
                  <c:v>45538</c:v>
                </c:pt>
                <c:pt idx="48">
                  <c:v>45539</c:v>
                </c:pt>
                <c:pt idx="49">
                  <c:v>45540</c:v>
                </c:pt>
                <c:pt idx="50">
                  <c:v>45541</c:v>
                </c:pt>
                <c:pt idx="51">
                  <c:v>45544</c:v>
                </c:pt>
                <c:pt idx="52">
                  <c:v>45545</c:v>
                </c:pt>
                <c:pt idx="53">
                  <c:v>45546</c:v>
                </c:pt>
                <c:pt idx="54">
                  <c:v>45547</c:v>
                </c:pt>
                <c:pt idx="55">
                  <c:v>45548</c:v>
                </c:pt>
                <c:pt idx="56">
                  <c:v>45551</c:v>
                </c:pt>
                <c:pt idx="57">
                  <c:v>45552</c:v>
                </c:pt>
                <c:pt idx="58">
                  <c:v>45553</c:v>
                </c:pt>
                <c:pt idx="59">
                  <c:v>45554</c:v>
                </c:pt>
                <c:pt idx="60">
                  <c:v>45555</c:v>
                </c:pt>
                <c:pt idx="61">
                  <c:v>45558</c:v>
                </c:pt>
                <c:pt idx="62">
                  <c:v>45559</c:v>
                </c:pt>
                <c:pt idx="63">
                  <c:v>45560</c:v>
                </c:pt>
                <c:pt idx="64">
                  <c:v>45561</c:v>
                </c:pt>
                <c:pt idx="65">
                  <c:v>45562</c:v>
                </c:pt>
                <c:pt idx="66">
                  <c:v>45565</c:v>
                </c:pt>
              </c:numCache>
            </c:numRef>
          </c:cat>
          <c:val>
            <c:numRef>
              <c:f>Sheet1!$D$2:$D$68</c:f>
              <c:numCache>
                <c:formatCode>General</c:formatCode>
                <c:ptCount val="67"/>
              </c:numCache>
            </c:numRef>
          </c:val>
          <c:smooth val="0"/>
          <c:extLst>
            <c:ext xmlns:c16="http://schemas.microsoft.com/office/drawing/2014/chart" uri="{C3380CC4-5D6E-409C-BE32-E72D297353CC}">
              <c16:uniqueId val="{00000001-27D3-4B65-BDEB-A7830DFFFC35}"/>
            </c:ext>
          </c:extLst>
        </c:ser>
        <c:dLbls>
          <c:showLegendKey val="0"/>
          <c:showVal val="0"/>
          <c:showCatName val="0"/>
          <c:showSerName val="0"/>
          <c:showPercent val="0"/>
          <c:showBubbleSize val="0"/>
        </c:dLbls>
        <c:marker val="1"/>
        <c:smooth val="0"/>
        <c:axId val="2079027976"/>
        <c:axId val="2079031016"/>
      </c:lineChart>
      <c:dateAx>
        <c:axId val="2079027976"/>
        <c:scaling>
          <c:orientation val="minMax"/>
        </c:scaling>
        <c:delete val="0"/>
        <c:axPos val="b"/>
        <c:numFmt formatCode="mmm\ d" sourceLinked="0"/>
        <c:majorTickMark val="none"/>
        <c:minorTickMark val="none"/>
        <c:tickLblPos val="nextTo"/>
        <c:spPr>
          <a:solidFill>
            <a:schemeClr val="bg1"/>
          </a:solidFill>
          <a:ln w="6350">
            <a:solidFill>
              <a:schemeClr val="tx1"/>
            </a:solidFill>
          </a:ln>
        </c:spPr>
        <c:txPr>
          <a:bodyPr/>
          <a:lstStyle/>
          <a:p>
            <a:pPr>
              <a:defRPr sz="800"/>
            </a:pPr>
            <a:endParaRPr lang="en-US"/>
          </a:p>
        </c:txPr>
        <c:crossAx val="2079031016"/>
        <c:crosses val="autoZero"/>
        <c:auto val="1"/>
        <c:lblOffset val="100"/>
        <c:baseTimeUnit val="days"/>
        <c:majorUnit val="1"/>
        <c:majorTimeUnit val="months"/>
        <c:minorUnit val="1"/>
        <c:minorTimeUnit val="months"/>
      </c:dateAx>
      <c:valAx>
        <c:axId val="2079031016"/>
        <c:scaling>
          <c:orientation val="minMax"/>
          <c:max val="420"/>
          <c:min val="320"/>
        </c:scaling>
        <c:delete val="0"/>
        <c:axPos val="l"/>
        <c:numFmt formatCode="#,##0" sourceLinked="0"/>
        <c:majorTickMark val="none"/>
        <c:minorTickMark val="none"/>
        <c:tickLblPos val="nextTo"/>
        <c:spPr>
          <a:ln w="6350">
            <a:solidFill>
              <a:schemeClr val="tx1"/>
            </a:solidFill>
          </a:ln>
        </c:spPr>
        <c:txPr>
          <a:bodyPr/>
          <a:lstStyle/>
          <a:p>
            <a:pPr>
              <a:defRPr sz="800">
                <a:latin typeface="Arial" panose="020B0604020202020204" pitchFamily="34" charset="0"/>
                <a:cs typeface="Arial" panose="020B0604020202020204" pitchFamily="34" charset="0"/>
              </a:defRPr>
            </a:pPr>
            <a:endParaRPr lang="en-US"/>
          </a:p>
        </c:txPr>
        <c:crossAx val="2079027976"/>
        <c:crosses val="autoZero"/>
        <c:crossBetween val="midCat"/>
        <c:majorUnit val="20"/>
      </c:valAx>
    </c:plotArea>
    <c:plotVisOnly val="1"/>
    <c:dispBlanksAs val="gap"/>
    <c:showDLblsOverMax val="0"/>
  </c:chart>
  <c:spPr>
    <a:ln w="6350">
      <a:noFill/>
    </a:ln>
  </c:spPr>
  <c:txPr>
    <a:bodyPr/>
    <a:lstStyle/>
    <a:p>
      <a:pPr>
        <a:defRPr sz="1800"/>
      </a:pPr>
      <a:endParaRPr lang="en-US"/>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204329055696713"/>
          <c:y val="6.9267220859120376E-2"/>
          <c:w val="0.60363963719522695"/>
          <c:h val="0.66533743950346791"/>
        </c:manualLayout>
      </c:layout>
      <c:lineChart>
        <c:grouping val="standard"/>
        <c:varyColors val="0"/>
        <c:ser>
          <c:idx val="0"/>
          <c:order val="0"/>
          <c:tx>
            <c:strRef>
              <c:f>Sheet1!$B$1</c:f>
              <c:strCache>
                <c:ptCount val="1"/>
                <c:pt idx="0">
                  <c:v>09/30/2024</c:v>
                </c:pt>
              </c:strCache>
            </c:strRef>
          </c:tx>
          <c:spPr>
            <a:ln>
              <a:solidFill>
                <a:schemeClr val="accent1"/>
              </a:solidFill>
            </a:ln>
          </c:spPr>
          <c:marker>
            <c:symbol val="none"/>
          </c:marker>
          <c:dLbls>
            <c:dLbl>
              <c:idx val="29"/>
              <c:layout>
                <c:manualLayout>
                  <c:x val="-1.3064394131776982E-2"/>
                  <c:y val="5.1703958691910502E-2"/>
                </c:manualLayout>
              </c:layout>
              <c:spPr>
                <a:noFill/>
                <a:ln>
                  <a:noFill/>
                </a:ln>
                <a:effectLst/>
              </c:spPr>
              <c:txPr>
                <a:bodyPr/>
                <a:lstStyle/>
                <a:p>
                  <a:pPr>
                    <a:defRPr b="1">
                      <a:solidFill>
                        <a:srgbClr val="005E74"/>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2503262945516905"/>
                      <c:h val="0.15673270589958621"/>
                    </c:manualLayout>
                  </c15:layout>
                </c:ext>
                <c:ext xmlns:c16="http://schemas.microsoft.com/office/drawing/2014/chart" uri="{C3380CC4-5D6E-409C-BE32-E72D297353CC}">
                  <c16:uniqueId val="{00000000-8024-4376-B94B-B221A5A21254}"/>
                </c:ext>
              </c:extLst>
            </c:dLbl>
            <c:spPr>
              <a:noFill/>
              <a:ln>
                <a:noFill/>
              </a:ln>
              <a:effectLst/>
            </c:spPr>
            <c:txPr>
              <a:bodyPr wrap="square" lIns="38100" tIns="19050" rIns="38100" bIns="19050" anchor="ctr">
                <a:spAutoFit/>
              </a:bodyPr>
              <a:lstStyle/>
              <a:p>
                <a:pPr>
                  <a:defRPr>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0.22500000000000001</c:v>
                </c:pt>
                <c:pt idx="1">
                  <c:v>0.38500000000000001</c:v>
                </c:pt>
                <c:pt idx="2">
                  <c:v>0.39200000000000002</c:v>
                </c:pt>
                <c:pt idx="3">
                  <c:v>0.44400000000000001</c:v>
                </c:pt>
                <c:pt idx="4">
                  <c:v>0.51400000000000001</c:v>
                </c:pt>
                <c:pt idx="5">
                  <c:v>0.53</c:v>
                </c:pt>
                <c:pt idx="6">
                  <c:v>0.59499999999999997</c:v>
                </c:pt>
                <c:pt idx="7">
                  <c:v>0.67900000000000005</c:v>
                </c:pt>
                <c:pt idx="8">
                  <c:v>0.79300000000000004</c:v>
                </c:pt>
                <c:pt idx="9">
                  <c:v>0.90600000000000003</c:v>
                </c:pt>
                <c:pt idx="10">
                  <c:v>1.016</c:v>
                </c:pt>
                <c:pt idx="11">
                  <c:v>1.1200000000000001</c:v>
                </c:pt>
                <c:pt idx="12">
                  <c:v>1.216</c:v>
                </c:pt>
                <c:pt idx="13">
                  <c:v>1.3029999999999999</c:v>
                </c:pt>
                <c:pt idx="14">
                  <c:v>1.381</c:v>
                </c:pt>
                <c:pt idx="15">
                  <c:v>1.4530000000000001</c:v>
                </c:pt>
                <c:pt idx="16">
                  <c:v>1.5189999999999999</c:v>
                </c:pt>
                <c:pt idx="17">
                  <c:v>1.58</c:v>
                </c:pt>
                <c:pt idx="18">
                  <c:v>1.6379999999999999</c:v>
                </c:pt>
                <c:pt idx="19">
                  <c:v>1.6919999999999999</c:v>
                </c:pt>
                <c:pt idx="20">
                  <c:v>1.744</c:v>
                </c:pt>
                <c:pt idx="21">
                  <c:v>1.792</c:v>
                </c:pt>
                <c:pt idx="22">
                  <c:v>1.837</c:v>
                </c:pt>
                <c:pt idx="23">
                  <c:v>1.879</c:v>
                </c:pt>
                <c:pt idx="24">
                  <c:v>1.917</c:v>
                </c:pt>
                <c:pt idx="25">
                  <c:v>1.95</c:v>
                </c:pt>
                <c:pt idx="26">
                  <c:v>1.9790000000000001</c:v>
                </c:pt>
                <c:pt idx="27">
                  <c:v>2.0030000000000001</c:v>
                </c:pt>
                <c:pt idx="28">
                  <c:v>2.0230000000000001</c:v>
                </c:pt>
                <c:pt idx="29">
                  <c:v>2.04</c:v>
                </c:pt>
              </c:numCache>
            </c:numRef>
          </c:val>
          <c:smooth val="0"/>
          <c:extLst>
            <c:ext xmlns:c16="http://schemas.microsoft.com/office/drawing/2014/chart" uri="{C3380CC4-5D6E-409C-BE32-E72D297353CC}">
              <c16:uniqueId val="{00000001-8024-4376-B94B-B221A5A21254}"/>
            </c:ext>
          </c:extLst>
        </c:ser>
        <c:ser>
          <c:idx val="1"/>
          <c:order val="1"/>
          <c:tx>
            <c:strRef>
              <c:f>Sheet1!$C$1</c:f>
              <c:strCache>
                <c:ptCount val="1"/>
                <c:pt idx="0">
                  <c:v>06/30/2024</c:v>
                </c:pt>
              </c:strCache>
            </c:strRef>
          </c:tx>
          <c:spPr>
            <a:ln>
              <a:solidFill>
                <a:schemeClr val="bg1">
                  <a:lumMod val="65000"/>
                </a:schemeClr>
              </a:solidFill>
            </a:ln>
          </c:spPr>
          <c:marker>
            <c:symbol val="none"/>
          </c:marker>
          <c:dLbls>
            <c:dLbl>
              <c:idx val="29"/>
              <c:layout>
                <c:manualLayout>
                  <c:x val="-4.3291762379167051E-3"/>
                  <c:y val="-4.3655839162119604E-2"/>
                </c:manualLayout>
              </c:layout>
              <c:spPr>
                <a:noFill/>
                <a:ln>
                  <a:noFill/>
                </a:ln>
                <a:effectLst/>
              </c:spPr>
              <c:txPr>
                <a:bodyPr/>
                <a:lstStyle/>
                <a:p>
                  <a:pPr>
                    <a:defRPr b="1">
                      <a:solidFill>
                        <a:schemeClr val="bg1">
                          <a:lumMod val="50000"/>
                        </a:schemeClr>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3717897341578426"/>
                      <c:h val="0.1288277730984729"/>
                    </c:manualLayout>
                  </c15:layout>
                </c:ext>
                <c:ext xmlns:c16="http://schemas.microsoft.com/office/drawing/2014/chart" uri="{C3380CC4-5D6E-409C-BE32-E72D297353CC}">
                  <c16:uniqueId val="{00000002-8024-4376-B94B-B221A5A21254}"/>
                </c:ext>
              </c:extLst>
            </c:dLbl>
            <c:spPr>
              <a:noFill/>
              <a:ln>
                <a:noFill/>
              </a:ln>
              <a:effectLst/>
            </c:spPr>
            <c:txPr>
              <a:bodyPr wrap="square" lIns="38100" tIns="19050" rIns="38100" bIns="19050" anchor="ctr">
                <a:spAutoFit/>
              </a:bodyPr>
              <a:lstStyle/>
              <a:p>
                <a:pPr>
                  <a:defRPr>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0.16400000000000001</c:v>
                </c:pt>
                <c:pt idx="1">
                  <c:v>0.36599999999999999</c:v>
                </c:pt>
                <c:pt idx="2">
                  <c:v>0.38800000000000001</c:v>
                </c:pt>
                <c:pt idx="3">
                  <c:v>0.48799999999999999</c:v>
                </c:pt>
                <c:pt idx="4">
                  <c:v>0.59799999999999998</c:v>
                </c:pt>
                <c:pt idx="5">
                  <c:v>0.65700000000000003</c:v>
                </c:pt>
                <c:pt idx="6">
                  <c:v>0.754</c:v>
                </c:pt>
                <c:pt idx="7">
                  <c:v>0.85799999999999998</c:v>
                </c:pt>
                <c:pt idx="8">
                  <c:v>0.96499999999999997</c:v>
                </c:pt>
                <c:pt idx="9">
                  <c:v>1.085</c:v>
                </c:pt>
                <c:pt idx="10">
                  <c:v>1.1910000000000001</c:v>
                </c:pt>
                <c:pt idx="11">
                  <c:v>1.2889999999999999</c:v>
                </c:pt>
                <c:pt idx="12">
                  <c:v>1.379</c:v>
                </c:pt>
                <c:pt idx="13">
                  <c:v>1.4610000000000001</c:v>
                </c:pt>
                <c:pt idx="14">
                  <c:v>1.534</c:v>
                </c:pt>
                <c:pt idx="15">
                  <c:v>1.601</c:v>
                </c:pt>
                <c:pt idx="16">
                  <c:v>1.661</c:v>
                </c:pt>
                <c:pt idx="17">
                  <c:v>1.7170000000000001</c:v>
                </c:pt>
                <c:pt idx="18">
                  <c:v>1.7689999999999999</c:v>
                </c:pt>
                <c:pt idx="19">
                  <c:v>1.8160000000000001</c:v>
                </c:pt>
                <c:pt idx="20">
                  <c:v>1.861</c:v>
                </c:pt>
                <c:pt idx="21">
                  <c:v>1.9019999999999999</c:v>
                </c:pt>
                <c:pt idx="22">
                  <c:v>1.9390000000000001</c:v>
                </c:pt>
                <c:pt idx="23">
                  <c:v>1.9730000000000001</c:v>
                </c:pt>
                <c:pt idx="24">
                  <c:v>2.0030000000000001</c:v>
                </c:pt>
                <c:pt idx="25">
                  <c:v>2.0299999999999998</c:v>
                </c:pt>
                <c:pt idx="26">
                  <c:v>2.052</c:v>
                </c:pt>
                <c:pt idx="27">
                  <c:v>2.0710000000000002</c:v>
                </c:pt>
                <c:pt idx="28">
                  <c:v>2.0859999999999999</c:v>
                </c:pt>
                <c:pt idx="29">
                  <c:v>2.0990000000000002</c:v>
                </c:pt>
              </c:numCache>
            </c:numRef>
          </c:val>
          <c:smooth val="0"/>
          <c:extLst>
            <c:ext xmlns:c16="http://schemas.microsoft.com/office/drawing/2014/chart" uri="{C3380CC4-5D6E-409C-BE32-E72D297353CC}">
              <c16:uniqueId val="{00000003-8024-4376-B94B-B221A5A21254}"/>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latin typeface="+mn-lt"/>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6"/>
          <c:min val="0"/>
        </c:scaling>
        <c:delete val="0"/>
        <c:axPos val="l"/>
        <c:title>
          <c:tx>
            <c:rich>
              <a:bodyPr rot="-5400000" vert="horz"/>
              <a:lstStyle/>
              <a:p>
                <a:pPr>
                  <a:defRPr b="0">
                    <a:latin typeface="+mn-lt"/>
                  </a:defRPr>
                </a:pPr>
                <a:r>
                  <a:rPr lang="en-US" b="0">
                    <a:latin typeface="+mn-lt"/>
                  </a:rPr>
                  <a:t>Yield (%)</a:t>
                </a:r>
              </a:p>
            </c:rich>
          </c:tx>
          <c:layout>
            <c:manualLayout>
              <c:xMode val="edge"/>
              <c:yMode val="edge"/>
              <c:x val="6.896254939266354E-3"/>
              <c:y val="0.25470538689713262"/>
            </c:manualLayout>
          </c:layout>
          <c:overlay val="0"/>
        </c:title>
        <c:numFmt formatCode="#,##0.0" sourceLinked="0"/>
        <c:majorTickMark val="none"/>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120240384"/>
        <c:crosses val="autoZero"/>
        <c:crossBetween val="between"/>
        <c:majorUnit val="1"/>
      </c:valAx>
    </c:plotArea>
    <c:plotVisOnly val="1"/>
    <c:dispBlanksAs val="span"/>
    <c:showDLblsOverMax val="0"/>
  </c:chart>
  <c:txPr>
    <a:bodyPr/>
    <a:lstStyle/>
    <a:p>
      <a:pPr>
        <a:defRPr sz="800" baseline="0">
          <a:latin typeface="Avenir LT 55 Roman" panose="020B0503020000020003" pitchFamily="34" charset="0"/>
        </a:defRPr>
      </a:pPr>
      <a:endParaRPr lang="en-US"/>
    </a:p>
  </c:txPr>
  <c:externalData r:id="rId2">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6391036441682363"/>
          <c:y val="6.9267220859120376E-2"/>
          <c:w val="0.61267354784962735"/>
          <c:h val="0.66533743950346791"/>
        </c:manualLayout>
      </c:layout>
      <c:lineChart>
        <c:grouping val="standard"/>
        <c:varyColors val="0"/>
        <c:ser>
          <c:idx val="0"/>
          <c:order val="0"/>
          <c:tx>
            <c:strRef>
              <c:f>Sheet1!$B$1</c:f>
              <c:strCache>
                <c:ptCount val="1"/>
                <c:pt idx="0">
                  <c:v>09/30/2024</c:v>
                </c:pt>
              </c:strCache>
            </c:strRef>
          </c:tx>
          <c:spPr>
            <a:ln>
              <a:solidFill>
                <a:schemeClr val="accent1"/>
              </a:solidFill>
            </a:ln>
          </c:spPr>
          <c:marker>
            <c:symbol val="none"/>
          </c:marker>
          <c:dLbls>
            <c:dLbl>
              <c:idx val="29"/>
              <c:layout>
                <c:manualLayout>
                  <c:x val="-1.6912084769374929E-2"/>
                  <c:y val="4.3781081773904086E-2"/>
                </c:manualLayout>
              </c:layout>
              <c:spPr>
                <a:noFill/>
                <a:ln>
                  <a:noFill/>
                </a:ln>
                <a:effectLst/>
              </c:spPr>
              <c:txPr>
                <a:bodyPr/>
                <a:lstStyle/>
                <a:p>
                  <a:pPr>
                    <a:defRPr b="1">
                      <a:solidFill>
                        <a:srgbClr val="005E74"/>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2402692026215351"/>
                      <c:h val="7.6654337715604051E-2"/>
                    </c:manualLayout>
                  </c15:layout>
                </c:ext>
                <c:ext xmlns:c16="http://schemas.microsoft.com/office/drawing/2014/chart" uri="{C3380CC4-5D6E-409C-BE32-E72D297353CC}">
                  <c16:uniqueId val="{00000000-55F3-4590-8D40-F5C2F80A32D9}"/>
                </c:ext>
              </c:extLst>
            </c:dLbl>
            <c:spPr>
              <a:noFill/>
              <a:ln>
                <a:noFill/>
              </a:ln>
              <a:effectLst/>
            </c:spPr>
            <c:txPr>
              <a:bodyPr wrap="square" lIns="38100" tIns="19050" rIns="38100" bIns="19050" anchor="ctr">
                <a:spAutoFit/>
              </a:bodyPr>
              <a:lstStyle/>
              <a:p>
                <a:pPr>
                  <a:defRPr>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3.867</c:v>
                </c:pt>
                <c:pt idx="1">
                  <c:v>3.5329999999999999</c:v>
                </c:pt>
                <c:pt idx="2">
                  <c:v>3.5670000000000002</c:v>
                </c:pt>
                <c:pt idx="3">
                  <c:v>3.6230000000000002</c:v>
                </c:pt>
                <c:pt idx="4">
                  <c:v>3.6850000000000001</c:v>
                </c:pt>
                <c:pt idx="5">
                  <c:v>3.7480000000000002</c:v>
                </c:pt>
                <c:pt idx="6">
                  <c:v>3.8109999999999999</c:v>
                </c:pt>
                <c:pt idx="7">
                  <c:v>3.8730000000000002</c:v>
                </c:pt>
                <c:pt idx="8">
                  <c:v>3.9340000000000002</c:v>
                </c:pt>
                <c:pt idx="9">
                  <c:v>3.992</c:v>
                </c:pt>
                <c:pt idx="10">
                  <c:v>4.048</c:v>
                </c:pt>
                <c:pt idx="11">
                  <c:v>4.101</c:v>
                </c:pt>
                <c:pt idx="12">
                  <c:v>4.1520000000000001</c:v>
                </c:pt>
                <c:pt idx="13">
                  <c:v>4.2009999999999996</c:v>
                </c:pt>
                <c:pt idx="14">
                  <c:v>4.2460000000000004</c:v>
                </c:pt>
                <c:pt idx="15">
                  <c:v>4.2880000000000003</c:v>
                </c:pt>
                <c:pt idx="16">
                  <c:v>4.3280000000000003</c:v>
                </c:pt>
                <c:pt idx="17">
                  <c:v>4.3639999999999999</c:v>
                </c:pt>
                <c:pt idx="18">
                  <c:v>4.3979999999999997</c:v>
                </c:pt>
                <c:pt idx="19">
                  <c:v>4.4279999999999999</c:v>
                </c:pt>
                <c:pt idx="20">
                  <c:v>4.4560000000000004</c:v>
                </c:pt>
                <c:pt idx="21">
                  <c:v>4.4800000000000004</c:v>
                </c:pt>
                <c:pt idx="22">
                  <c:v>4.5010000000000003</c:v>
                </c:pt>
                <c:pt idx="23">
                  <c:v>4.5199999999999996</c:v>
                </c:pt>
                <c:pt idx="24">
                  <c:v>4.5350000000000001</c:v>
                </c:pt>
                <c:pt idx="25">
                  <c:v>4.548</c:v>
                </c:pt>
                <c:pt idx="26">
                  <c:v>4.5570000000000004</c:v>
                </c:pt>
                <c:pt idx="27">
                  <c:v>4.5640000000000001</c:v>
                </c:pt>
                <c:pt idx="28">
                  <c:v>4.5679999999999996</c:v>
                </c:pt>
                <c:pt idx="29">
                  <c:v>4.569</c:v>
                </c:pt>
              </c:numCache>
            </c:numRef>
          </c:val>
          <c:smooth val="0"/>
          <c:extLst>
            <c:ext xmlns:c16="http://schemas.microsoft.com/office/drawing/2014/chart" uri="{C3380CC4-5D6E-409C-BE32-E72D297353CC}">
              <c16:uniqueId val="{00000001-55F3-4590-8D40-F5C2F80A32D9}"/>
            </c:ext>
          </c:extLst>
        </c:ser>
        <c:ser>
          <c:idx val="1"/>
          <c:order val="1"/>
          <c:tx>
            <c:strRef>
              <c:f>Sheet1!$C$1</c:f>
              <c:strCache>
                <c:ptCount val="1"/>
                <c:pt idx="0">
                  <c:v>06/30/2024</c:v>
                </c:pt>
              </c:strCache>
            </c:strRef>
          </c:tx>
          <c:spPr>
            <a:ln>
              <a:solidFill>
                <a:schemeClr val="bg1">
                  <a:lumMod val="65000"/>
                </a:schemeClr>
              </a:solidFill>
            </a:ln>
          </c:spPr>
          <c:marker>
            <c:symbol val="none"/>
          </c:marker>
          <c:dLbls>
            <c:dLbl>
              <c:idx val="29"/>
              <c:layout>
                <c:manualLayout>
                  <c:x val="-1.2801406823667443E-2"/>
                  <c:y val="-4.6436444867616382E-2"/>
                </c:manualLayout>
              </c:layout>
              <c:spPr>
                <a:noFill/>
                <a:ln>
                  <a:noFill/>
                </a:ln>
                <a:effectLst/>
              </c:spPr>
              <c:txPr>
                <a:bodyPr/>
                <a:lstStyle/>
                <a:p>
                  <a:pPr>
                    <a:defRPr b="1">
                      <a:solidFill>
                        <a:schemeClr val="bg1">
                          <a:lumMod val="50000"/>
                        </a:schemeClr>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2753170824156924"/>
                      <c:h val="8.689054088695207E-2"/>
                    </c:manualLayout>
                  </c15:layout>
                </c:ext>
                <c:ext xmlns:c16="http://schemas.microsoft.com/office/drawing/2014/chart" uri="{C3380CC4-5D6E-409C-BE32-E72D297353CC}">
                  <c16:uniqueId val="{00000002-55F3-4590-8D40-F5C2F80A32D9}"/>
                </c:ext>
              </c:extLst>
            </c:dLbl>
            <c:spPr>
              <a:noFill/>
              <a:ln>
                <a:noFill/>
              </a:ln>
              <a:effectLst/>
            </c:spPr>
            <c:txPr>
              <a:bodyPr wrap="square" lIns="38100" tIns="19050" rIns="38100" bIns="19050" anchor="ctr">
                <a:spAutoFit/>
              </a:bodyPr>
              <a:lstStyle/>
              <a:p>
                <a:pPr>
                  <a:defRPr>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4.3540000000000001</c:v>
                </c:pt>
                <c:pt idx="1">
                  <c:v>4.0890000000000004</c:v>
                </c:pt>
                <c:pt idx="2">
                  <c:v>4.069</c:v>
                </c:pt>
                <c:pt idx="3">
                  <c:v>4.0910000000000002</c:v>
                </c:pt>
                <c:pt idx="4">
                  <c:v>4.1219999999999999</c:v>
                </c:pt>
                <c:pt idx="5">
                  <c:v>4.1589999999999998</c:v>
                </c:pt>
                <c:pt idx="6">
                  <c:v>4.1980000000000004</c:v>
                </c:pt>
                <c:pt idx="7">
                  <c:v>4.2380000000000004</c:v>
                </c:pt>
                <c:pt idx="8">
                  <c:v>4.2779999999999996</c:v>
                </c:pt>
                <c:pt idx="9">
                  <c:v>4.3170000000000002</c:v>
                </c:pt>
                <c:pt idx="10">
                  <c:v>4.3550000000000004</c:v>
                </c:pt>
                <c:pt idx="11">
                  <c:v>4.3920000000000003</c:v>
                </c:pt>
                <c:pt idx="12">
                  <c:v>4.4269999999999996</c:v>
                </c:pt>
                <c:pt idx="13">
                  <c:v>4.4610000000000003</c:v>
                </c:pt>
                <c:pt idx="14">
                  <c:v>4.492</c:v>
                </c:pt>
                <c:pt idx="15">
                  <c:v>4.5199999999999996</c:v>
                </c:pt>
                <c:pt idx="16">
                  <c:v>4.5469999999999997</c:v>
                </c:pt>
                <c:pt idx="17">
                  <c:v>4.5709999999999997</c:v>
                </c:pt>
                <c:pt idx="18">
                  <c:v>4.5919999999999996</c:v>
                </c:pt>
                <c:pt idx="19">
                  <c:v>4.6100000000000003</c:v>
                </c:pt>
                <c:pt idx="20">
                  <c:v>4.6260000000000003</c:v>
                </c:pt>
                <c:pt idx="21">
                  <c:v>4.6390000000000002</c:v>
                </c:pt>
                <c:pt idx="22">
                  <c:v>4.649</c:v>
                </c:pt>
                <c:pt idx="23">
                  <c:v>4.657</c:v>
                </c:pt>
                <c:pt idx="24">
                  <c:v>4.6609999999999996</c:v>
                </c:pt>
                <c:pt idx="25">
                  <c:v>4.6630000000000003</c:v>
                </c:pt>
                <c:pt idx="26">
                  <c:v>4.6619999999999999</c:v>
                </c:pt>
                <c:pt idx="27">
                  <c:v>4.6580000000000004</c:v>
                </c:pt>
                <c:pt idx="28">
                  <c:v>4.6520000000000001</c:v>
                </c:pt>
                <c:pt idx="29">
                  <c:v>4.6429999999999998</c:v>
                </c:pt>
              </c:numCache>
            </c:numRef>
          </c:val>
          <c:smooth val="0"/>
          <c:extLst>
            <c:ext xmlns:c16="http://schemas.microsoft.com/office/drawing/2014/chart" uri="{C3380CC4-5D6E-409C-BE32-E72D297353CC}">
              <c16:uniqueId val="{00000003-55F3-4590-8D40-F5C2F80A32D9}"/>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latin typeface="+mn-lt"/>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6"/>
          <c:min val="0"/>
        </c:scaling>
        <c:delete val="0"/>
        <c:axPos val="l"/>
        <c:title>
          <c:tx>
            <c:rich>
              <a:bodyPr rot="-5400000" vert="horz"/>
              <a:lstStyle/>
              <a:p>
                <a:pPr>
                  <a:defRPr b="0">
                    <a:latin typeface="+mn-lt"/>
                  </a:defRPr>
                </a:pPr>
                <a:r>
                  <a:rPr lang="en-US" b="0">
                    <a:latin typeface="+mn-lt"/>
                  </a:rPr>
                  <a:t>Yield (%)</a:t>
                </a:r>
              </a:p>
            </c:rich>
          </c:tx>
          <c:layout>
            <c:manualLayout>
              <c:xMode val="edge"/>
              <c:yMode val="edge"/>
              <c:x val="1.1339601411323104E-2"/>
              <c:y val="0.26400703116417035"/>
            </c:manualLayout>
          </c:layout>
          <c:overlay val="0"/>
        </c:title>
        <c:numFmt formatCode="#,##0.0" sourceLinked="0"/>
        <c:majorTickMark val="none"/>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120240384"/>
        <c:crosses val="autoZero"/>
        <c:crossBetween val="between"/>
        <c:majorUnit val="1"/>
      </c:valAx>
    </c:plotArea>
    <c:plotVisOnly val="1"/>
    <c:dispBlanksAs val="span"/>
    <c:showDLblsOverMax val="0"/>
  </c:chart>
  <c:txPr>
    <a:bodyPr/>
    <a:lstStyle/>
    <a:p>
      <a:pPr>
        <a:defRPr sz="800" baseline="0">
          <a:latin typeface="Avenir LT 55 Roman" panose="020B0503020000020003" pitchFamily="34" charset="0"/>
        </a:defRPr>
      </a:pPr>
      <a:endParaRPr lang="en-US"/>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6429408926361136"/>
          <c:y val="6.9267220859120376E-2"/>
          <c:w val="0.59649522992561088"/>
          <c:h val="0.66533743950346791"/>
        </c:manualLayout>
      </c:layout>
      <c:lineChart>
        <c:grouping val="standard"/>
        <c:varyColors val="0"/>
        <c:ser>
          <c:idx val="0"/>
          <c:order val="0"/>
          <c:tx>
            <c:strRef>
              <c:f>Sheet1!$B$1</c:f>
              <c:strCache>
                <c:ptCount val="1"/>
                <c:pt idx="0">
                  <c:v>09/30/2024</c:v>
                </c:pt>
              </c:strCache>
            </c:strRef>
          </c:tx>
          <c:spPr>
            <a:ln>
              <a:solidFill>
                <a:schemeClr val="accent1"/>
              </a:solidFill>
            </a:ln>
          </c:spPr>
          <c:marker>
            <c:symbol val="none"/>
          </c:marker>
          <c:dLbls>
            <c:dLbl>
              <c:idx val="29"/>
              <c:layout>
                <c:manualLayout>
                  <c:x val="-1.2656040157269764E-2"/>
                  <c:y val="3.189401984839052E-2"/>
                </c:manualLayout>
              </c:layout>
              <c:showLegendKey val="0"/>
              <c:showVal val="0"/>
              <c:showCatName val="0"/>
              <c:showSerName val="1"/>
              <c:showPercent val="0"/>
              <c:showBubbleSize val="0"/>
              <c:extLst>
                <c:ext xmlns:c15="http://schemas.microsoft.com/office/drawing/2012/chart" uri="{CE6537A1-D6FC-4f65-9D91-7224C49458BB}">
                  <c15:layout>
                    <c:manualLayout>
                      <c:w val="0.22193425026298763"/>
                      <c:h val="9.245321712381438E-2"/>
                    </c:manualLayout>
                  </c15:layout>
                </c:ext>
                <c:ext xmlns:c16="http://schemas.microsoft.com/office/drawing/2014/chart" uri="{C3380CC4-5D6E-409C-BE32-E72D297353CC}">
                  <c16:uniqueId val="{00000000-C85E-485A-A294-FB5C69357E5F}"/>
                </c:ext>
              </c:extLst>
            </c:dLbl>
            <c:spPr>
              <a:noFill/>
              <a:ln>
                <a:noFill/>
              </a:ln>
              <a:effectLst/>
            </c:spPr>
            <c:txPr>
              <a:bodyPr/>
              <a:lstStyle/>
              <a:p>
                <a:pPr>
                  <a:defRPr b="1">
                    <a:solidFill>
                      <a:srgbClr val="005E74"/>
                    </a:solidFill>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3.2349999999999999</c:v>
                </c:pt>
                <c:pt idx="1">
                  <c:v>2.8780000000000001</c:v>
                </c:pt>
                <c:pt idx="2">
                  <c:v>2.7240000000000002</c:v>
                </c:pt>
                <c:pt idx="3">
                  <c:v>2.6890000000000001</c:v>
                </c:pt>
                <c:pt idx="4">
                  <c:v>2.7149999999999999</c:v>
                </c:pt>
                <c:pt idx="5">
                  <c:v>2.7690000000000001</c:v>
                </c:pt>
                <c:pt idx="6">
                  <c:v>2.8319999999999999</c:v>
                </c:pt>
                <c:pt idx="7">
                  <c:v>2.891</c:v>
                </c:pt>
                <c:pt idx="8">
                  <c:v>2.9420000000000002</c:v>
                </c:pt>
                <c:pt idx="9">
                  <c:v>2.984</c:v>
                </c:pt>
                <c:pt idx="10">
                  <c:v>3.0179999999999998</c:v>
                </c:pt>
                <c:pt idx="11">
                  <c:v>3.044</c:v>
                </c:pt>
                <c:pt idx="12">
                  <c:v>3.0640000000000001</c:v>
                </c:pt>
                <c:pt idx="13">
                  <c:v>3.08</c:v>
                </c:pt>
                <c:pt idx="14">
                  <c:v>3.093</c:v>
                </c:pt>
                <c:pt idx="15">
                  <c:v>3.1040000000000001</c:v>
                </c:pt>
                <c:pt idx="16">
                  <c:v>3.113</c:v>
                </c:pt>
                <c:pt idx="17">
                  <c:v>3.1219999999999999</c:v>
                </c:pt>
                <c:pt idx="18">
                  <c:v>3.129</c:v>
                </c:pt>
                <c:pt idx="19">
                  <c:v>3.1360000000000001</c:v>
                </c:pt>
                <c:pt idx="20">
                  <c:v>3.1419999999999999</c:v>
                </c:pt>
                <c:pt idx="21">
                  <c:v>3.1469999999999998</c:v>
                </c:pt>
                <c:pt idx="22">
                  <c:v>3.1509999999999998</c:v>
                </c:pt>
                <c:pt idx="23">
                  <c:v>3.1539999999999999</c:v>
                </c:pt>
                <c:pt idx="24">
                  <c:v>3.1560000000000001</c:v>
                </c:pt>
                <c:pt idx="25">
                  <c:v>3.1560000000000001</c:v>
                </c:pt>
                <c:pt idx="26">
                  <c:v>3.1549999999999998</c:v>
                </c:pt>
                <c:pt idx="27">
                  <c:v>3.1520000000000001</c:v>
                </c:pt>
                <c:pt idx="28">
                  <c:v>3.149</c:v>
                </c:pt>
                <c:pt idx="29">
                  <c:v>3.1440000000000001</c:v>
                </c:pt>
              </c:numCache>
            </c:numRef>
          </c:val>
          <c:smooth val="0"/>
          <c:extLst>
            <c:ext xmlns:c16="http://schemas.microsoft.com/office/drawing/2014/chart" uri="{C3380CC4-5D6E-409C-BE32-E72D297353CC}">
              <c16:uniqueId val="{00000001-C85E-485A-A294-FB5C69357E5F}"/>
            </c:ext>
          </c:extLst>
        </c:ser>
        <c:ser>
          <c:idx val="1"/>
          <c:order val="1"/>
          <c:tx>
            <c:strRef>
              <c:f>Sheet1!$C$1</c:f>
              <c:strCache>
                <c:ptCount val="1"/>
                <c:pt idx="0">
                  <c:v>06/30/2024</c:v>
                </c:pt>
              </c:strCache>
            </c:strRef>
          </c:tx>
          <c:spPr>
            <a:ln>
              <a:solidFill>
                <a:schemeClr val="bg1">
                  <a:lumMod val="65000"/>
                </a:schemeClr>
              </a:solidFill>
            </a:ln>
          </c:spPr>
          <c:marker>
            <c:symbol val="none"/>
          </c:marker>
          <c:dLbls>
            <c:dLbl>
              <c:idx val="29"/>
              <c:layout>
                <c:manualLayout>
                  <c:x val="-8.5579620065714436E-3"/>
                  <c:y val="-3.720621086168386E-2"/>
                </c:manualLayout>
              </c:layout>
              <c:spPr>
                <a:noFill/>
                <a:ln>
                  <a:noFill/>
                </a:ln>
                <a:effectLst/>
              </c:spPr>
              <c:txPr>
                <a:bodyPr/>
                <a:lstStyle/>
                <a:p>
                  <a:pPr>
                    <a:defRPr b="1">
                      <a:solidFill>
                        <a:schemeClr val="bg1">
                          <a:lumMod val="50000"/>
                        </a:schemeClr>
                      </a:solidFill>
                      <a:latin typeface="Arial" panose="020B0604020202020204" pitchFamily="34" charset="0"/>
                      <a:cs typeface="Arial" panose="020B0604020202020204" pitchFamily="34" charset="0"/>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1462616674296392"/>
                      <c:h val="9.245321712381438E-2"/>
                    </c:manualLayout>
                  </c15:layout>
                </c:ext>
                <c:ext xmlns:c16="http://schemas.microsoft.com/office/drawing/2014/chart" uri="{C3380CC4-5D6E-409C-BE32-E72D297353CC}">
                  <c16:uniqueId val="{00000002-C85E-485A-A294-FB5C69357E5F}"/>
                </c:ext>
              </c:extLst>
            </c:dLbl>
            <c:spPr>
              <a:noFill/>
              <a:ln>
                <a:noFill/>
              </a:ln>
              <a:effectLst/>
            </c:spPr>
            <c:txPr>
              <a:bodyPr wrap="square" lIns="38100" tIns="19050" rIns="38100" bIns="19050" anchor="ctr">
                <a:spAutoFit/>
              </a:bodyPr>
              <a:lstStyle/>
              <a:p>
                <a:pPr>
                  <a:defRPr>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4.3150000000000004</c:v>
                </c:pt>
                <c:pt idx="1">
                  <c:v>3.875</c:v>
                </c:pt>
                <c:pt idx="2">
                  <c:v>3.637</c:v>
                </c:pt>
                <c:pt idx="3">
                  <c:v>3.52</c:v>
                </c:pt>
                <c:pt idx="4">
                  <c:v>3.4740000000000002</c:v>
                </c:pt>
                <c:pt idx="5">
                  <c:v>3.468</c:v>
                </c:pt>
                <c:pt idx="6">
                  <c:v>3.4790000000000001</c:v>
                </c:pt>
                <c:pt idx="7">
                  <c:v>3.496</c:v>
                </c:pt>
                <c:pt idx="8">
                  <c:v>3.512</c:v>
                </c:pt>
                <c:pt idx="9">
                  <c:v>3.5230000000000001</c:v>
                </c:pt>
                <c:pt idx="10">
                  <c:v>3.5289999999999999</c:v>
                </c:pt>
                <c:pt idx="11">
                  <c:v>3.53</c:v>
                </c:pt>
                <c:pt idx="12">
                  <c:v>3.5259999999999998</c:v>
                </c:pt>
                <c:pt idx="13">
                  <c:v>3.52</c:v>
                </c:pt>
                <c:pt idx="14">
                  <c:v>3.5110000000000001</c:v>
                </c:pt>
                <c:pt idx="15">
                  <c:v>3.5009999999999999</c:v>
                </c:pt>
                <c:pt idx="16">
                  <c:v>3.4910000000000001</c:v>
                </c:pt>
                <c:pt idx="17">
                  <c:v>3.4809999999999999</c:v>
                </c:pt>
                <c:pt idx="18">
                  <c:v>3.472</c:v>
                </c:pt>
                <c:pt idx="19">
                  <c:v>3.464</c:v>
                </c:pt>
                <c:pt idx="20">
                  <c:v>3.456</c:v>
                </c:pt>
                <c:pt idx="21">
                  <c:v>3.45</c:v>
                </c:pt>
                <c:pt idx="22">
                  <c:v>3.444</c:v>
                </c:pt>
                <c:pt idx="23">
                  <c:v>3.4380000000000002</c:v>
                </c:pt>
                <c:pt idx="24">
                  <c:v>3.4329999999999998</c:v>
                </c:pt>
                <c:pt idx="25">
                  <c:v>3.4279999999999999</c:v>
                </c:pt>
                <c:pt idx="26">
                  <c:v>3.423</c:v>
                </c:pt>
                <c:pt idx="27">
                  <c:v>3.4169999999999998</c:v>
                </c:pt>
                <c:pt idx="28">
                  <c:v>3.4119999999999999</c:v>
                </c:pt>
                <c:pt idx="29">
                  <c:v>3.4049999999999998</c:v>
                </c:pt>
              </c:numCache>
            </c:numRef>
          </c:val>
          <c:smooth val="0"/>
          <c:extLst>
            <c:ext xmlns:c16="http://schemas.microsoft.com/office/drawing/2014/chart" uri="{C3380CC4-5D6E-409C-BE32-E72D297353CC}">
              <c16:uniqueId val="{00000003-C85E-485A-A294-FB5C69357E5F}"/>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latin typeface="+mn-lt"/>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6"/>
          <c:min val="0"/>
        </c:scaling>
        <c:delete val="0"/>
        <c:axPos val="l"/>
        <c:title>
          <c:tx>
            <c:rich>
              <a:bodyPr rot="-5400000" vert="horz"/>
              <a:lstStyle/>
              <a:p>
                <a:pPr>
                  <a:defRPr b="0">
                    <a:latin typeface="+mn-lt"/>
                  </a:defRPr>
                </a:pPr>
                <a:r>
                  <a:rPr lang="en-US" b="0">
                    <a:latin typeface="+mn-lt"/>
                  </a:rPr>
                  <a:t>Yield (%)</a:t>
                </a:r>
              </a:p>
            </c:rich>
          </c:tx>
          <c:layout>
            <c:manualLayout>
              <c:xMode val="edge"/>
              <c:yMode val="edge"/>
              <c:x val="1.1339601411323104E-2"/>
              <c:y val="0.26400703116417035"/>
            </c:manualLayout>
          </c:layout>
          <c:overlay val="0"/>
        </c:title>
        <c:numFmt formatCode="#,##0.0" sourceLinked="0"/>
        <c:majorTickMark val="none"/>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120240384"/>
        <c:crosses val="autoZero"/>
        <c:crossBetween val="between"/>
        <c:majorUnit val="1"/>
      </c:valAx>
    </c:plotArea>
    <c:plotVisOnly val="1"/>
    <c:dispBlanksAs val="span"/>
    <c:showDLblsOverMax val="0"/>
  </c:chart>
  <c:txPr>
    <a:bodyPr/>
    <a:lstStyle/>
    <a:p>
      <a:pPr>
        <a:defRPr sz="800" baseline="0">
          <a:latin typeface="Avenir LT 55 Roman" panose="020B0503020000020003"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402738460631956E-2"/>
          <c:y val="0.22830555894496266"/>
          <c:w val="0.86077481306586834"/>
          <c:h val="0.57884352275647932"/>
        </c:manualLayout>
      </c:layout>
      <c:areaChart>
        <c:grouping val="standard"/>
        <c:varyColors val="0"/>
        <c:ser>
          <c:idx val="2"/>
          <c:order val="2"/>
          <c:tx>
            <c:strRef>
              <c:f>Sheet1!$D$1</c:f>
              <c:strCache>
                <c:ptCount val="1"/>
                <c:pt idx="0">
                  <c:v>blue area</c:v>
                </c:pt>
              </c:strCache>
            </c:strRef>
          </c:tx>
          <c:spPr>
            <a:solidFill>
              <a:schemeClr val="accent1">
                <a:lumMod val="20000"/>
                <a:lumOff val="80000"/>
              </a:schemeClr>
            </a:solidFill>
          </c:spPr>
          <c:cat>
            <c:numRef>
              <c:f>Sheet1!$A$2:$A$299</c:f>
              <c:numCache>
                <c:formatCode>m/d/yyyy</c:formatCode>
                <c:ptCount val="298"/>
                <c:pt idx="0">
                  <c:v>36525</c:v>
                </c:pt>
                <c:pt idx="1">
                  <c:v>36556</c:v>
                </c:pt>
                <c:pt idx="2">
                  <c:v>36585</c:v>
                </c:pt>
                <c:pt idx="3">
                  <c:v>36616</c:v>
                </c:pt>
                <c:pt idx="4">
                  <c:v>36646</c:v>
                </c:pt>
                <c:pt idx="5">
                  <c:v>36677</c:v>
                </c:pt>
                <c:pt idx="6">
                  <c:v>36707</c:v>
                </c:pt>
                <c:pt idx="7">
                  <c:v>36738</c:v>
                </c:pt>
                <c:pt idx="8">
                  <c:v>36769</c:v>
                </c:pt>
                <c:pt idx="9">
                  <c:v>36799</c:v>
                </c:pt>
                <c:pt idx="10">
                  <c:v>36830</c:v>
                </c:pt>
                <c:pt idx="11">
                  <c:v>36860</c:v>
                </c:pt>
                <c:pt idx="12">
                  <c:v>36891</c:v>
                </c:pt>
                <c:pt idx="13">
                  <c:v>36922</c:v>
                </c:pt>
                <c:pt idx="14">
                  <c:v>36950</c:v>
                </c:pt>
                <c:pt idx="15">
                  <c:v>36981</c:v>
                </c:pt>
                <c:pt idx="16">
                  <c:v>37011</c:v>
                </c:pt>
                <c:pt idx="17">
                  <c:v>37042</c:v>
                </c:pt>
                <c:pt idx="18">
                  <c:v>37072</c:v>
                </c:pt>
                <c:pt idx="19">
                  <c:v>37103</c:v>
                </c:pt>
                <c:pt idx="20">
                  <c:v>37134</c:v>
                </c:pt>
                <c:pt idx="21">
                  <c:v>37164</c:v>
                </c:pt>
                <c:pt idx="22">
                  <c:v>37195</c:v>
                </c:pt>
                <c:pt idx="23">
                  <c:v>37225</c:v>
                </c:pt>
                <c:pt idx="24">
                  <c:v>37256</c:v>
                </c:pt>
                <c:pt idx="25">
                  <c:v>37287</c:v>
                </c:pt>
                <c:pt idx="26">
                  <c:v>37315</c:v>
                </c:pt>
                <c:pt idx="27">
                  <c:v>37346</c:v>
                </c:pt>
                <c:pt idx="28">
                  <c:v>37376</c:v>
                </c:pt>
                <c:pt idx="29">
                  <c:v>37407</c:v>
                </c:pt>
                <c:pt idx="30">
                  <c:v>37437</c:v>
                </c:pt>
                <c:pt idx="31">
                  <c:v>37468</c:v>
                </c:pt>
                <c:pt idx="32">
                  <c:v>37499</c:v>
                </c:pt>
                <c:pt idx="33">
                  <c:v>37529</c:v>
                </c:pt>
                <c:pt idx="34">
                  <c:v>37560</c:v>
                </c:pt>
                <c:pt idx="35">
                  <c:v>37590</c:v>
                </c:pt>
                <c:pt idx="36">
                  <c:v>37621</c:v>
                </c:pt>
                <c:pt idx="37">
                  <c:v>37652</c:v>
                </c:pt>
                <c:pt idx="38">
                  <c:v>37680</c:v>
                </c:pt>
                <c:pt idx="39">
                  <c:v>37711</c:v>
                </c:pt>
                <c:pt idx="40">
                  <c:v>37741</c:v>
                </c:pt>
                <c:pt idx="41">
                  <c:v>37772</c:v>
                </c:pt>
                <c:pt idx="42">
                  <c:v>37802</c:v>
                </c:pt>
                <c:pt idx="43">
                  <c:v>37833</c:v>
                </c:pt>
                <c:pt idx="44">
                  <c:v>37864</c:v>
                </c:pt>
                <c:pt idx="45">
                  <c:v>37894</c:v>
                </c:pt>
                <c:pt idx="46">
                  <c:v>37925</c:v>
                </c:pt>
                <c:pt idx="47">
                  <c:v>37955</c:v>
                </c:pt>
                <c:pt idx="48">
                  <c:v>37986</c:v>
                </c:pt>
                <c:pt idx="49">
                  <c:v>38017</c:v>
                </c:pt>
                <c:pt idx="50">
                  <c:v>38046</c:v>
                </c:pt>
                <c:pt idx="51">
                  <c:v>38077</c:v>
                </c:pt>
                <c:pt idx="52">
                  <c:v>38107</c:v>
                </c:pt>
                <c:pt idx="53">
                  <c:v>38138</c:v>
                </c:pt>
                <c:pt idx="54">
                  <c:v>38168</c:v>
                </c:pt>
                <c:pt idx="55">
                  <c:v>38199</c:v>
                </c:pt>
                <c:pt idx="56">
                  <c:v>38230</c:v>
                </c:pt>
                <c:pt idx="57">
                  <c:v>38260</c:v>
                </c:pt>
                <c:pt idx="58">
                  <c:v>38291</c:v>
                </c:pt>
                <c:pt idx="59">
                  <c:v>38321</c:v>
                </c:pt>
                <c:pt idx="60">
                  <c:v>38352</c:v>
                </c:pt>
                <c:pt idx="61">
                  <c:v>38383</c:v>
                </c:pt>
                <c:pt idx="62">
                  <c:v>38411</c:v>
                </c:pt>
                <c:pt idx="63">
                  <c:v>38442</c:v>
                </c:pt>
                <c:pt idx="64">
                  <c:v>38472</c:v>
                </c:pt>
                <c:pt idx="65">
                  <c:v>38503</c:v>
                </c:pt>
                <c:pt idx="66">
                  <c:v>38533</c:v>
                </c:pt>
                <c:pt idx="67">
                  <c:v>38564</c:v>
                </c:pt>
                <c:pt idx="68">
                  <c:v>38595</c:v>
                </c:pt>
                <c:pt idx="69">
                  <c:v>38625</c:v>
                </c:pt>
                <c:pt idx="70">
                  <c:v>38656</c:v>
                </c:pt>
                <c:pt idx="71">
                  <c:v>38686</c:v>
                </c:pt>
                <c:pt idx="72">
                  <c:v>38717</c:v>
                </c:pt>
                <c:pt idx="73">
                  <c:v>38748</c:v>
                </c:pt>
                <c:pt idx="74">
                  <c:v>38776</c:v>
                </c:pt>
                <c:pt idx="75">
                  <c:v>38807</c:v>
                </c:pt>
                <c:pt idx="76">
                  <c:v>38837</c:v>
                </c:pt>
                <c:pt idx="77">
                  <c:v>38868</c:v>
                </c:pt>
                <c:pt idx="78">
                  <c:v>38898</c:v>
                </c:pt>
                <c:pt idx="79">
                  <c:v>38929</c:v>
                </c:pt>
                <c:pt idx="80">
                  <c:v>38960</c:v>
                </c:pt>
                <c:pt idx="81">
                  <c:v>38990</c:v>
                </c:pt>
                <c:pt idx="82">
                  <c:v>39021</c:v>
                </c:pt>
                <c:pt idx="83">
                  <c:v>39051</c:v>
                </c:pt>
                <c:pt idx="84">
                  <c:v>39082</c:v>
                </c:pt>
                <c:pt idx="85">
                  <c:v>39113</c:v>
                </c:pt>
                <c:pt idx="86">
                  <c:v>39141</c:v>
                </c:pt>
                <c:pt idx="87">
                  <c:v>39172</c:v>
                </c:pt>
                <c:pt idx="88">
                  <c:v>39202</c:v>
                </c:pt>
                <c:pt idx="89">
                  <c:v>39233</c:v>
                </c:pt>
                <c:pt idx="90">
                  <c:v>39263</c:v>
                </c:pt>
                <c:pt idx="91">
                  <c:v>39294</c:v>
                </c:pt>
                <c:pt idx="92">
                  <c:v>39325</c:v>
                </c:pt>
                <c:pt idx="93">
                  <c:v>39355</c:v>
                </c:pt>
                <c:pt idx="94">
                  <c:v>39386</c:v>
                </c:pt>
                <c:pt idx="95">
                  <c:v>39416</c:v>
                </c:pt>
                <c:pt idx="96">
                  <c:v>39447</c:v>
                </c:pt>
                <c:pt idx="97">
                  <c:v>39478</c:v>
                </c:pt>
                <c:pt idx="98">
                  <c:v>39507</c:v>
                </c:pt>
                <c:pt idx="99">
                  <c:v>39538</c:v>
                </c:pt>
                <c:pt idx="100">
                  <c:v>39568</c:v>
                </c:pt>
                <c:pt idx="101">
                  <c:v>39599</c:v>
                </c:pt>
                <c:pt idx="102">
                  <c:v>39629</c:v>
                </c:pt>
                <c:pt idx="103">
                  <c:v>39660</c:v>
                </c:pt>
                <c:pt idx="104">
                  <c:v>39691</c:v>
                </c:pt>
                <c:pt idx="105">
                  <c:v>39721</c:v>
                </c:pt>
                <c:pt idx="106">
                  <c:v>39752</c:v>
                </c:pt>
                <c:pt idx="107">
                  <c:v>39782</c:v>
                </c:pt>
                <c:pt idx="108">
                  <c:v>39813</c:v>
                </c:pt>
                <c:pt idx="109">
                  <c:v>39844</c:v>
                </c:pt>
                <c:pt idx="110">
                  <c:v>39872</c:v>
                </c:pt>
                <c:pt idx="111">
                  <c:v>39903</c:v>
                </c:pt>
                <c:pt idx="112">
                  <c:v>39933</c:v>
                </c:pt>
                <c:pt idx="113">
                  <c:v>39964</c:v>
                </c:pt>
                <c:pt idx="114">
                  <c:v>39994</c:v>
                </c:pt>
                <c:pt idx="115">
                  <c:v>40025</c:v>
                </c:pt>
                <c:pt idx="116">
                  <c:v>40056</c:v>
                </c:pt>
                <c:pt idx="117">
                  <c:v>40086</c:v>
                </c:pt>
                <c:pt idx="118">
                  <c:v>40117</c:v>
                </c:pt>
                <c:pt idx="119">
                  <c:v>40147</c:v>
                </c:pt>
                <c:pt idx="120">
                  <c:v>40178</c:v>
                </c:pt>
                <c:pt idx="121">
                  <c:v>40209</c:v>
                </c:pt>
                <c:pt idx="122">
                  <c:v>40237</c:v>
                </c:pt>
                <c:pt idx="123">
                  <c:v>40268</c:v>
                </c:pt>
                <c:pt idx="124">
                  <c:v>40298</c:v>
                </c:pt>
                <c:pt idx="125">
                  <c:v>40329</c:v>
                </c:pt>
                <c:pt idx="126">
                  <c:v>40359</c:v>
                </c:pt>
                <c:pt idx="127">
                  <c:v>40390</c:v>
                </c:pt>
                <c:pt idx="128">
                  <c:v>40421</c:v>
                </c:pt>
                <c:pt idx="129">
                  <c:v>40451</c:v>
                </c:pt>
                <c:pt idx="130">
                  <c:v>40482</c:v>
                </c:pt>
                <c:pt idx="131">
                  <c:v>40512</c:v>
                </c:pt>
                <c:pt idx="132">
                  <c:v>40543</c:v>
                </c:pt>
                <c:pt idx="133">
                  <c:v>40574</c:v>
                </c:pt>
                <c:pt idx="134">
                  <c:v>40602</c:v>
                </c:pt>
                <c:pt idx="135">
                  <c:v>40633</c:v>
                </c:pt>
                <c:pt idx="136">
                  <c:v>40663</c:v>
                </c:pt>
                <c:pt idx="137">
                  <c:v>40694</c:v>
                </c:pt>
                <c:pt idx="138">
                  <c:v>40724</c:v>
                </c:pt>
                <c:pt idx="139">
                  <c:v>40755</c:v>
                </c:pt>
                <c:pt idx="140">
                  <c:v>40786</c:v>
                </c:pt>
                <c:pt idx="141">
                  <c:v>40816</c:v>
                </c:pt>
                <c:pt idx="142">
                  <c:v>40847</c:v>
                </c:pt>
                <c:pt idx="143">
                  <c:v>40877</c:v>
                </c:pt>
                <c:pt idx="144">
                  <c:v>40908</c:v>
                </c:pt>
                <c:pt idx="145">
                  <c:v>40939</c:v>
                </c:pt>
                <c:pt idx="146">
                  <c:v>40968</c:v>
                </c:pt>
                <c:pt idx="147">
                  <c:v>40999</c:v>
                </c:pt>
                <c:pt idx="148">
                  <c:v>41029</c:v>
                </c:pt>
                <c:pt idx="149">
                  <c:v>41060</c:v>
                </c:pt>
                <c:pt idx="150">
                  <c:v>41090</c:v>
                </c:pt>
                <c:pt idx="151">
                  <c:v>41121</c:v>
                </c:pt>
                <c:pt idx="152">
                  <c:v>41152</c:v>
                </c:pt>
                <c:pt idx="153">
                  <c:v>41182</c:v>
                </c:pt>
                <c:pt idx="154">
                  <c:v>41213</c:v>
                </c:pt>
                <c:pt idx="155">
                  <c:v>41243</c:v>
                </c:pt>
                <c:pt idx="156">
                  <c:v>41274</c:v>
                </c:pt>
                <c:pt idx="157">
                  <c:v>41305</c:v>
                </c:pt>
                <c:pt idx="158">
                  <c:v>41333</c:v>
                </c:pt>
                <c:pt idx="159">
                  <c:v>41364</c:v>
                </c:pt>
                <c:pt idx="160">
                  <c:v>41394</c:v>
                </c:pt>
                <c:pt idx="161">
                  <c:v>41425</c:v>
                </c:pt>
                <c:pt idx="162">
                  <c:v>41455</c:v>
                </c:pt>
                <c:pt idx="163">
                  <c:v>41486</c:v>
                </c:pt>
                <c:pt idx="164">
                  <c:v>41517</c:v>
                </c:pt>
                <c:pt idx="165">
                  <c:v>41547</c:v>
                </c:pt>
                <c:pt idx="166">
                  <c:v>41578</c:v>
                </c:pt>
                <c:pt idx="167">
                  <c:v>41608</c:v>
                </c:pt>
                <c:pt idx="168">
                  <c:v>41639</c:v>
                </c:pt>
                <c:pt idx="169">
                  <c:v>41670</c:v>
                </c:pt>
                <c:pt idx="170">
                  <c:v>41698</c:v>
                </c:pt>
                <c:pt idx="171">
                  <c:v>41729</c:v>
                </c:pt>
                <c:pt idx="172">
                  <c:v>41759</c:v>
                </c:pt>
                <c:pt idx="173">
                  <c:v>41790</c:v>
                </c:pt>
                <c:pt idx="174">
                  <c:v>41820</c:v>
                </c:pt>
                <c:pt idx="175">
                  <c:v>41851</c:v>
                </c:pt>
                <c:pt idx="176">
                  <c:v>41882</c:v>
                </c:pt>
                <c:pt idx="177">
                  <c:v>41912</c:v>
                </c:pt>
                <c:pt idx="178">
                  <c:v>41943</c:v>
                </c:pt>
                <c:pt idx="179">
                  <c:v>41973</c:v>
                </c:pt>
                <c:pt idx="180">
                  <c:v>42004</c:v>
                </c:pt>
                <c:pt idx="181">
                  <c:v>42035</c:v>
                </c:pt>
                <c:pt idx="182">
                  <c:v>42063</c:v>
                </c:pt>
                <c:pt idx="183">
                  <c:v>42094</c:v>
                </c:pt>
                <c:pt idx="184">
                  <c:v>42124</c:v>
                </c:pt>
                <c:pt idx="185">
                  <c:v>42155</c:v>
                </c:pt>
                <c:pt idx="186">
                  <c:v>42185</c:v>
                </c:pt>
                <c:pt idx="187">
                  <c:v>42216</c:v>
                </c:pt>
                <c:pt idx="188">
                  <c:v>42247</c:v>
                </c:pt>
                <c:pt idx="189">
                  <c:v>42277</c:v>
                </c:pt>
                <c:pt idx="190">
                  <c:v>42308</c:v>
                </c:pt>
                <c:pt idx="191">
                  <c:v>42338</c:v>
                </c:pt>
                <c:pt idx="192">
                  <c:v>42369</c:v>
                </c:pt>
                <c:pt idx="193">
                  <c:v>42400</c:v>
                </c:pt>
                <c:pt idx="194">
                  <c:v>42429</c:v>
                </c:pt>
                <c:pt idx="195">
                  <c:v>42460</c:v>
                </c:pt>
                <c:pt idx="196">
                  <c:v>42490</c:v>
                </c:pt>
                <c:pt idx="197">
                  <c:v>42521</c:v>
                </c:pt>
                <c:pt idx="198">
                  <c:v>42551</c:v>
                </c:pt>
                <c:pt idx="199">
                  <c:v>42582</c:v>
                </c:pt>
                <c:pt idx="200">
                  <c:v>42613</c:v>
                </c:pt>
                <c:pt idx="201">
                  <c:v>42643</c:v>
                </c:pt>
                <c:pt idx="202">
                  <c:v>42674</c:v>
                </c:pt>
                <c:pt idx="203">
                  <c:v>42704</c:v>
                </c:pt>
                <c:pt idx="204">
                  <c:v>42735</c:v>
                </c:pt>
                <c:pt idx="205">
                  <c:v>42766</c:v>
                </c:pt>
                <c:pt idx="206">
                  <c:v>42794</c:v>
                </c:pt>
                <c:pt idx="207">
                  <c:v>42825</c:v>
                </c:pt>
                <c:pt idx="208">
                  <c:v>42855</c:v>
                </c:pt>
                <c:pt idx="209">
                  <c:v>42886</c:v>
                </c:pt>
                <c:pt idx="210">
                  <c:v>42916</c:v>
                </c:pt>
                <c:pt idx="211">
                  <c:v>42947</c:v>
                </c:pt>
                <c:pt idx="212">
                  <c:v>42978</c:v>
                </c:pt>
                <c:pt idx="213">
                  <c:v>43008</c:v>
                </c:pt>
                <c:pt idx="214">
                  <c:v>43039</c:v>
                </c:pt>
                <c:pt idx="215">
                  <c:v>43069</c:v>
                </c:pt>
                <c:pt idx="216">
                  <c:v>43100</c:v>
                </c:pt>
                <c:pt idx="217">
                  <c:v>43131</c:v>
                </c:pt>
                <c:pt idx="218">
                  <c:v>43159</c:v>
                </c:pt>
                <c:pt idx="219">
                  <c:v>43190</c:v>
                </c:pt>
                <c:pt idx="220">
                  <c:v>43220</c:v>
                </c:pt>
                <c:pt idx="221">
                  <c:v>43251</c:v>
                </c:pt>
                <c:pt idx="222">
                  <c:v>43281</c:v>
                </c:pt>
                <c:pt idx="223">
                  <c:v>43312</c:v>
                </c:pt>
                <c:pt idx="224">
                  <c:v>43343</c:v>
                </c:pt>
                <c:pt idx="225">
                  <c:v>43373</c:v>
                </c:pt>
                <c:pt idx="226">
                  <c:v>43404</c:v>
                </c:pt>
                <c:pt idx="227">
                  <c:v>43434</c:v>
                </c:pt>
                <c:pt idx="228">
                  <c:v>43465</c:v>
                </c:pt>
                <c:pt idx="229">
                  <c:v>43496</c:v>
                </c:pt>
                <c:pt idx="230">
                  <c:v>43524</c:v>
                </c:pt>
                <c:pt idx="231">
                  <c:v>43555</c:v>
                </c:pt>
                <c:pt idx="232">
                  <c:v>43585</c:v>
                </c:pt>
                <c:pt idx="233">
                  <c:v>43616</c:v>
                </c:pt>
                <c:pt idx="234">
                  <c:v>43646</c:v>
                </c:pt>
                <c:pt idx="235">
                  <c:v>43677</c:v>
                </c:pt>
                <c:pt idx="236">
                  <c:v>43708</c:v>
                </c:pt>
                <c:pt idx="237">
                  <c:v>43738</c:v>
                </c:pt>
                <c:pt idx="238">
                  <c:v>43769</c:v>
                </c:pt>
                <c:pt idx="239">
                  <c:v>43799</c:v>
                </c:pt>
                <c:pt idx="240">
                  <c:v>43830</c:v>
                </c:pt>
                <c:pt idx="241">
                  <c:v>43861</c:v>
                </c:pt>
                <c:pt idx="242">
                  <c:v>43890</c:v>
                </c:pt>
                <c:pt idx="243">
                  <c:v>43921</c:v>
                </c:pt>
                <c:pt idx="244">
                  <c:v>43951</c:v>
                </c:pt>
                <c:pt idx="245">
                  <c:v>43982</c:v>
                </c:pt>
                <c:pt idx="246">
                  <c:v>44012</c:v>
                </c:pt>
                <c:pt idx="247">
                  <c:v>44043</c:v>
                </c:pt>
                <c:pt idx="248">
                  <c:v>44074</c:v>
                </c:pt>
                <c:pt idx="249">
                  <c:v>44104</c:v>
                </c:pt>
                <c:pt idx="250">
                  <c:v>44135</c:v>
                </c:pt>
                <c:pt idx="251">
                  <c:v>44165</c:v>
                </c:pt>
                <c:pt idx="252">
                  <c:v>44196</c:v>
                </c:pt>
                <c:pt idx="253">
                  <c:v>44227</c:v>
                </c:pt>
                <c:pt idx="254">
                  <c:v>44255</c:v>
                </c:pt>
                <c:pt idx="255">
                  <c:v>44286</c:v>
                </c:pt>
                <c:pt idx="256">
                  <c:v>44316</c:v>
                </c:pt>
                <c:pt idx="257">
                  <c:v>44347</c:v>
                </c:pt>
                <c:pt idx="258">
                  <c:v>44377</c:v>
                </c:pt>
                <c:pt idx="259">
                  <c:v>44408</c:v>
                </c:pt>
                <c:pt idx="260">
                  <c:v>44439</c:v>
                </c:pt>
                <c:pt idx="261">
                  <c:v>44469</c:v>
                </c:pt>
                <c:pt idx="262">
                  <c:v>44500</c:v>
                </c:pt>
                <c:pt idx="263">
                  <c:v>44530</c:v>
                </c:pt>
                <c:pt idx="264">
                  <c:v>44561</c:v>
                </c:pt>
                <c:pt idx="265">
                  <c:v>44592</c:v>
                </c:pt>
                <c:pt idx="266">
                  <c:v>44620</c:v>
                </c:pt>
                <c:pt idx="267">
                  <c:v>44651</c:v>
                </c:pt>
                <c:pt idx="268">
                  <c:v>44681</c:v>
                </c:pt>
                <c:pt idx="269">
                  <c:v>44712</c:v>
                </c:pt>
                <c:pt idx="270">
                  <c:v>44742</c:v>
                </c:pt>
                <c:pt idx="271">
                  <c:v>44773</c:v>
                </c:pt>
                <c:pt idx="272">
                  <c:v>44804</c:v>
                </c:pt>
                <c:pt idx="273">
                  <c:v>44834</c:v>
                </c:pt>
                <c:pt idx="274">
                  <c:v>44865</c:v>
                </c:pt>
                <c:pt idx="275">
                  <c:v>44895</c:v>
                </c:pt>
                <c:pt idx="276">
                  <c:v>44926</c:v>
                </c:pt>
                <c:pt idx="277">
                  <c:v>44957</c:v>
                </c:pt>
                <c:pt idx="278">
                  <c:v>44985</c:v>
                </c:pt>
                <c:pt idx="279">
                  <c:v>45016</c:v>
                </c:pt>
                <c:pt idx="280">
                  <c:v>45046</c:v>
                </c:pt>
                <c:pt idx="281">
                  <c:v>45077</c:v>
                </c:pt>
                <c:pt idx="282">
                  <c:v>45107</c:v>
                </c:pt>
                <c:pt idx="283">
                  <c:v>45138</c:v>
                </c:pt>
                <c:pt idx="284">
                  <c:v>45169</c:v>
                </c:pt>
                <c:pt idx="285">
                  <c:v>45199</c:v>
                </c:pt>
                <c:pt idx="286">
                  <c:v>45230</c:v>
                </c:pt>
                <c:pt idx="287">
                  <c:v>45260</c:v>
                </c:pt>
                <c:pt idx="288">
                  <c:v>45291</c:v>
                </c:pt>
                <c:pt idx="289">
                  <c:v>45322</c:v>
                </c:pt>
                <c:pt idx="290">
                  <c:v>45351</c:v>
                </c:pt>
                <c:pt idx="291">
                  <c:v>45382</c:v>
                </c:pt>
                <c:pt idx="292">
                  <c:v>45412</c:v>
                </c:pt>
                <c:pt idx="293">
                  <c:v>45443</c:v>
                </c:pt>
                <c:pt idx="294">
                  <c:v>45473</c:v>
                </c:pt>
                <c:pt idx="295">
                  <c:v>45504</c:v>
                </c:pt>
                <c:pt idx="296">
                  <c:v>45535</c:v>
                </c:pt>
                <c:pt idx="297">
                  <c:v>45565</c:v>
                </c:pt>
              </c:numCache>
            </c:numRef>
          </c:cat>
          <c:val>
            <c:numRef>
              <c:f>Sheet1!$D$2:$D$299</c:f>
              <c:numCache>
                <c:formatCode>General</c:formatCode>
                <c:ptCount val="298"/>
                <c:pt idx="203">
                  <c:v>0</c:v>
                </c:pt>
                <c:pt idx="285">
                  <c:v>450</c:v>
                </c:pt>
                <c:pt idx="286">
                  <c:v>450</c:v>
                </c:pt>
                <c:pt idx="287">
                  <c:v>450</c:v>
                </c:pt>
                <c:pt idx="288">
                  <c:v>450</c:v>
                </c:pt>
                <c:pt idx="289">
                  <c:v>450</c:v>
                </c:pt>
                <c:pt idx="290">
                  <c:v>450</c:v>
                </c:pt>
                <c:pt idx="291">
                  <c:v>450</c:v>
                </c:pt>
                <c:pt idx="292">
                  <c:v>450</c:v>
                </c:pt>
                <c:pt idx="293">
                  <c:v>450</c:v>
                </c:pt>
                <c:pt idx="294">
                  <c:v>450</c:v>
                </c:pt>
                <c:pt idx="295">
                  <c:v>450</c:v>
                </c:pt>
                <c:pt idx="296">
                  <c:v>450</c:v>
                </c:pt>
                <c:pt idx="297">
                  <c:v>450</c:v>
                </c:pt>
              </c:numCache>
            </c:numRef>
          </c:val>
          <c:extLst>
            <c:ext xmlns:c16="http://schemas.microsoft.com/office/drawing/2014/chart" uri="{C3380CC4-5D6E-409C-BE32-E72D297353CC}">
              <c16:uniqueId val="{00000002-06FA-42EA-9301-16C9310993C8}"/>
            </c:ext>
          </c:extLst>
        </c:ser>
        <c:dLbls>
          <c:showLegendKey val="0"/>
          <c:showVal val="0"/>
          <c:showCatName val="0"/>
          <c:showSerName val="0"/>
          <c:showPercent val="0"/>
          <c:showBubbleSize val="0"/>
        </c:dLbls>
        <c:axId val="43202048"/>
        <c:axId val="43203584"/>
      </c:areaChart>
      <c:lineChart>
        <c:grouping val="standard"/>
        <c:varyColors val="0"/>
        <c:ser>
          <c:idx val="0"/>
          <c:order val="0"/>
          <c:tx>
            <c:strRef>
              <c:f>Sheet1!$B$1</c:f>
              <c:strCache>
                <c:ptCount val="1"/>
                <c:pt idx="0">
                  <c:v>MSCI All Country World Index (gross div.)</c:v>
                </c:pt>
              </c:strCache>
            </c:strRef>
          </c:tx>
          <c:spPr>
            <a:ln w="28575">
              <a:solidFill>
                <a:schemeClr val="bg1">
                  <a:lumMod val="65000"/>
                </a:schemeClr>
              </a:solidFill>
            </a:ln>
          </c:spPr>
          <c:marker>
            <c:symbol val="none"/>
          </c:marker>
          <c:cat>
            <c:numRef>
              <c:f>Sheet1!$A$2:$A$299</c:f>
              <c:numCache>
                <c:formatCode>m/d/yyyy</c:formatCode>
                <c:ptCount val="298"/>
                <c:pt idx="0">
                  <c:v>36525</c:v>
                </c:pt>
                <c:pt idx="1">
                  <c:v>36556</c:v>
                </c:pt>
                <c:pt idx="2">
                  <c:v>36585</c:v>
                </c:pt>
                <c:pt idx="3">
                  <c:v>36616</c:v>
                </c:pt>
                <c:pt idx="4">
                  <c:v>36646</c:v>
                </c:pt>
                <c:pt idx="5">
                  <c:v>36677</c:v>
                </c:pt>
                <c:pt idx="6">
                  <c:v>36707</c:v>
                </c:pt>
                <c:pt idx="7">
                  <c:v>36738</c:v>
                </c:pt>
                <c:pt idx="8">
                  <c:v>36769</c:v>
                </c:pt>
                <c:pt idx="9">
                  <c:v>36799</c:v>
                </c:pt>
                <c:pt idx="10">
                  <c:v>36830</c:v>
                </c:pt>
                <c:pt idx="11">
                  <c:v>36860</c:v>
                </c:pt>
                <c:pt idx="12">
                  <c:v>36891</c:v>
                </c:pt>
                <c:pt idx="13">
                  <c:v>36922</c:v>
                </c:pt>
                <c:pt idx="14">
                  <c:v>36950</c:v>
                </c:pt>
                <c:pt idx="15">
                  <c:v>36981</c:v>
                </c:pt>
                <c:pt idx="16">
                  <c:v>37011</c:v>
                </c:pt>
                <c:pt idx="17">
                  <c:v>37042</c:v>
                </c:pt>
                <c:pt idx="18">
                  <c:v>37072</c:v>
                </c:pt>
                <c:pt idx="19">
                  <c:v>37103</c:v>
                </c:pt>
                <c:pt idx="20">
                  <c:v>37134</c:v>
                </c:pt>
                <c:pt idx="21">
                  <c:v>37164</c:v>
                </c:pt>
                <c:pt idx="22">
                  <c:v>37195</c:v>
                </c:pt>
                <c:pt idx="23">
                  <c:v>37225</c:v>
                </c:pt>
                <c:pt idx="24">
                  <c:v>37256</c:v>
                </c:pt>
                <c:pt idx="25">
                  <c:v>37287</c:v>
                </c:pt>
                <c:pt idx="26">
                  <c:v>37315</c:v>
                </c:pt>
                <c:pt idx="27">
                  <c:v>37346</c:v>
                </c:pt>
                <c:pt idx="28">
                  <c:v>37376</c:v>
                </c:pt>
                <c:pt idx="29">
                  <c:v>37407</c:v>
                </c:pt>
                <c:pt idx="30">
                  <c:v>37437</c:v>
                </c:pt>
                <c:pt idx="31">
                  <c:v>37468</c:v>
                </c:pt>
                <c:pt idx="32">
                  <c:v>37499</c:v>
                </c:pt>
                <c:pt idx="33">
                  <c:v>37529</c:v>
                </c:pt>
                <c:pt idx="34">
                  <c:v>37560</c:v>
                </c:pt>
                <c:pt idx="35">
                  <c:v>37590</c:v>
                </c:pt>
                <c:pt idx="36">
                  <c:v>37621</c:v>
                </c:pt>
                <c:pt idx="37">
                  <c:v>37652</c:v>
                </c:pt>
                <c:pt idx="38">
                  <c:v>37680</c:v>
                </c:pt>
                <c:pt idx="39">
                  <c:v>37711</c:v>
                </c:pt>
                <c:pt idx="40">
                  <c:v>37741</c:v>
                </c:pt>
                <c:pt idx="41">
                  <c:v>37772</c:v>
                </c:pt>
                <c:pt idx="42">
                  <c:v>37802</c:v>
                </c:pt>
                <c:pt idx="43">
                  <c:v>37833</c:v>
                </c:pt>
                <c:pt idx="44">
                  <c:v>37864</c:v>
                </c:pt>
                <c:pt idx="45">
                  <c:v>37894</c:v>
                </c:pt>
                <c:pt idx="46">
                  <c:v>37925</c:v>
                </c:pt>
                <c:pt idx="47">
                  <c:v>37955</c:v>
                </c:pt>
                <c:pt idx="48">
                  <c:v>37986</c:v>
                </c:pt>
                <c:pt idx="49">
                  <c:v>38017</c:v>
                </c:pt>
                <c:pt idx="50">
                  <c:v>38046</c:v>
                </c:pt>
                <c:pt idx="51">
                  <c:v>38077</c:v>
                </c:pt>
                <c:pt idx="52">
                  <c:v>38107</c:v>
                </c:pt>
                <c:pt idx="53">
                  <c:v>38138</c:v>
                </c:pt>
                <c:pt idx="54">
                  <c:v>38168</c:v>
                </c:pt>
                <c:pt idx="55">
                  <c:v>38199</c:v>
                </c:pt>
                <c:pt idx="56">
                  <c:v>38230</c:v>
                </c:pt>
                <c:pt idx="57">
                  <c:v>38260</c:v>
                </c:pt>
                <c:pt idx="58">
                  <c:v>38291</c:v>
                </c:pt>
                <c:pt idx="59">
                  <c:v>38321</c:v>
                </c:pt>
                <c:pt idx="60">
                  <c:v>38352</c:v>
                </c:pt>
                <c:pt idx="61">
                  <c:v>38383</c:v>
                </c:pt>
                <c:pt idx="62">
                  <c:v>38411</c:v>
                </c:pt>
                <c:pt idx="63">
                  <c:v>38442</c:v>
                </c:pt>
                <c:pt idx="64">
                  <c:v>38472</c:v>
                </c:pt>
                <c:pt idx="65">
                  <c:v>38503</c:v>
                </c:pt>
                <c:pt idx="66">
                  <c:v>38533</c:v>
                </c:pt>
                <c:pt idx="67">
                  <c:v>38564</c:v>
                </c:pt>
                <c:pt idx="68">
                  <c:v>38595</c:v>
                </c:pt>
                <c:pt idx="69">
                  <c:v>38625</c:v>
                </c:pt>
                <c:pt idx="70">
                  <c:v>38656</c:v>
                </c:pt>
                <c:pt idx="71">
                  <c:v>38686</c:v>
                </c:pt>
                <c:pt idx="72">
                  <c:v>38717</c:v>
                </c:pt>
                <c:pt idx="73">
                  <c:v>38748</c:v>
                </c:pt>
                <c:pt idx="74">
                  <c:v>38776</c:v>
                </c:pt>
                <c:pt idx="75">
                  <c:v>38807</c:v>
                </c:pt>
                <c:pt idx="76">
                  <c:v>38837</c:v>
                </c:pt>
                <c:pt idx="77">
                  <c:v>38868</c:v>
                </c:pt>
                <c:pt idx="78">
                  <c:v>38898</c:v>
                </c:pt>
                <c:pt idx="79">
                  <c:v>38929</c:v>
                </c:pt>
                <c:pt idx="80">
                  <c:v>38960</c:v>
                </c:pt>
                <c:pt idx="81">
                  <c:v>38990</c:v>
                </c:pt>
                <c:pt idx="82">
                  <c:v>39021</c:v>
                </c:pt>
                <c:pt idx="83">
                  <c:v>39051</c:v>
                </c:pt>
                <c:pt idx="84">
                  <c:v>39082</c:v>
                </c:pt>
                <c:pt idx="85">
                  <c:v>39113</c:v>
                </c:pt>
                <c:pt idx="86">
                  <c:v>39141</c:v>
                </c:pt>
                <c:pt idx="87">
                  <c:v>39172</c:v>
                </c:pt>
                <c:pt idx="88">
                  <c:v>39202</c:v>
                </c:pt>
                <c:pt idx="89">
                  <c:v>39233</c:v>
                </c:pt>
                <c:pt idx="90">
                  <c:v>39263</c:v>
                </c:pt>
                <c:pt idx="91">
                  <c:v>39294</c:v>
                </c:pt>
                <c:pt idx="92">
                  <c:v>39325</c:v>
                </c:pt>
                <c:pt idx="93">
                  <c:v>39355</c:v>
                </c:pt>
                <c:pt idx="94">
                  <c:v>39386</c:v>
                </c:pt>
                <c:pt idx="95">
                  <c:v>39416</c:v>
                </c:pt>
                <c:pt idx="96">
                  <c:v>39447</c:v>
                </c:pt>
                <c:pt idx="97">
                  <c:v>39478</c:v>
                </c:pt>
                <c:pt idx="98">
                  <c:v>39507</c:v>
                </c:pt>
                <c:pt idx="99">
                  <c:v>39538</c:v>
                </c:pt>
                <c:pt idx="100">
                  <c:v>39568</c:v>
                </c:pt>
                <c:pt idx="101">
                  <c:v>39599</c:v>
                </c:pt>
                <c:pt idx="102">
                  <c:v>39629</c:v>
                </c:pt>
                <c:pt idx="103">
                  <c:v>39660</c:v>
                </c:pt>
                <c:pt idx="104">
                  <c:v>39691</c:v>
                </c:pt>
                <c:pt idx="105">
                  <c:v>39721</c:v>
                </c:pt>
                <c:pt idx="106">
                  <c:v>39752</c:v>
                </c:pt>
                <c:pt idx="107">
                  <c:v>39782</c:v>
                </c:pt>
                <c:pt idx="108">
                  <c:v>39813</c:v>
                </c:pt>
                <c:pt idx="109">
                  <c:v>39844</c:v>
                </c:pt>
                <c:pt idx="110">
                  <c:v>39872</c:v>
                </c:pt>
                <c:pt idx="111">
                  <c:v>39903</c:v>
                </c:pt>
                <c:pt idx="112">
                  <c:v>39933</c:v>
                </c:pt>
                <c:pt idx="113">
                  <c:v>39964</c:v>
                </c:pt>
                <c:pt idx="114">
                  <c:v>39994</c:v>
                </c:pt>
                <c:pt idx="115">
                  <c:v>40025</c:v>
                </c:pt>
                <c:pt idx="116">
                  <c:v>40056</c:v>
                </c:pt>
                <c:pt idx="117">
                  <c:v>40086</c:v>
                </c:pt>
                <c:pt idx="118">
                  <c:v>40117</c:v>
                </c:pt>
                <c:pt idx="119">
                  <c:v>40147</c:v>
                </c:pt>
                <c:pt idx="120">
                  <c:v>40178</c:v>
                </c:pt>
                <c:pt idx="121">
                  <c:v>40209</c:v>
                </c:pt>
                <c:pt idx="122">
                  <c:v>40237</c:v>
                </c:pt>
                <c:pt idx="123">
                  <c:v>40268</c:v>
                </c:pt>
                <c:pt idx="124">
                  <c:v>40298</c:v>
                </c:pt>
                <c:pt idx="125">
                  <c:v>40329</c:v>
                </c:pt>
                <c:pt idx="126">
                  <c:v>40359</c:v>
                </c:pt>
                <c:pt idx="127">
                  <c:v>40390</c:v>
                </c:pt>
                <c:pt idx="128">
                  <c:v>40421</c:v>
                </c:pt>
                <c:pt idx="129">
                  <c:v>40451</c:v>
                </c:pt>
                <c:pt idx="130">
                  <c:v>40482</c:v>
                </c:pt>
                <c:pt idx="131">
                  <c:v>40512</c:v>
                </c:pt>
                <c:pt idx="132">
                  <c:v>40543</c:v>
                </c:pt>
                <c:pt idx="133">
                  <c:v>40574</c:v>
                </c:pt>
                <c:pt idx="134">
                  <c:v>40602</c:v>
                </c:pt>
                <c:pt idx="135">
                  <c:v>40633</c:v>
                </c:pt>
                <c:pt idx="136">
                  <c:v>40663</c:v>
                </c:pt>
                <c:pt idx="137">
                  <c:v>40694</c:v>
                </c:pt>
                <c:pt idx="138">
                  <c:v>40724</c:v>
                </c:pt>
                <c:pt idx="139">
                  <c:v>40755</c:v>
                </c:pt>
                <c:pt idx="140">
                  <c:v>40786</c:v>
                </c:pt>
                <c:pt idx="141">
                  <c:v>40816</c:v>
                </c:pt>
                <c:pt idx="142">
                  <c:v>40847</c:v>
                </c:pt>
                <c:pt idx="143">
                  <c:v>40877</c:v>
                </c:pt>
                <c:pt idx="144">
                  <c:v>40908</c:v>
                </c:pt>
                <c:pt idx="145">
                  <c:v>40939</c:v>
                </c:pt>
                <c:pt idx="146">
                  <c:v>40968</c:v>
                </c:pt>
                <c:pt idx="147">
                  <c:v>40999</c:v>
                </c:pt>
                <c:pt idx="148">
                  <c:v>41029</c:v>
                </c:pt>
                <c:pt idx="149">
                  <c:v>41060</c:v>
                </c:pt>
                <c:pt idx="150">
                  <c:v>41090</c:v>
                </c:pt>
                <c:pt idx="151">
                  <c:v>41121</c:v>
                </c:pt>
                <c:pt idx="152">
                  <c:v>41152</c:v>
                </c:pt>
                <c:pt idx="153">
                  <c:v>41182</c:v>
                </c:pt>
                <c:pt idx="154">
                  <c:v>41213</c:v>
                </c:pt>
                <c:pt idx="155">
                  <c:v>41243</c:v>
                </c:pt>
                <c:pt idx="156">
                  <c:v>41274</c:v>
                </c:pt>
                <c:pt idx="157">
                  <c:v>41305</c:v>
                </c:pt>
                <c:pt idx="158">
                  <c:v>41333</c:v>
                </c:pt>
                <c:pt idx="159">
                  <c:v>41364</c:v>
                </c:pt>
                <c:pt idx="160">
                  <c:v>41394</c:v>
                </c:pt>
                <c:pt idx="161">
                  <c:v>41425</c:v>
                </c:pt>
                <c:pt idx="162">
                  <c:v>41455</c:v>
                </c:pt>
                <c:pt idx="163">
                  <c:v>41486</c:v>
                </c:pt>
                <c:pt idx="164">
                  <c:v>41517</c:v>
                </c:pt>
                <c:pt idx="165">
                  <c:v>41547</c:v>
                </c:pt>
                <c:pt idx="166">
                  <c:v>41578</c:v>
                </c:pt>
                <c:pt idx="167">
                  <c:v>41608</c:v>
                </c:pt>
                <c:pt idx="168">
                  <c:v>41639</c:v>
                </c:pt>
                <c:pt idx="169">
                  <c:v>41670</c:v>
                </c:pt>
                <c:pt idx="170">
                  <c:v>41698</c:v>
                </c:pt>
                <c:pt idx="171">
                  <c:v>41729</c:v>
                </c:pt>
                <c:pt idx="172">
                  <c:v>41759</c:v>
                </c:pt>
                <c:pt idx="173">
                  <c:v>41790</c:v>
                </c:pt>
                <c:pt idx="174">
                  <c:v>41820</c:v>
                </c:pt>
                <c:pt idx="175">
                  <c:v>41851</c:v>
                </c:pt>
                <c:pt idx="176">
                  <c:v>41882</c:v>
                </c:pt>
                <c:pt idx="177">
                  <c:v>41912</c:v>
                </c:pt>
                <c:pt idx="178">
                  <c:v>41943</c:v>
                </c:pt>
                <c:pt idx="179">
                  <c:v>41973</c:v>
                </c:pt>
                <c:pt idx="180">
                  <c:v>42004</c:v>
                </c:pt>
                <c:pt idx="181">
                  <c:v>42035</c:v>
                </c:pt>
                <c:pt idx="182">
                  <c:v>42063</c:v>
                </c:pt>
                <c:pt idx="183">
                  <c:v>42094</c:v>
                </c:pt>
                <c:pt idx="184">
                  <c:v>42124</c:v>
                </c:pt>
                <c:pt idx="185">
                  <c:v>42155</c:v>
                </c:pt>
                <c:pt idx="186">
                  <c:v>42185</c:v>
                </c:pt>
                <c:pt idx="187">
                  <c:v>42216</c:v>
                </c:pt>
                <c:pt idx="188">
                  <c:v>42247</c:v>
                </c:pt>
                <c:pt idx="189">
                  <c:v>42277</c:v>
                </c:pt>
                <c:pt idx="190">
                  <c:v>42308</c:v>
                </c:pt>
                <c:pt idx="191">
                  <c:v>42338</c:v>
                </c:pt>
                <c:pt idx="192">
                  <c:v>42369</c:v>
                </c:pt>
                <c:pt idx="193">
                  <c:v>42400</c:v>
                </c:pt>
                <c:pt idx="194">
                  <c:v>42429</c:v>
                </c:pt>
                <c:pt idx="195">
                  <c:v>42460</c:v>
                </c:pt>
                <c:pt idx="196">
                  <c:v>42490</c:v>
                </c:pt>
                <c:pt idx="197">
                  <c:v>42521</c:v>
                </c:pt>
                <c:pt idx="198">
                  <c:v>42551</c:v>
                </c:pt>
                <c:pt idx="199">
                  <c:v>42582</c:v>
                </c:pt>
                <c:pt idx="200">
                  <c:v>42613</c:v>
                </c:pt>
                <c:pt idx="201">
                  <c:v>42643</c:v>
                </c:pt>
                <c:pt idx="202">
                  <c:v>42674</c:v>
                </c:pt>
                <c:pt idx="203">
                  <c:v>42704</c:v>
                </c:pt>
                <c:pt idx="204">
                  <c:v>42735</c:v>
                </c:pt>
                <c:pt idx="205">
                  <c:v>42766</c:v>
                </c:pt>
                <c:pt idx="206">
                  <c:v>42794</c:v>
                </c:pt>
                <c:pt idx="207">
                  <c:v>42825</c:v>
                </c:pt>
                <c:pt idx="208">
                  <c:v>42855</c:v>
                </c:pt>
                <c:pt idx="209">
                  <c:v>42886</c:v>
                </c:pt>
                <c:pt idx="210">
                  <c:v>42916</c:v>
                </c:pt>
                <c:pt idx="211">
                  <c:v>42947</c:v>
                </c:pt>
                <c:pt idx="212">
                  <c:v>42978</c:v>
                </c:pt>
                <c:pt idx="213">
                  <c:v>43008</c:v>
                </c:pt>
                <c:pt idx="214">
                  <c:v>43039</c:v>
                </c:pt>
                <c:pt idx="215">
                  <c:v>43069</c:v>
                </c:pt>
                <c:pt idx="216">
                  <c:v>43100</c:v>
                </c:pt>
                <c:pt idx="217">
                  <c:v>43131</c:v>
                </c:pt>
                <c:pt idx="218">
                  <c:v>43159</c:v>
                </c:pt>
                <c:pt idx="219">
                  <c:v>43190</c:v>
                </c:pt>
                <c:pt idx="220">
                  <c:v>43220</c:v>
                </c:pt>
                <c:pt idx="221">
                  <c:v>43251</c:v>
                </c:pt>
                <c:pt idx="222">
                  <c:v>43281</c:v>
                </c:pt>
                <c:pt idx="223">
                  <c:v>43312</c:v>
                </c:pt>
                <c:pt idx="224">
                  <c:v>43343</c:v>
                </c:pt>
                <c:pt idx="225">
                  <c:v>43373</c:v>
                </c:pt>
                <c:pt idx="226">
                  <c:v>43404</c:v>
                </c:pt>
                <c:pt idx="227">
                  <c:v>43434</c:v>
                </c:pt>
                <c:pt idx="228">
                  <c:v>43465</c:v>
                </c:pt>
                <c:pt idx="229">
                  <c:v>43496</c:v>
                </c:pt>
                <c:pt idx="230">
                  <c:v>43524</c:v>
                </c:pt>
                <c:pt idx="231">
                  <c:v>43555</c:v>
                </c:pt>
                <c:pt idx="232">
                  <c:v>43585</c:v>
                </c:pt>
                <c:pt idx="233">
                  <c:v>43616</c:v>
                </c:pt>
                <c:pt idx="234">
                  <c:v>43646</c:v>
                </c:pt>
                <c:pt idx="235">
                  <c:v>43677</c:v>
                </c:pt>
                <c:pt idx="236">
                  <c:v>43708</c:v>
                </c:pt>
                <c:pt idx="237">
                  <c:v>43738</c:v>
                </c:pt>
                <c:pt idx="238">
                  <c:v>43769</c:v>
                </c:pt>
                <c:pt idx="239">
                  <c:v>43799</c:v>
                </c:pt>
                <c:pt idx="240">
                  <c:v>43830</c:v>
                </c:pt>
                <c:pt idx="241">
                  <c:v>43861</c:v>
                </c:pt>
                <c:pt idx="242">
                  <c:v>43890</c:v>
                </c:pt>
                <c:pt idx="243">
                  <c:v>43921</c:v>
                </c:pt>
                <c:pt idx="244">
                  <c:v>43951</c:v>
                </c:pt>
                <c:pt idx="245">
                  <c:v>43982</c:v>
                </c:pt>
                <c:pt idx="246">
                  <c:v>44012</c:v>
                </c:pt>
                <c:pt idx="247">
                  <c:v>44043</c:v>
                </c:pt>
                <c:pt idx="248">
                  <c:v>44074</c:v>
                </c:pt>
                <c:pt idx="249">
                  <c:v>44104</c:v>
                </c:pt>
                <c:pt idx="250">
                  <c:v>44135</c:v>
                </c:pt>
                <c:pt idx="251">
                  <c:v>44165</c:v>
                </c:pt>
                <c:pt idx="252">
                  <c:v>44196</c:v>
                </c:pt>
                <c:pt idx="253">
                  <c:v>44227</c:v>
                </c:pt>
                <c:pt idx="254">
                  <c:v>44255</c:v>
                </c:pt>
                <c:pt idx="255">
                  <c:v>44286</c:v>
                </c:pt>
                <c:pt idx="256">
                  <c:v>44316</c:v>
                </c:pt>
                <c:pt idx="257">
                  <c:v>44347</c:v>
                </c:pt>
                <c:pt idx="258">
                  <c:v>44377</c:v>
                </c:pt>
                <c:pt idx="259">
                  <c:v>44408</c:v>
                </c:pt>
                <c:pt idx="260">
                  <c:v>44439</c:v>
                </c:pt>
                <c:pt idx="261">
                  <c:v>44469</c:v>
                </c:pt>
                <c:pt idx="262">
                  <c:v>44500</c:v>
                </c:pt>
                <c:pt idx="263">
                  <c:v>44530</c:v>
                </c:pt>
                <c:pt idx="264">
                  <c:v>44561</c:v>
                </c:pt>
                <c:pt idx="265">
                  <c:v>44592</c:v>
                </c:pt>
                <c:pt idx="266">
                  <c:v>44620</c:v>
                </c:pt>
                <c:pt idx="267">
                  <c:v>44651</c:v>
                </c:pt>
                <c:pt idx="268">
                  <c:v>44681</c:v>
                </c:pt>
                <c:pt idx="269">
                  <c:v>44712</c:v>
                </c:pt>
                <c:pt idx="270">
                  <c:v>44742</c:v>
                </c:pt>
                <c:pt idx="271">
                  <c:v>44773</c:v>
                </c:pt>
                <c:pt idx="272">
                  <c:v>44804</c:v>
                </c:pt>
                <c:pt idx="273">
                  <c:v>44834</c:v>
                </c:pt>
                <c:pt idx="274">
                  <c:v>44865</c:v>
                </c:pt>
                <c:pt idx="275">
                  <c:v>44895</c:v>
                </c:pt>
                <c:pt idx="276">
                  <c:v>44926</c:v>
                </c:pt>
                <c:pt idx="277">
                  <c:v>44957</c:v>
                </c:pt>
                <c:pt idx="278">
                  <c:v>44985</c:v>
                </c:pt>
                <c:pt idx="279">
                  <c:v>45016</c:v>
                </c:pt>
                <c:pt idx="280">
                  <c:v>45046</c:v>
                </c:pt>
                <c:pt idx="281">
                  <c:v>45077</c:v>
                </c:pt>
                <c:pt idx="282">
                  <c:v>45107</c:v>
                </c:pt>
                <c:pt idx="283">
                  <c:v>45138</c:v>
                </c:pt>
                <c:pt idx="284">
                  <c:v>45169</c:v>
                </c:pt>
                <c:pt idx="285">
                  <c:v>45199</c:v>
                </c:pt>
                <c:pt idx="286">
                  <c:v>45230</c:v>
                </c:pt>
                <c:pt idx="287">
                  <c:v>45260</c:v>
                </c:pt>
                <c:pt idx="288">
                  <c:v>45291</c:v>
                </c:pt>
                <c:pt idx="289">
                  <c:v>45322</c:v>
                </c:pt>
                <c:pt idx="290">
                  <c:v>45351</c:v>
                </c:pt>
                <c:pt idx="291">
                  <c:v>45382</c:v>
                </c:pt>
                <c:pt idx="292">
                  <c:v>45412</c:v>
                </c:pt>
                <c:pt idx="293">
                  <c:v>45443</c:v>
                </c:pt>
                <c:pt idx="294">
                  <c:v>45473</c:v>
                </c:pt>
                <c:pt idx="295">
                  <c:v>45504</c:v>
                </c:pt>
                <c:pt idx="296">
                  <c:v>45535</c:v>
                </c:pt>
                <c:pt idx="297">
                  <c:v>45565</c:v>
                </c:pt>
              </c:numCache>
            </c:numRef>
          </c:cat>
          <c:val>
            <c:numRef>
              <c:f>Sheet1!$B$2:$B$299</c:f>
              <c:numCache>
                <c:formatCode>_(* #,##0.000_);_(* \(#,##0.000\);_(* "-"??_);_(@_)</c:formatCode>
                <c:ptCount val="298"/>
                <c:pt idx="0">
                  <c:v>100</c:v>
                </c:pt>
                <c:pt idx="1">
                  <c:v>94.534957289999994</c:v>
                </c:pt>
                <c:pt idx="2">
                  <c:v>94.835495093256895</c:v>
                </c:pt>
                <c:pt idx="3">
                  <c:v>101.099335654299</c:v>
                </c:pt>
                <c:pt idx="4">
                  <c:v>96.551724139822696</c:v>
                </c:pt>
                <c:pt idx="5">
                  <c:v>94.076241697015604</c:v>
                </c:pt>
                <c:pt idx="6">
                  <c:v>97.231888646613996</c:v>
                </c:pt>
                <c:pt idx="7">
                  <c:v>94.329326166841199</c:v>
                </c:pt>
                <c:pt idx="8">
                  <c:v>97.263524206544304</c:v>
                </c:pt>
                <c:pt idx="9">
                  <c:v>91.885479280413705</c:v>
                </c:pt>
                <c:pt idx="10">
                  <c:v>90.034799112984601</c:v>
                </c:pt>
                <c:pt idx="11">
                  <c:v>84.427396395534501</c:v>
                </c:pt>
                <c:pt idx="12">
                  <c:v>85.795634295558798</c:v>
                </c:pt>
                <c:pt idx="13">
                  <c:v>87.952536541749097</c:v>
                </c:pt>
                <c:pt idx="14">
                  <c:v>80.535503954982403</c:v>
                </c:pt>
                <c:pt idx="15">
                  <c:v>75.084907306902707</c:v>
                </c:pt>
                <c:pt idx="16">
                  <c:v>80.521776649933599</c:v>
                </c:pt>
                <c:pt idx="17">
                  <c:v>79.575450806918994</c:v>
                </c:pt>
                <c:pt idx="18">
                  <c:v>77.114832014125298</c:v>
                </c:pt>
                <c:pt idx="19">
                  <c:v>75.883664664151098</c:v>
                </c:pt>
                <c:pt idx="20">
                  <c:v>72.3703334378026</c:v>
                </c:pt>
                <c:pt idx="21">
                  <c:v>65.740904775626404</c:v>
                </c:pt>
                <c:pt idx="22">
                  <c:v>67.128220179069302</c:v>
                </c:pt>
                <c:pt idx="23">
                  <c:v>71.236973105444306</c:v>
                </c:pt>
                <c:pt idx="24">
                  <c:v>71.889019923321499</c:v>
                </c:pt>
                <c:pt idx="25">
                  <c:v>69.904566898983902</c:v>
                </c:pt>
                <c:pt idx="26">
                  <c:v>69.370060096977397</c:v>
                </c:pt>
                <c:pt idx="27">
                  <c:v>72.477577971770003</c:v>
                </c:pt>
                <c:pt idx="28">
                  <c:v>70.155090148539799</c:v>
                </c:pt>
                <c:pt idx="29">
                  <c:v>70.209141397318604</c:v>
                </c:pt>
                <c:pt idx="30">
                  <c:v>65.898768733458397</c:v>
                </c:pt>
                <c:pt idx="31">
                  <c:v>60.3580866714046</c:v>
                </c:pt>
                <c:pt idx="32">
                  <c:v>60.491927861589403</c:v>
                </c:pt>
                <c:pt idx="33">
                  <c:v>53.836760509083803</c:v>
                </c:pt>
                <c:pt idx="34">
                  <c:v>57.785933556310702</c:v>
                </c:pt>
                <c:pt idx="35">
                  <c:v>60.926053771248597</c:v>
                </c:pt>
                <c:pt idx="36">
                  <c:v>58.002138553555703</c:v>
                </c:pt>
                <c:pt idx="37">
                  <c:v>56.294805432950703</c:v>
                </c:pt>
                <c:pt idx="38">
                  <c:v>55.2849908174964</c:v>
                </c:pt>
                <c:pt idx="39">
                  <c:v>55.046478955629198</c:v>
                </c:pt>
                <c:pt idx="40">
                  <c:v>59.925676674596197</c:v>
                </c:pt>
                <c:pt idx="41">
                  <c:v>63.371229346863601</c:v>
                </c:pt>
                <c:pt idx="42">
                  <c:v>64.5577829676063</c:v>
                </c:pt>
                <c:pt idx="43">
                  <c:v>65.969979105270994</c:v>
                </c:pt>
                <c:pt idx="44">
                  <c:v>67.512584608673194</c:v>
                </c:pt>
                <c:pt idx="45">
                  <c:v>67.922687737993499</c:v>
                </c:pt>
                <c:pt idx="46">
                  <c:v>72.023719057611302</c:v>
                </c:pt>
                <c:pt idx="47">
                  <c:v>73.102170183427305</c:v>
                </c:pt>
                <c:pt idx="48">
                  <c:v>77.715401438499498</c:v>
                </c:pt>
                <c:pt idx="49">
                  <c:v>79.028074642801101</c:v>
                </c:pt>
                <c:pt idx="50">
                  <c:v>80.458287863186897</c:v>
                </c:pt>
                <c:pt idx="51">
                  <c:v>79.998423264978598</c:v>
                </c:pt>
                <c:pt idx="52">
                  <c:v>78.119498873782106</c:v>
                </c:pt>
                <c:pt idx="53">
                  <c:v>78.726074010703101</c:v>
                </c:pt>
                <c:pt idx="54">
                  <c:v>80.284122729102094</c:v>
                </c:pt>
                <c:pt idx="55">
                  <c:v>77.714543485174303</c:v>
                </c:pt>
                <c:pt idx="56">
                  <c:v>78.188135384714002</c:v>
                </c:pt>
                <c:pt idx="57">
                  <c:v>79.811388786225905</c:v>
                </c:pt>
                <c:pt idx="58">
                  <c:v>81.762381513240101</c:v>
                </c:pt>
                <c:pt idx="59">
                  <c:v>86.218957397579302</c:v>
                </c:pt>
                <c:pt idx="60">
                  <c:v>89.554218290895406</c:v>
                </c:pt>
                <c:pt idx="61">
                  <c:v>87.655070390198404</c:v>
                </c:pt>
                <c:pt idx="62">
                  <c:v>90.692241118433103</c:v>
                </c:pt>
                <c:pt idx="63">
                  <c:v>88.693839653171494</c:v>
                </c:pt>
                <c:pt idx="64">
                  <c:v>86.737107427321703</c:v>
                </c:pt>
                <c:pt idx="65">
                  <c:v>88.356947550539203</c:v>
                </c:pt>
                <c:pt idx="66">
                  <c:v>89.249613665372806</c:v>
                </c:pt>
                <c:pt idx="67">
                  <c:v>92.550473070549202</c:v>
                </c:pt>
                <c:pt idx="68">
                  <c:v>93.253228775710994</c:v>
                </c:pt>
                <c:pt idx="69">
                  <c:v>96.058987161564701</c:v>
                </c:pt>
                <c:pt idx="70">
                  <c:v>93.471581312147293</c:v>
                </c:pt>
                <c:pt idx="71">
                  <c:v>96.875181023933294</c:v>
                </c:pt>
                <c:pt idx="72">
                  <c:v>99.257654496521297</c:v>
                </c:pt>
                <c:pt idx="73">
                  <c:v>104.143758636454</c:v>
                </c:pt>
                <c:pt idx="74">
                  <c:v>103.990805562098</c:v>
                </c:pt>
                <c:pt idx="75">
                  <c:v>106.178365871043</c:v>
                </c:pt>
                <c:pt idx="76">
                  <c:v>109.71244534518</c:v>
                </c:pt>
                <c:pt idx="77">
                  <c:v>105.387340161252</c:v>
                </c:pt>
                <c:pt idx="78">
                  <c:v>105.34191651036799</c:v>
                </c:pt>
                <c:pt idx="79">
                  <c:v>106.06087386858501</c:v>
                </c:pt>
                <c:pt idx="80">
                  <c:v>108.809985666263</c:v>
                </c:pt>
                <c:pt idx="81">
                  <c:v>110.077983781596</c:v>
                </c:pt>
                <c:pt idx="82">
                  <c:v>114.207093063832</c:v>
                </c:pt>
                <c:pt idx="83">
                  <c:v>117.435854948496</c:v>
                </c:pt>
                <c:pt idx="84">
                  <c:v>120.05629642044001</c:v>
                </c:pt>
                <c:pt idx="85">
                  <c:v>121.250747918876</c:v>
                </c:pt>
                <c:pt idx="86">
                  <c:v>120.612323518591</c:v>
                </c:pt>
                <c:pt idx="87">
                  <c:v>123.032765005345</c:v>
                </c:pt>
                <c:pt idx="88">
                  <c:v>128.48111300492999</c:v>
                </c:pt>
                <c:pt idx="89">
                  <c:v>132.31275157151501</c:v>
                </c:pt>
                <c:pt idx="90">
                  <c:v>131.92388102067201</c:v>
                </c:pt>
                <c:pt idx="91">
                  <c:v>129.90923758193699</c:v>
                </c:pt>
                <c:pt idx="92">
                  <c:v>129.54982239703301</c:v>
                </c:pt>
                <c:pt idx="93">
                  <c:v>136.50427463655799</c:v>
                </c:pt>
                <c:pt idx="94">
                  <c:v>141.829595942997</c:v>
                </c:pt>
                <c:pt idx="95">
                  <c:v>135.559032938645</c:v>
                </c:pt>
                <c:pt idx="96">
                  <c:v>134.05815279648201</c:v>
                </c:pt>
                <c:pt idx="97">
                  <c:v>123.07801451581901</c:v>
                </c:pt>
                <c:pt idx="98">
                  <c:v>123.42592450565201</c:v>
                </c:pt>
                <c:pt idx="99">
                  <c:v>121.61519933333101</c:v>
                </c:pt>
                <c:pt idx="100">
                  <c:v>128.39959942576399</c:v>
                </c:pt>
                <c:pt idx="101">
                  <c:v>130.406450047498</c:v>
                </c:pt>
                <c:pt idx="102">
                  <c:v>119.698805645143</c:v>
                </c:pt>
                <c:pt idx="103">
                  <c:v>116.590196301451</c:v>
                </c:pt>
                <c:pt idx="104">
                  <c:v>114.07721132696</c:v>
                </c:pt>
                <c:pt idx="105">
                  <c:v>99.820139459215596</c:v>
                </c:pt>
                <c:pt idx="106">
                  <c:v>80.040415410190306</c:v>
                </c:pt>
                <c:pt idx="107">
                  <c:v>74.782153708479498</c:v>
                </c:pt>
                <c:pt idx="108">
                  <c:v>77.492453265344807</c:v>
                </c:pt>
                <c:pt idx="109">
                  <c:v>70.871915169232693</c:v>
                </c:pt>
                <c:pt idx="110">
                  <c:v>63.9320679231284</c:v>
                </c:pt>
                <c:pt idx="111">
                  <c:v>69.198399570476695</c:v>
                </c:pt>
                <c:pt idx="112">
                  <c:v>77.366703427410101</c:v>
                </c:pt>
                <c:pt idx="113">
                  <c:v>85.075574087755399</c:v>
                </c:pt>
                <c:pt idx="114">
                  <c:v>84.599148201490905</c:v>
                </c:pt>
                <c:pt idx="115">
                  <c:v>92.0461653556237</c:v>
                </c:pt>
                <c:pt idx="116">
                  <c:v>95.337927850447798</c:v>
                </c:pt>
                <c:pt idx="117">
                  <c:v>99.711460400747498</c:v>
                </c:pt>
                <c:pt idx="118">
                  <c:v>98.170967545161702</c:v>
                </c:pt>
                <c:pt idx="119">
                  <c:v>102.208248016065</c:v>
                </c:pt>
                <c:pt idx="120">
                  <c:v>104.324605646441</c:v>
                </c:pt>
                <c:pt idx="121">
                  <c:v>99.816779726620794</c:v>
                </c:pt>
                <c:pt idx="122">
                  <c:v>101.087992601663</c:v>
                </c:pt>
                <c:pt idx="123">
                  <c:v>107.59079074473399</c:v>
                </c:pt>
                <c:pt idx="124">
                  <c:v>107.77249051326601</c:v>
                </c:pt>
                <c:pt idx="125">
                  <c:v>97.554502541870605</c:v>
                </c:pt>
                <c:pt idx="126">
                  <c:v>94.549432260296896</c:v>
                </c:pt>
                <c:pt idx="127">
                  <c:v>102.242376669932</c:v>
                </c:pt>
                <c:pt idx="128">
                  <c:v>98.668197164621503</c:v>
                </c:pt>
                <c:pt idx="129">
                  <c:v>108.107530296232</c:v>
                </c:pt>
                <c:pt idx="130">
                  <c:v>112.014527479023</c:v>
                </c:pt>
                <c:pt idx="131">
                  <c:v>109.522347094742</c:v>
                </c:pt>
                <c:pt idx="132">
                  <c:v>117.54220557772</c:v>
                </c:pt>
                <c:pt idx="133">
                  <c:v>119.386831189698</c:v>
                </c:pt>
                <c:pt idx="134">
                  <c:v>122.86401270237999</c:v>
                </c:pt>
                <c:pt idx="135">
                  <c:v>122.740703749942</c:v>
                </c:pt>
                <c:pt idx="136">
                  <c:v>127.762291256658</c:v>
                </c:pt>
                <c:pt idx="137">
                  <c:v>125.01663359757499</c:v>
                </c:pt>
                <c:pt idx="138">
                  <c:v>123.046610758917</c:v>
                </c:pt>
                <c:pt idx="139">
                  <c:v>121.043451064584</c:v>
                </c:pt>
                <c:pt idx="140">
                  <c:v>112.201133906111</c:v>
                </c:pt>
                <c:pt idx="141">
                  <c:v>101.60776503134799</c:v>
                </c:pt>
                <c:pt idx="142">
                  <c:v>112.49481674850099</c:v>
                </c:pt>
                <c:pt idx="143">
                  <c:v>109.126684103044</c:v>
                </c:pt>
                <c:pt idx="144">
                  <c:v>108.90652385516</c:v>
                </c:pt>
                <c:pt idx="145">
                  <c:v>115.238707029827</c:v>
                </c:pt>
                <c:pt idx="146">
                  <c:v>121.036801902143</c:v>
                </c:pt>
                <c:pt idx="147">
                  <c:v>121.84099381039501</c:v>
                </c:pt>
                <c:pt idx="148">
                  <c:v>120.447685987131</c:v>
                </c:pt>
                <c:pt idx="149">
                  <c:v>109.648301137061</c:v>
                </c:pt>
                <c:pt idx="150">
                  <c:v>115.063992735585</c:v>
                </c:pt>
                <c:pt idx="151">
                  <c:v>116.63892654510001</c:v>
                </c:pt>
                <c:pt idx="152">
                  <c:v>119.175476161658</c:v>
                </c:pt>
                <c:pt idx="153">
                  <c:v>122.92921398092101</c:v>
                </c:pt>
                <c:pt idx="154">
                  <c:v>122.109290580143</c:v>
                </c:pt>
                <c:pt idx="155">
                  <c:v>123.671050468809</c:v>
                </c:pt>
                <c:pt idx="156">
                  <c:v>126.472338038529</c:v>
                </c:pt>
                <c:pt idx="157">
                  <c:v>132.298561886145</c:v>
                </c:pt>
                <c:pt idx="158">
                  <c:v>132.27766892681601</c:v>
                </c:pt>
                <c:pt idx="159">
                  <c:v>134.69622205276201</c:v>
                </c:pt>
                <c:pt idx="160">
                  <c:v>138.544178089285</c:v>
                </c:pt>
                <c:pt idx="161">
                  <c:v>138.16471245728999</c:v>
                </c:pt>
                <c:pt idx="162">
                  <c:v>134.126145905649</c:v>
                </c:pt>
                <c:pt idx="163">
                  <c:v>140.547169624764</c:v>
                </c:pt>
                <c:pt idx="164">
                  <c:v>137.618645369663</c:v>
                </c:pt>
                <c:pt idx="165">
                  <c:v>144.727205497044</c:v>
                </c:pt>
                <c:pt idx="166">
                  <c:v>150.54365892508599</c:v>
                </c:pt>
                <c:pt idx="167">
                  <c:v>152.67592908093499</c:v>
                </c:pt>
                <c:pt idx="168">
                  <c:v>155.310235134789</c:v>
                </c:pt>
                <c:pt idx="169">
                  <c:v>149.097533575314</c:v>
                </c:pt>
                <c:pt idx="170">
                  <c:v>156.300346247102</c:v>
                </c:pt>
                <c:pt idx="171">
                  <c:v>156.99507834127999</c:v>
                </c:pt>
                <c:pt idx="172">
                  <c:v>158.48920550999699</c:v>
                </c:pt>
                <c:pt idx="173">
                  <c:v>161.86021317357699</c:v>
                </c:pt>
                <c:pt idx="174">
                  <c:v>164.907927329394</c:v>
                </c:pt>
                <c:pt idx="175">
                  <c:v>162.907945507227</c:v>
                </c:pt>
                <c:pt idx="176">
                  <c:v>166.50621557834901</c:v>
                </c:pt>
                <c:pt idx="177">
                  <c:v>161.10676337529799</c:v>
                </c:pt>
                <c:pt idx="178">
                  <c:v>162.241371547108</c:v>
                </c:pt>
                <c:pt idx="179">
                  <c:v>164.95544354484301</c:v>
                </c:pt>
                <c:pt idx="180">
                  <c:v>161.77171581061</c:v>
                </c:pt>
                <c:pt idx="181">
                  <c:v>159.243112593549</c:v>
                </c:pt>
                <c:pt idx="182">
                  <c:v>168.108409262122</c:v>
                </c:pt>
                <c:pt idx="183">
                  <c:v>165.503078130158</c:v>
                </c:pt>
                <c:pt idx="184">
                  <c:v>170.305573547233</c:v>
                </c:pt>
                <c:pt idx="185">
                  <c:v>170.08338422743</c:v>
                </c:pt>
                <c:pt idx="186">
                  <c:v>166.07907245261001</c:v>
                </c:pt>
                <c:pt idx="187">
                  <c:v>167.52141422468799</c:v>
                </c:pt>
                <c:pt idx="188">
                  <c:v>156.037742913068</c:v>
                </c:pt>
                <c:pt idx="189">
                  <c:v>150.38468732012899</c:v>
                </c:pt>
                <c:pt idx="190" formatCode="_(* #,##0.00_);_(* \(#,##0.00\);_(* &quot;-&quot;??_);_(@_)">
                  <c:v>162.18713499448199</c:v>
                </c:pt>
                <c:pt idx="191" formatCode="_(* #,##0.00_);_(* \(#,##0.00\);_(* &quot;-&quot;??_);_(@_)">
                  <c:v>160.84811093660801</c:v>
                </c:pt>
                <c:pt idx="192" formatCode="_(* #,##0.00_);_(* \(#,##0.00\);_(* &quot;-&quot;??_);_(@_)">
                  <c:v>157.94752947265101</c:v>
                </c:pt>
                <c:pt idx="193" formatCode="_(* #,##0.00_);_(* \(#,##0.00\);_(* &quot;-&quot;??_);_(@_)">
                  <c:v>148.42160192217801</c:v>
                </c:pt>
                <c:pt idx="194" formatCode="_(* #,##0.00_);_(* \(#,##0.00\);_(* &quot;-&quot;??_);_(@_)">
                  <c:v>147.399976348211</c:v>
                </c:pt>
                <c:pt idx="195" formatCode="_(* #,##0.00_);_(* \(#,##0.00\);_(* &quot;-&quot;??_);_(@_)">
                  <c:v>158.32373917216501</c:v>
                </c:pt>
                <c:pt idx="196" formatCode="_(* #,##0.00_);_(* \(#,##0.00\);_(* &quot;-&quot;??_);_(@_)">
                  <c:v>160.66077440996301</c:v>
                </c:pt>
                <c:pt idx="197" formatCode="_(* #,##0.00_);_(* \(#,##0.00\);_(* &quot;-&quot;??_);_(@_)">
                  <c:v>160.863765233713</c:v>
                </c:pt>
                <c:pt idx="198" formatCode="_(* #,##0.00_);_(* \(#,##0.00\);_(* &quot;-&quot;??_);_(@_)">
                  <c:v>159.88930067436499</c:v>
                </c:pt>
                <c:pt idx="199" formatCode="_(* #,##0.00_);_(* \(#,##0.00\);_(* &quot;-&quot;??_);_(@_)">
                  <c:v>166.77996127086701</c:v>
                </c:pt>
                <c:pt idx="200" formatCode="_(* #,##0.00_);_(* \(#,##0.00\);_(* &quot;-&quot;??_);_(@_)">
                  <c:v>167.34081266050001</c:v>
                </c:pt>
                <c:pt idx="201" formatCode="_(* #,##0.00_);_(* \(#,##0.00\);_(* &quot;-&quot;??_);_(@_)">
                  <c:v>168.36638397412401</c:v>
                </c:pt>
                <c:pt idx="202" formatCode="_(* #,##0.00_);_(* \(#,##0.00\);_(* &quot;-&quot;??_);_(@_)">
                  <c:v>165.50874494582499</c:v>
                </c:pt>
                <c:pt idx="203" formatCode="_(* #,##0.00_);_(* \(#,##0.00\);_(* &quot;-&quot;??_);_(@_)">
                  <c:v>166.766549672651</c:v>
                </c:pt>
                <c:pt idx="204" formatCode="_(* #,##0.00_);_(* \(#,##0.00\);_(* &quot;-&quot;??_);_(@_)">
                  <c:v>170.36899028182799</c:v>
                </c:pt>
                <c:pt idx="205" formatCode="_(* #,##0.00_);_(* \(#,##0.00\);_(* &quot;-&quot;??_);_(@_)">
                  <c:v>175.02740561482599</c:v>
                </c:pt>
                <c:pt idx="206" formatCode="_(* #,##0.00_);_(* \(#,##0.00\);_(* &quot;-&quot;??_);_(@_)">
                  <c:v>179.937151615408</c:v>
                </c:pt>
                <c:pt idx="207" formatCode="_(* #,##0.00_);_(* \(#,##0.00\);_(* &quot;-&quot;??_);_(@_)">
                  <c:v>182.13842035304299</c:v>
                </c:pt>
                <c:pt idx="208" formatCode="_(* #,##0.00_);_(* \(#,##0.00\);_(* &quot;-&quot;??_);_(@_)">
                  <c:v>184.976987000365</c:v>
                </c:pt>
                <c:pt idx="209" formatCode="_(* #,##0.00_);_(* \(#,##0.00\);_(* &quot;-&quot;??_);_(@_)">
                  <c:v>189.061806853147</c:v>
                </c:pt>
                <c:pt idx="210" formatCode="_(* #,##0.00_);_(* \(#,##0.00\);_(* &quot;-&quot;??_);_(@_)">
                  <c:v>189.92155488906999</c:v>
                </c:pt>
                <c:pt idx="211" formatCode="_(* #,##0.00_);_(* \(#,##0.00\);_(* &quot;-&quot;??_);_(@_)">
                  <c:v>195.22923061215101</c:v>
                </c:pt>
                <c:pt idx="212" formatCode="_(* #,##0.00_);_(* \(#,##0.00\);_(* &quot;-&quot;??_);_(@_)">
                  <c:v>195.97717573839199</c:v>
                </c:pt>
                <c:pt idx="213" formatCode="_(* #,##0.00_);_(* \(#,##0.00\);_(* &quot;-&quot;??_);_(@_)">
                  <c:v>199.763457576131</c:v>
                </c:pt>
                <c:pt idx="214" formatCode="_(* #,##0.00_);_(* \(#,##0.00\);_(* &quot;-&quot;??_);_(@_)">
                  <c:v>203.91161263352899</c:v>
                </c:pt>
                <c:pt idx="215" formatCode="_(* #,##0.00_);_(* \(#,##0.00\);_(* &quot;-&quot;??_);_(@_)">
                  <c:v>207.85897838948699</c:v>
                </c:pt>
                <c:pt idx="216" formatCode="_(* #,##0.00_);_(* \(#,##0.00\);_(* &quot;-&quot;??_);_(@_)">
                  <c:v>211.21002139141501</c:v>
                </c:pt>
                <c:pt idx="217" formatCode="_(* #,##0.00_);_(* \(#,##0.00\);_(* &quot;-&quot;??_);_(@_)">
                  <c:v>223.12577424720001</c:v>
                </c:pt>
                <c:pt idx="218" formatCode="_(* #,##0.00_);_(* \(#,##0.00\);_(* &quot;-&quot;??_);_(@_)">
                  <c:v>213.754877736407</c:v>
                </c:pt>
                <c:pt idx="219" formatCode="_(* #,##0.00_);_(* \(#,##0.00\);_(* &quot;-&quot;??_);_(@_)">
                  <c:v>209.17908191820499</c:v>
                </c:pt>
                <c:pt idx="220" formatCode="_(* #,##0.00_);_(* \(#,##0.00\);_(* &quot;-&quot;??_);_(@_)">
                  <c:v>211.17665117854199</c:v>
                </c:pt>
                <c:pt idx="221" formatCode="_(* #,##0.00_);_(* \(#,##0.00\);_(* &quot;-&quot;??_);_(@_)">
                  <c:v>211.44030210212301</c:v>
                </c:pt>
                <c:pt idx="222" formatCode="_(* #,##0.00_);_(* \(#,##0.00\);_(* &quot;-&quot;??_);_(@_)">
                  <c:v>210.295269770202</c:v>
                </c:pt>
                <c:pt idx="223" formatCode="_(* #,##0.00_);_(* \(#,##0.00\);_(* &quot;-&quot;??_);_(@_)">
                  <c:v>216.63708950183201</c:v>
                </c:pt>
                <c:pt idx="224" formatCode="_(* #,##0.00_);_(* \(#,##0.00\);_(* &quot;-&quot;??_);_(@_)">
                  <c:v>218.339073817247</c:v>
                </c:pt>
                <c:pt idx="225" formatCode="_(* #,##0.00_);_(* \(#,##0.00\);_(* &quot;-&quot;??_);_(@_)">
                  <c:v>219.289330269678</c:v>
                </c:pt>
                <c:pt idx="226" formatCode="_(* #,##0.00_);_(* \(#,##0.00\);_(* &quot;-&quot;??_);_(@_)">
                  <c:v>202.85602140240499</c:v>
                </c:pt>
                <c:pt idx="227" formatCode="_(* #,##0.00_);_(* \(#,##0.00\);_(* &quot;-&quot;??_);_(@_)">
                  <c:v>205.822875732374</c:v>
                </c:pt>
                <c:pt idx="228" formatCode="_(* #,##0.00_);_(* \(#,##0.00\);_(* &quot;-&quot;??_);_(@_)">
                  <c:v>191.32585056628801</c:v>
                </c:pt>
                <c:pt idx="229" formatCode="_(* #,##0.00_);_(* \(#,##0.00\);_(* &quot;-&quot;??_);_(@_)">
                  <c:v>206.43285887269801</c:v>
                </c:pt>
                <c:pt idx="230" formatCode="_(* #,##0.00_);_(* \(#,##0.00\);_(* &quot;-&quot;??_);_(@_)">
                  <c:v>211.95434939003499</c:v>
                </c:pt>
                <c:pt idx="231" formatCode="_(* #,##0.00_);_(* \(#,##0.00\);_(* &quot;-&quot;??_);_(@_)">
                  <c:v>214.619887627091</c:v>
                </c:pt>
                <c:pt idx="232" formatCode="_(* #,##0.00_);_(* \(#,##0.00\);_(* &quot;-&quot;??_);_(@_)">
                  <c:v>221.86666284972301</c:v>
                </c:pt>
                <c:pt idx="233" formatCode="_(* #,##0.00_);_(* \(#,##0.00\);_(* &quot;-&quot;??_);_(@_)">
                  <c:v>208.70574810824701</c:v>
                </c:pt>
                <c:pt idx="234" formatCode="_(* #,##0.00_);_(* \(#,##0.00\);_(* &quot;-&quot;??_);_(@_)">
                  <c:v>222.37171960002701</c:v>
                </c:pt>
                <c:pt idx="235" formatCode="_(* #,##0.00_);_(* \(#,##0.00\);_(* &quot;-&quot;??_);_(@_)">
                  <c:v>223.02330247224501</c:v>
                </c:pt>
                <c:pt idx="236" formatCode="_(* #,##0.00_);_(* \(#,##0.00\);_(* &quot;-&quot;??_);_(@_)">
                  <c:v>217.732676917822</c:v>
                </c:pt>
                <c:pt idx="237" formatCode="_(* #,##0.00_);_(* \(#,##0.00\);_(* &quot;-&quot;??_);_(@_)">
                  <c:v>222.31411038306101</c:v>
                </c:pt>
                <c:pt idx="238" formatCode="_(* #,##0.00_);_(* \(#,##0.00\);_(* &quot;-&quot;??_);_(@_)">
                  <c:v>228.39856286656399</c:v>
                </c:pt>
                <c:pt idx="239" formatCode="_(* #,##0.00_);_(* \(#,##0.00\);_(* &quot;-&quot;??_);_(@_)">
                  <c:v>233.97410552211699</c:v>
                </c:pt>
                <c:pt idx="240" formatCode="_(* #,##0.00_);_(* \(#,##0.00\);_(* &quot;-&quot;??_);_(@_)">
                  <c:v>242.213554584241</c:v>
                </c:pt>
                <c:pt idx="241" formatCode="_(* #,##0.00_);_(* \(#,##0.00\);_(* &quot;-&quot;??_);_(@_)">
                  <c:v>239.538081196565</c:v>
                </c:pt>
                <c:pt idx="242" formatCode="_(* #,##0.00_);_(* \(#,##0.00\);_(* &quot;-&quot;??_);_(@_)">
                  <c:v>220.19064202272801</c:v>
                </c:pt>
                <c:pt idx="243" formatCode="_(* #,##0.00_);_(* \(#,##0.00\);_(* &quot;-&quot;??_);_(@_)">
                  <c:v>190.46417554979601</c:v>
                </c:pt>
                <c:pt idx="244" formatCode="_(* #,##0.00_);_(* \(#,##0.00\);_(* &quot;-&quot;??_);_(@_)">
                  <c:v>210.86766153581499</c:v>
                </c:pt>
                <c:pt idx="245" formatCode="_(* #,##0.00_);_(* \(#,##0.00\);_(* &quot;-&quot;??_);_(@_)">
                  <c:v>220.03851088363399</c:v>
                </c:pt>
                <c:pt idx="246" formatCode="_(* #,##0.00_);_(* \(#,##0.00\);_(* &quot;-&quot;??_);_(@_)">
                  <c:v>227.06929039046699</c:v>
                </c:pt>
                <c:pt idx="247" formatCode="_(* #,##0.00_);_(* \(#,##0.00\);_(* &quot;-&quot;??_);_(@_)">
                  <c:v>239.078311717117</c:v>
                </c:pt>
                <c:pt idx="248" formatCode="_(* #,##0.00_);_(* \(#,##0.00\);_(* &quot;-&quot;??_);_(@_)">
                  <c:v>253.71112567794401</c:v>
                </c:pt>
                <c:pt idx="249" formatCode="_(* #,##0.00_);_(* \(#,##0.00\);_(* &quot;-&quot;??_);_(@_)">
                  <c:v>245.530664573374</c:v>
                </c:pt>
                <c:pt idx="250" formatCode="_(* #,##0.00_);_(* \(#,##0.00\);_(* &quot;-&quot;??_);_(@_)">
                  <c:v>239.56215977566501</c:v>
                </c:pt>
                <c:pt idx="251" formatCode="_(* #,##0.00_);_(* \(#,##0.00\);_(* &quot;-&quot;??_);_(@_)">
                  <c:v>269.09129192563103</c:v>
                </c:pt>
                <c:pt idx="252" formatCode="_(* #,##0.00_);_(* \(#,##0.00\);_(* &quot;-&quot;??_);_(@_)">
                  <c:v>281.58505702262499</c:v>
                </c:pt>
                <c:pt idx="253" formatCode="_(* #,##0.00_);_(* \(#,##0.00\);_(* &quot;-&quot;??_);_(@_)">
                  <c:v>280.30439545564099</c:v>
                </c:pt>
                <c:pt idx="254" formatCode="_(* #,##0.00_);_(* \(#,##0.00\);_(* &quot;-&quot;??_);_(@_)">
                  <c:v>286.79721297728901</c:v>
                </c:pt>
                <c:pt idx="255" formatCode="_(* #,##0.00_);_(* \(#,##0.00\);_(* &quot;-&quot;??_);_(@_)">
                  <c:v>294.45737745051002</c:v>
                </c:pt>
                <c:pt idx="256" formatCode="_(* #,##0.00_);_(* \(#,##0.00\);_(* &quot;-&quot;??_);_(@_)">
                  <c:v>307.331798174776</c:v>
                </c:pt>
                <c:pt idx="257" formatCode="_(* #,##0.00_);_(* \(#,##0.00\);_(* &quot;-&quot;??_);_(@_)">
                  <c:v>312.11462322213401</c:v>
                </c:pt>
                <c:pt idx="258" formatCode="_(* #,##0.00_);_(* \(#,##0.00\);_(* &quot;-&quot;??_);_(@_)">
                  <c:v>316.22800443867698</c:v>
                </c:pt>
                <c:pt idx="259" formatCode="_(* #,##0.00_);_(* \(#,##0.00\);_(* &quot;-&quot;??_);_(@_)">
                  <c:v>318.40651073520098</c:v>
                </c:pt>
                <c:pt idx="260" formatCode="_(* #,##0.00_);_(* \(#,##0.00\);_(* &quot;-&quot;??_);_(@_)">
                  <c:v>326.37600975560701</c:v>
                </c:pt>
                <c:pt idx="261" formatCode="_(* #,##0.00_);_(* \(#,##0.00\);_(* &quot;-&quot;??_);_(@_)">
                  <c:v>312.89349770121601</c:v>
                </c:pt>
                <c:pt idx="262" formatCode="_(* #,##0.00_);_(* \(#,##0.00\);_(* &quot;-&quot;??_);_(@_)">
                  <c:v>328.864683678338</c:v>
                </c:pt>
                <c:pt idx="263" formatCode="_(* #,##0.00_);_(* \(#,##0.00\);_(* &quot;-&quot;??_);_(@_)">
                  <c:v>320.94547292234301</c:v>
                </c:pt>
                <c:pt idx="264" formatCode="_(* #,##0.00_);_(* \(#,##0.00\);_(* &quot;-&quot;??_);_(@_)">
                  <c:v>333.78345106028598</c:v>
                </c:pt>
                <c:pt idx="265" formatCode="_(* #,##0.00_);_(* \(#,##0.00\);_(* &quot;-&quot;??_);_(@_)">
                  <c:v>317.390544231136</c:v>
                </c:pt>
                <c:pt idx="266" formatCode="_(* #,##0.00_);_(* \(#,##0.00\);_(* &quot;-&quot;??_);_(@_)">
                  <c:v>309.19322170981002</c:v>
                </c:pt>
                <c:pt idx="267" formatCode="_(* #,##0.00_);_(* \(#,##0.00\);_(* &quot;-&quot;??_);_(@_)">
                  <c:v>315.890042460399</c:v>
                </c:pt>
                <c:pt idx="268" formatCode="_(* #,##0.00_);_(* \(#,##0.00\);_(* &quot;-&quot;??_);_(@_)">
                  <c:v>290.60562408794198</c:v>
                </c:pt>
                <c:pt idx="269" formatCode="_(* #,##0.00_);_(* \(#,##0.00\);_(* &quot;-&quot;??_);_(@_)">
                  <c:v>290.94570866149502</c:v>
                </c:pt>
                <c:pt idx="270" formatCode="_(* #,##0.00_);_(* \(#,##0.00\);_(* &quot;-&quot;??_);_(@_)">
                  <c:v>266.42004481284602</c:v>
                </c:pt>
                <c:pt idx="271" formatCode="_(* #,##0.00_);_(* \(#,##0.00\);_(* &quot;-&quot;??_);_(@_)">
                  <c:v>285.02482901296202</c:v>
                </c:pt>
                <c:pt idx="272" formatCode="_(* #,##0.00_);_(* \(#,##0.00\);_(* &quot;-&quot;??_);_(@_)">
                  <c:v>274.53166860634701</c:v>
                </c:pt>
                <c:pt idx="273" formatCode="_(* #,##0.00_);_(* \(#,##0.00\);_(* &quot;-&quot;??_);_(@_)">
                  <c:v>248.25094381339201</c:v>
                </c:pt>
                <c:pt idx="274" formatCode="_(* #,##0.00_);_(* \(#,##0.00\);_(* &quot;-&quot;??_);_(@_)">
                  <c:v>263.23215337526102</c:v>
                </c:pt>
                <c:pt idx="275" formatCode="_(* #,##0.00_);_(* \(#,##0.00\);_(* &quot;-&quot;??_);_(@_)">
                  <c:v>283.64933233774298</c:v>
                </c:pt>
                <c:pt idx="276" formatCode="_(* #,##0.00_);_(* \(#,##0.00\);_(* &quot;-&quot;??_);_(@_)">
                  <c:v>272.48745909054298</c:v>
                </c:pt>
                <c:pt idx="277" formatCode="_(* #,##0.00_);_(* \(#,##0.00\);_(* &quot;-&quot;??_);_(@_)">
                  <c:v>292.01850441128801</c:v>
                </c:pt>
                <c:pt idx="278" formatCode="_(* #,##0.00_);_(* \(#,##0.00\);_(* &quot;-&quot;??_);_(@_)">
                  <c:v>283.64925337401598</c:v>
                </c:pt>
                <c:pt idx="279" formatCode="_(* #,##0.00_);_(* \(#,##0.00\);_(* &quot;-&quot;??_);_(@_)">
                  <c:v>292.39489169897502</c:v>
                </c:pt>
                <c:pt idx="280" formatCode="_(* #,##0.00_);_(* \(#,##0.00\);_(* &quot;-&quot;??_);_(@_)">
                  <c:v>296.59735628558701</c:v>
                </c:pt>
                <c:pt idx="281" formatCode="_(* #,##0.00_);_(* \(#,##0.00\);_(* &quot;-&quot;??_);_(@_)">
                  <c:v>293.42064404288601</c:v>
                </c:pt>
                <c:pt idx="282" formatCode="_(* #,##0.00_);_(* \(#,##0.00\);_(* &quot;-&quot;??_);_(@_)">
                  <c:v>310.45692224602601</c:v>
                </c:pt>
                <c:pt idx="283" formatCode="_(* #,##0.00_);_(* \(#,##0.00\);_(* &quot;-&quot;??_);_(@_)">
                  <c:v>321.82211491249899</c:v>
                </c:pt>
                <c:pt idx="284" formatCode="_(* #,##0.00_);_(* \(#,##0.00\);_(* &quot;-&quot;??_);_(@_)">
                  <c:v>312.829143994069</c:v>
                </c:pt>
                <c:pt idx="285" formatCode="_(* #,##0.00_);_(* \(#,##0.00\);_(* &quot;-&quot;??_);_(@_)">
                  <c:v>299.89339739603298</c:v>
                </c:pt>
                <c:pt idx="286" formatCode="_(* #,##0.00_);_(* \(#,##0.00\);_(* &quot;-&quot;??_);_(@_)">
                  <c:v>290.87654697075999</c:v>
                </c:pt>
                <c:pt idx="287" formatCode="_(* #,##0.00_);_(* \(#,##0.00\);_(* &quot;-&quot;??_);_(@_)">
                  <c:v>317.72324343140701</c:v>
                </c:pt>
                <c:pt idx="288" formatCode="_(* #,##0.00_);_(* \(#,##0.00\);_(* &quot;-&quot;??_);_(@_)">
                  <c:v>332.98475255596099</c:v>
                </c:pt>
                <c:pt idx="289" formatCode="_(* #,##0.00_);_(* \(#,##0.00\);_(* &quot;-&quot;??_);_(@_)">
                  <c:v>334.93679948090897</c:v>
                </c:pt>
                <c:pt idx="290" formatCode="_(* #,##0.00_);_(* \(#,##0.00\);_(* &quot;-&quot;??_);_(@_)">
                  <c:v>349.31005238377202</c:v>
                </c:pt>
                <c:pt idx="291" formatCode="_(* #,##0.00_);_(* \(#,##0.00\);_(* &quot;-&quot;??_);_(@_)">
                  <c:v>360.27729301147099</c:v>
                </c:pt>
                <c:pt idx="292" formatCode="_(* #,##0.00_);_(* \(#,##0.00\);_(* &quot;-&quot;??_);_(@_)">
                  <c:v>348.390672065133</c:v>
                </c:pt>
                <c:pt idx="293" formatCode="_(* #,##0.00_);_(* \(#,##0.00\);_(* &quot;-&quot;??_);_(@_)">
                  <c:v>362.54007637642599</c:v>
                </c:pt>
                <c:pt idx="294" formatCode="_(* #,##0.00_);_(* \(#,##0.00\);_(* &quot;-&quot;??_);_(@_)">
                  <c:v>370.61461757410501</c:v>
                </c:pt>
                <c:pt idx="295" formatCode="_(* #,##0.00_);_(* \(#,##0.00\);_(* &quot;-&quot;??_);_(@_)">
                  <c:v>376.59169937099699</c:v>
                </c:pt>
                <c:pt idx="296" formatCode="_(* #,##0.00_);_(* \(#,##0.00\);_(* &quot;-&quot;??_);_(@_)">
                  <c:v>386.15581114193799</c:v>
                </c:pt>
                <c:pt idx="297" formatCode="_(* #,##0.00_);_(* \(#,##0.00\);_(* &quot;-&quot;??_);_(@_)">
                  <c:v>395.126631312906</c:v>
                </c:pt>
              </c:numCache>
            </c:numRef>
          </c:val>
          <c:smooth val="0"/>
          <c:extLst>
            <c:ext xmlns:c16="http://schemas.microsoft.com/office/drawing/2014/chart" uri="{C3380CC4-5D6E-409C-BE32-E72D297353CC}">
              <c16:uniqueId val="{00000000-06FA-42EA-9301-16C9310993C8}"/>
            </c:ext>
          </c:extLst>
        </c:ser>
        <c:ser>
          <c:idx val="1"/>
          <c:order val="1"/>
          <c:tx>
            <c:strRef>
              <c:f>Sheet1!$C$1</c:f>
              <c:strCache>
                <c:ptCount val="1"/>
                <c:pt idx="0">
                  <c:v>blue line</c:v>
                </c:pt>
              </c:strCache>
            </c:strRef>
          </c:tx>
          <c:spPr>
            <a:ln w="28575">
              <a:solidFill>
                <a:schemeClr val="accent1"/>
              </a:solidFill>
            </a:ln>
          </c:spPr>
          <c:marker>
            <c:symbol val="none"/>
          </c:marker>
          <c:cat>
            <c:numRef>
              <c:f>Sheet1!$A$2:$A$299</c:f>
              <c:numCache>
                <c:formatCode>m/d/yyyy</c:formatCode>
                <c:ptCount val="298"/>
                <c:pt idx="0">
                  <c:v>36525</c:v>
                </c:pt>
                <c:pt idx="1">
                  <c:v>36556</c:v>
                </c:pt>
                <c:pt idx="2">
                  <c:v>36585</c:v>
                </c:pt>
                <c:pt idx="3">
                  <c:v>36616</c:v>
                </c:pt>
                <c:pt idx="4">
                  <c:v>36646</c:v>
                </c:pt>
                <c:pt idx="5">
                  <c:v>36677</c:v>
                </c:pt>
                <c:pt idx="6">
                  <c:v>36707</c:v>
                </c:pt>
                <c:pt idx="7">
                  <c:v>36738</c:v>
                </c:pt>
                <c:pt idx="8">
                  <c:v>36769</c:v>
                </c:pt>
                <c:pt idx="9">
                  <c:v>36799</c:v>
                </c:pt>
                <c:pt idx="10">
                  <c:v>36830</c:v>
                </c:pt>
                <c:pt idx="11">
                  <c:v>36860</c:v>
                </c:pt>
                <c:pt idx="12">
                  <c:v>36891</c:v>
                </c:pt>
                <c:pt idx="13">
                  <c:v>36922</c:v>
                </c:pt>
                <c:pt idx="14">
                  <c:v>36950</c:v>
                </c:pt>
                <c:pt idx="15">
                  <c:v>36981</c:v>
                </c:pt>
                <c:pt idx="16">
                  <c:v>37011</c:v>
                </c:pt>
                <c:pt idx="17">
                  <c:v>37042</c:v>
                </c:pt>
                <c:pt idx="18">
                  <c:v>37072</c:v>
                </c:pt>
                <c:pt idx="19">
                  <c:v>37103</c:v>
                </c:pt>
                <c:pt idx="20">
                  <c:v>37134</c:v>
                </c:pt>
                <c:pt idx="21">
                  <c:v>37164</c:v>
                </c:pt>
                <c:pt idx="22">
                  <c:v>37195</c:v>
                </c:pt>
                <c:pt idx="23">
                  <c:v>37225</c:v>
                </c:pt>
                <c:pt idx="24">
                  <c:v>37256</c:v>
                </c:pt>
                <c:pt idx="25">
                  <c:v>37287</c:v>
                </c:pt>
                <c:pt idx="26">
                  <c:v>37315</c:v>
                </c:pt>
                <c:pt idx="27">
                  <c:v>37346</c:v>
                </c:pt>
                <c:pt idx="28">
                  <c:v>37376</c:v>
                </c:pt>
                <c:pt idx="29">
                  <c:v>37407</c:v>
                </c:pt>
                <c:pt idx="30">
                  <c:v>37437</c:v>
                </c:pt>
                <c:pt idx="31">
                  <c:v>37468</c:v>
                </c:pt>
                <c:pt idx="32">
                  <c:v>37499</c:v>
                </c:pt>
                <c:pt idx="33">
                  <c:v>37529</c:v>
                </c:pt>
                <c:pt idx="34">
                  <c:v>37560</c:v>
                </c:pt>
                <c:pt idx="35">
                  <c:v>37590</c:v>
                </c:pt>
                <c:pt idx="36">
                  <c:v>37621</c:v>
                </c:pt>
                <c:pt idx="37">
                  <c:v>37652</c:v>
                </c:pt>
                <c:pt idx="38">
                  <c:v>37680</c:v>
                </c:pt>
                <c:pt idx="39">
                  <c:v>37711</c:v>
                </c:pt>
                <c:pt idx="40">
                  <c:v>37741</c:v>
                </c:pt>
                <c:pt idx="41">
                  <c:v>37772</c:v>
                </c:pt>
                <c:pt idx="42">
                  <c:v>37802</c:v>
                </c:pt>
                <c:pt idx="43">
                  <c:v>37833</c:v>
                </c:pt>
                <c:pt idx="44">
                  <c:v>37864</c:v>
                </c:pt>
                <c:pt idx="45">
                  <c:v>37894</c:v>
                </c:pt>
                <c:pt idx="46">
                  <c:v>37925</c:v>
                </c:pt>
                <c:pt idx="47">
                  <c:v>37955</c:v>
                </c:pt>
                <c:pt idx="48">
                  <c:v>37986</c:v>
                </c:pt>
                <c:pt idx="49">
                  <c:v>38017</c:v>
                </c:pt>
                <c:pt idx="50">
                  <c:v>38046</c:v>
                </c:pt>
                <c:pt idx="51">
                  <c:v>38077</c:v>
                </c:pt>
                <c:pt idx="52">
                  <c:v>38107</c:v>
                </c:pt>
                <c:pt idx="53">
                  <c:v>38138</c:v>
                </c:pt>
                <c:pt idx="54">
                  <c:v>38168</c:v>
                </c:pt>
                <c:pt idx="55">
                  <c:v>38199</c:v>
                </c:pt>
                <c:pt idx="56">
                  <c:v>38230</c:v>
                </c:pt>
                <c:pt idx="57">
                  <c:v>38260</c:v>
                </c:pt>
                <c:pt idx="58">
                  <c:v>38291</c:v>
                </c:pt>
                <c:pt idx="59">
                  <c:v>38321</c:v>
                </c:pt>
                <c:pt idx="60">
                  <c:v>38352</c:v>
                </c:pt>
                <c:pt idx="61">
                  <c:v>38383</c:v>
                </c:pt>
                <c:pt idx="62">
                  <c:v>38411</c:v>
                </c:pt>
                <c:pt idx="63">
                  <c:v>38442</c:v>
                </c:pt>
                <c:pt idx="64">
                  <c:v>38472</c:v>
                </c:pt>
                <c:pt idx="65">
                  <c:v>38503</c:v>
                </c:pt>
                <c:pt idx="66">
                  <c:v>38533</c:v>
                </c:pt>
                <c:pt idx="67">
                  <c:v>38564</c:v>
                </c:pt>
                <c:pt idx="68">
                  <c:v>38595</c:v>
                </c:pt>
                <c:pt idx="69">
                  <c:v>38625</c:v>
                </c:pt>
                <c:pt idx="70">
                  <c:v>38656</c:v>
                </c:pt>
                <c:pt idx="71">
                  <c:v>38686</c:v>
                </c:pt>
                <c:pt idx="72">
                  <c:v>38717</c:v>
                </c:pt>
                <c:pt idx="73">
                  <c:v>38748</c:v>
                </c:pt>
                <c:pt idx="74">
                  <c:v>38776</c:v>
                </c:pt>
                <c:pt idx="75">
                  <c:v>38807</c:v>
                </c:pt>
                <c:pt idx="76">
                  <c:v>38837</c:v>
                </c:pt>
                <c:pt idx="77">
                  <c:v>38868</c:v>
                </c:pt>
                <c:pt idx="78">
                  <c:v>38898</c:v>
                </c:pt>
                <c:pt idx="79">
                  <c:v>38929</c:v>
                </c:pt>
                <c:pt idx="80">
                  <c:v>38960</c:v>
                </c:pt>
                <c:pt idx="81">
                  <c:v>38990</c:v>
                </c:pt>
                <c:pt idx="82">
                  <c:v>39021</c:v>
                </c:pt>
                <c:pt idx="83">
                  <c:v>39051</c:v>
                </c:pt>
                <c:pt idx="84">
                  <c:v>39082</c:v>
                </c:pt>
                <c:pt idx="85">
                  <c:v>39113</c:v>
                </c:pt>
                <c:pt idx="86">
                  <c:v>39141</c:v>
                </c:pt>
                <c:pt idx="87">
                  <c:v>39172</c:v>
                </c:pt>
                <c:pt idx="88">
                  <c:v>39202</c:v>
                </c:pt>
                <c:pt idx="89">
                  <c:v>39233</c:v>
                </c:pt>
                <c:pt idx="90">
                  <c:v>39263</c:v>
                </c:pt>
                <c:pt idx="91">
                  <c:v>39294</c:v>
                </c:pt>
                <c:pt idx="92">
                  <c:v>39325</c:v>
                </c:pt>
                <c:pt idx="93">
                  <c:v>39355</c:v>
                </c:pt>
                <c:pt idx="94">
                  <c:v>39386</c:v>
                </c:pt>
                <c:pt idx="95">
                  <c:v>39416</c:v>
                </c:pt>
                <c:pt idx="96">
                  <c:v>39447</c:v>
                </c:pt>
                <c:pt idx="97">
                  <c:v>39478</c:v>
                </c:pt>
                <c:pt idx="98">
                  <c:v>39507</c:v>
                </c:pt>
                <c:pt idx="99">
                  <c:v>39538</c:v>
                </c:pt>
                <c:pt idx="100">
                  <c:v>39568</c:v>
                </c:pt>
                <c:pt idx="101">
                  <c:v>39599</c:v>
                </c:pt>
                <c:pt idx="102">
                  <c:v>39629</c:v>
                </c:pt>
                <c:pt idx="103">
                  <c:v>39660</c:v>
                </c:pt>
                <c:pt idx="104">
                  <c:v>39691</c:v>
                </c:pt>
                <c:pt idx="105">
                  <c:v>39721</c:v>
                </c:pt>
                <c:pt idx="106">
                  <c:v>39752</c:v>
                </c:pt>
                <c:pt idx="107">
                  <c:v>39782</c:v>
                </c:pt>
                <c:pt idx="108">
                  <c:v>39813</c:v>
                </c:pt>
                <c:pt idx="109">
                  <c:v>39844</c:v>
                </c:pt>
                <c:pt idx="110">
                  <c:v>39872</c:v>
                </c:pt>
                <c:pt idx="111">
                  <c:v>39903</c:v>
                </c:pt>
                <c:pt idx="112">
                  <c:v>39933</c:v>
                </c:pt>
                <c:pt idx="113">
                  <c:v>39964</c:v>
                </c:pt>
                <c:pt idx="114">
                  <c:v>39994</c:v>
                </c:pt>
                <c:pt idx="115">
                  <c:v>40025</c:v>
                </c:pt>
                <c:pt idx="116">
                  <c:v>40056</c:v>
                </c:pt>
                <c:pt idx="117">
                  <c:v>40086</c:v>
                </c:pt>
                <c:pt idx="118">
                  <c:v>40117</c:v>
                </c:pt>
                <c:pt idx="119">
                  <c:v>40147</c:v>
                </c:pt>
                <c:pt idx="120">
                  <c:v>40178</c:v>
                </c:pt>
                <c:pt idx="121">
                  <c:v>40209</c:v>
                </c:pt>
                <c:pt idx="122">
                  <c:v>40237</c:v>
                </c:pt>
                <c:pt idx="123">
                  <c:v>40268</c:v>
                </c:pt>
                <c:pt idx="124">
                  <c:v>40298</c:v>
                </c:pt>
                <c:pt idx="125">
                  <c:v>40329</c:v>
                </c:pt>
                <c:pt idx="126">
                  <c:v>40359</c:v>
                </c:pt>
                <c:pt idx="127">
                  <c:v>40390</c:v>
                </c:pt>
                <c:pt idx="128">
                  <c:v>40421</c:v>
                </c:pt>
                <c:pt idx="129">
                  <c:v>40451</c:v>
                </c:pt>
                <c:pt idx="130">
                  <c:v>40482</c:v>
                </c:pt>
                <c:pt idx="131">
                  <c:v>40512</c:v>
                </c:pt>
                <c:pt idx="132">
                  <c:v>40543</c:v>
                </c:pt>
                <c:pt idx="133">
                  <c:v>40574</c:v>
                </c:pt>
                <c:pt idx="134">
                  <c:v>40602</c:v>
                </c:pt>
                <c:pt idx="135">
                  <c:v>40633</c:v>
                </c:pt>
                <c:pt idx="136">
                  <c:v>40663</c:v>
                </c:pt>
                <c:pt idx="137">
                  <c:v>40694</c:v>
                </c:pt>
                <c:pt idx="138">
                  <c:v>40724</c:v>
                </c:pt>
                <c:pt idx="139">
                  <c:v>40755</c:v>
                </c:pt>
                <c:pt idx="140">
                  <c:v>40786</c:v>
                </c:pt>
                <c:pt idx="141">
                  <c:v>40816</c:v>
                </c:pt>
                <c:pt idx="142">
                  <c:v>40847</c:v>
                </c:pt>
                <c:pt idx="143">
                  <c:v>40877</c:v>
                </c:pt>
                <c:pt idx="144">
                  <c:v>40908</c:v>
                </c:pt>
                <c:pt idx="145">
                  <c:v>40939</c:v>
                </c:pt>
                <c:pt idx="146">
                  <c:v>40968</c:v>
                </c:pt>
                <c:pt idx="147">
                  <c:v>40999</c:v>
                </c:pt>
                <c:pt idx="148">
                  <c:v>41029</c:v>
                </c:pt>
                <c:pt idx="149">
                  <c:v>41060</c:v>
                </c:pt>
                <c:pt idx="150">
                  <c:v>41090</c:v>
                </c:pt>
                <c:pt idx="151">
                  <c:v>41121</c:v>
                </c:pt>
                <c:pt idx="152">
                  <c:v>41152</c:v>
                </c:pt>
                <c:pt idx="153">
                  <c:v>41182</c:v>
                </c:pt>
                <c:pt idx="154">
                  <c:v>41213</c:v>
                </c:pt>
                <c:pt idx="155">
                  <c:v>41243</c:v>
                </c:pt>
                <c:pt idx="156">
                  <c:v>41274</c:v>
                </c:pt>
                <c:pt idx="157">
                  <c:v>41305</c:v>
                </c:pt>
                <c:pt idx="158">
                  <c:v>41333</c:v>
                </c:pt>
                <c:pt idx="159">
                  <c:v>41364</c:v>
                </c:pt>
                <c:pt idx="160">
                  <c:v>41394</c:v>
                </c:pt>
                <c:pt idx="161">
                  <c:v>41425</c:v>
                </c:pt>
                <c:pt idx="162">
                  <c:v>41455</c:v>
                </c:pt>
                <c:pt idx="163">
                  <c:v>41486</c:v>
                </c:pt>
                <c:pt idx="164">
                  <c:v>41517</c:v>
                </c:pt>
                <c:pt idx="165">
                  <c:v>41547</c:v>
                </c:pt>
                <c:pt idx="166">
                  <c:v>41578</c:v>
                </c:pt>
                <c:pt idx="167">
                  <c:v>41608</c:v>
                </c:pt>
                <c:pt idx="168">
                  <c:v>41639</c:v>
                </c:pt>
                <c:pt idx="169">
                  <c:v>41670</c:v>
                </c:pt>
                <c:pt idx="170">
                  <c:v>41698</c:v>
                </c:pt>
                <c:pt idx="171">
                  <c:v>41729</c:v>
                </c:pt>
                <c:pt idx="172">
                  <c:v>41759</c:v>
                </c:pt>
                <c:pt idx="173">
                  <c:v>41790</c:v>
                </c:pt>
                <c:pt idx="174">
                  <c:v>41820</c:v>
                </c:pt>
                <c:pt idx="175">
                  <c:v>41851</c:v>
                </c:pt>
                <c:pt idx="176">
                  <c:v>41882</c:v>
                </c:pt>
                <c:pt idx="177">
                  <c:v>41912</c:v>
                </c:pt>
                <c:pt idx="178">
                  <c:v>41943</c:v>
                </c:pt>
                <c:pt idx="179">
                  <c:v>41973</c:v>
                </c:pt>
                <c:pt idx="180">
                  <c:v>42004</c:v>
                </c:pt>
                <c:pt idx="181">
                  <c:v>42035</c:v>
                </c:pt>
                <c:pt idx="182">
                  <c:v>42063</c:v>
                </c:pt>
                <c:pt idx="183">
                  <c:v>42094</c:v>
                </c:pt>
                <c:pt idx="184">
                  <c:v>42124</c:v>
                </c:pt>
                <c:pt idx="185">
                  <c:v>42155</c:v>
                </c:pt>
                <c:pt idx="186">
                  <c:v>42185</c:v>
                </c:pt>
                <c:pt idx="187">
                  <c:v>42216</c:v>
                </c:pt>
                <c:pt idx="188">
                  <c:v>42247</c:v>
                </c:pt>
                <c:pt idx="189">
                  <c:v>42277</c:v>
                </c:pt>
                <c:pt idx="190">
                  <c:v>42308</c:v>
                </c:pt>
                <c:pt idx="191">
                  <c:v>42338</c:v>
                </c:pt>
                <c:pt idx="192">
                  <c:v>42369</c:v>
                </c:pt>
                <c:pt idx="193">
                  <c:v>42400</c:v>
                </c:pt>
                <c:pt idx="194">
                  <c:v>42429</c:v>
                </c:pt>
                <c:pt idx="195">
                  <c:v>42460</c:v>
                </c:pt>
                <c:pt idx="196">
                  <c:v>42490</c:v>
                </c:pt>
                <c:pt idx="197">
                  <c:v>42521</c:v>
                </c:pt>
                <c:pt idx="198">
                  <c:v>42551</c:v>
                </c:pt>
                <c:pt idx="199">
                  <c:v>42582</c:v>
                </c:pt>
                <c:pt idx="200">
                  <c:v>42613</c:v>
                </c:pt>
                <c:pt idx="201">
                  <c:v>42643</c:v>
                </c:pt>
                <c:pt idx="202">
                  <c:v>42674</c:v>
                </c:pt>
                <c:pt idx="203">
                  <c:v>42704</c:v>
                </c:pt>
                <c:pt idx="204">
                  <c:v>42735</c:v>
                </c:pt>
                <c:pt idx="205">
                  <c:v>42766</c:v>
                </c:pt>
                <c:pt idx="206">
                  <c:v>42794</c:v>
                </c:pt>
                <c:pt idx="207">
                  <c:v>42825</c:v>
                </c:pt>
                <c:pt idx="208">
                  <c:v>42855</c:v>
                </c:pt>
                <c:pt idx="209">
                  <c:v>42886</c:v>
                </c:pt>
                <c:pt idx="210">
                  <c:v>42916</c:v>
                </c:pt>
                <c:pt idx="211">
                  <c:v>42947</c:v>
                </c:pt>
                <c:pt idx="212">
                  <c:v>42978</c:v>
                </c:pt>
                <c:pt idx="213">
                  <c:v>43008</c:v>
                </c:pt>
                <c:pt idx="214">
                  <c:v>43039</c:v>
                </c:pt>
                <c:pt idx="215">
                  <c:v>43069</c:v>
                </c:pt>
                <c:pt idx="216">
                  <c:v>43100</c:v>
                </c:pt>
                <c:pt idx="217">
                  <c:v>43131</c:v>
                </c:pt>
                <c:pt idx="218">
                  <c:v>43159</c:v>
                </c:pt>
                <c:pt idx="219">
                  <c:v>43190</c:v>
                </c:pt>
                <c:pt idx="220">
                  <c:v>43220</c:v>
                </c:pt>
                <c:pt idx="221">
                  <c:v>43251</c:v>
                </c:pt>
                <c:pt idx="222">
                  <c:v>43281</c:v>
                </c:pt>
                <c:pt idx="223">
                  <c:v>43312</c:v>
                </c:pt>
                <c:pt idx="224">
                  <c:v>43343</c:v>
                </c:pt>
                <c:pt idx="225">
                  <c:v>43373</c:v>
                </c:pt>
                <c:pt idx="226">
                  <c:v>43404</c:v>
                </c:pt>
                <c:pt idx="227">
                  <c:v>43434</c:v>
                </c:pt>
                <c:pt idx="228">
                  <c:v>43465</c:v>
                </c:pt>
                <c:pt idx="229">
                  <c:v>43496</c:v>
                </c:pt>
                <c:pt idx="230">
                  <c:v>43524</c:v>
                </c:pt>
                <c:pt idx="231">
                  <c:v>43555</c:v>
                </c:pt>
                <c:pt idx="232">
                  <c:v>43585</c:v>
                </c:pt>
                <c:pt idx="233">
                  <c:v>43616</c:v>
                </c:pt>
                <c:pt idx="234">
                  <c:v>43646</c:v>
                </c:pt>
                <c:pt idx="235">
                  <c:v>43677</c:v>
                </c:pt>
                <c:pt idx="236">
                  <c:v>43708</c:v>
                </c:pt>
                <c:pt idx="237">
                  <c:v>43738</c:v>
                </c:pt>
                <c:pt idx="238">
                  <c:v>43769</c:v>
                </c:pt>
                <c:pt idx="239">
                  <c:v>43799</c:v>
                </c:pt>
                <c:pt idx="240">
                  <c:v>43830</c:v>
                </c:pt>
                <c:pt idx="241">
                  <c:v>43861</c:v>
                </c:pt>
                <c:pt idx="242">
                  <c:v>43890</c:v>
                </c:pt>
                <c:pt idx="243">
                  <c:v>43921</c:v>
                </c:pt>
                <c:pt idx="244">
                  <c:v>43951</c:v>
                </c:pt>
                <c:pt idx="245">
                  <c:v>43982</c:v>
                </c:pt>
                <c:pt idx="246">
                  <c:v>44012</c:v>
                </c:pt>
                <c:pt idx="247">
                  <c:v>44043</c:v>
                </c:pt>
                <c:pt idx="248">
                  <c:v>44074</c:v>
                </c:pt>
                <c:pt idx="249">
                  <c:v>44104</c:v>
                </c:pt>
                <c:pt idx="250">
                  <c:v>44135</c:v>
                </c:pt>
                <c:pt idx="251">
                  <c:v>44165</c:v>
                </c:pt>
                <c:pt idx="252">
                  <c:v>44196</c:v>
                </c:pt>
                <c:pt idx="253">
                  <c:v>44227</c:v>
                </c:pt>
                <c:pt idx="254">
                  <c:v>44255</c:v>
                </c:pt>
                <c:pt idx="255">
                  <c:v>44286</c:v>
                </c:pt>
                <c:pt idx="256">
                  <c:v>44316</c:v>
                </c:pt>
                <c:pt idx="257">
                  <c:v>44347</c:v>
                </c:pt>
                <c:pt idx="258">
                  <c:v>44377</c:v>
                </c:pt>
                <c:pt idx="259">
                  <c:v>44408</c:v>
                </c:pt>
                <c:pt idx="260">
                  <c:v>44439</c:v>
                </c:pt>
                <c:pt idx="261">
                  <c:v>44469</c:v>
                </c:pt>
                <c:pt idx="262">
                  <c:v>44500</c:v>
                </c:pt>
                <c:pt idx="263">
                  <c:v>44530</c:v>
                </c:pt>
                <c:pt idx="264">
                  <c:v>44561</c:v>
                </c:pt>
                <c:pt idx="265">
                  <c:v>44592</c:v>
                </c:pt>
                <c:pt idx="266">
                  <c:v>44620</c:v>
                </c:pt>
                <c:pt idx="267">
                  <c:v>44651</c:v>
                </c:pt>
                <c:pt idx="268">
                  <c:v>44681</c:v>
                </c:pt>
                <c:pt idx="269">
                  <c:v>44712</c:v>
                </c:pt>
                <c:pt idx="270">
                  <c:v>44742</c:v>
                </c:pt>
                <c:pt idx="271">
                  <c:v>44773</c:v>
                </c:pt>
                <c:pt idx="272">
                  <c:v>44804</c:v>
                </c:pt>
                <c:pt idx="273">
                  <c:v>44834</c:v>
                </c:pt>
                <c:pt idx="274">
                  <c:v>44865</c:v>
                </c:pt>
                <c:pt idx="275">
                  <c:v>44895</c:v>
                </c:pt>
                <c:pt idx="276">
                  <c:v>44926</c:v>
                </c:pt>
                <c:pt idx="277">
                  <c:v>44957</c:v>
                </c:pt>
                <c:pt idx="278">
                  <c:v>44985</c:v>
                </c:pt>
                <c:pt idx="279">
                  <c:v>45016</c:v>
                </c:pt>
                <c:pt idx="280">
                  <c:v>45046</c:v>
                </c:pt>
                <c:pt idx="281">
                  <c:v>45077</c:v>
                </c:pt>
                <c:pt idx="282">
                  <c:v>45107</c:v>
                </c:pt>
                <c:pt idx="283">
                  <c:v>45138</c:v>
                </c:pt>
                <c:pt idx="284">
                  <c:v>45169</c:v>
                </c:pt>
                <c:pt idx="285">
                  <c:v>45199</c:v>
                </c:pt>
                <c:pt idx="286">
                  <c:v>45230</c:v>
                </c:pt>
                <c:pt idx="287">
                  <c:v>45260</c:v>
                </c:pt>
                <c:pt idx="288">
                  <c:v>45291</c:v>
                </c:pt>
                <c:pt idx="289">
                  <c:v>45322</c:v>
                </c:pt>
                <c:pt idx="290">
                  <c:v>45351</c:v>
                </c:pt>
                <c:pt idx="291">
                  <c:v>45382</c:v>
                </c:pt>
                <c:pt idx="292">
                  <c:v>45412</c:v>
                </c:pt>
                <c:pt idx="293">
                  <c:v>45443</c:v>
                </c:pt>
                <c:pt idx="294">
                  <c:v>45473</c:v>
                </c:pt>
                <c:pt idx="295">
                  <c:v>45504</c:v>
                </c:pt>
                <c:pt idx="296">
                  <c:v>45535</c:v>
                </c:pt>
                <c:pt idx="297">
                  <c:v>45565</c:v>
                </c:pt>
              </c:numCache>
            </c:numRef>
          </c:cat>
          <c:val>
            <c:numRef>
              <c:f>Sheet1!$C$2:$C$299</c:f>
              <c:numCache>
                <c:formatCode>General</c:formatCode>
                <c:ptCount val="298"/>
                <c:pt idx="285" formatCode="#,##0.000">
                  <c:v>299.89339739603298</c:v>
                </c:pt>
                <c:pt idx="286" formatCode="#,##0.000">
                  <c:v>290.87654697075999</c:v>
                </c:pt>
                <c:pt idx="287" formatCode="#,##0.000">
                  <c:v>317.72324343140701</c:v>
                </c:pt>
                <c:pt idx="288" formatCode="#,##0.000">
                  <c:v>332.98475255596099</c:v>
                </c:pt>
                <c:pt idx="289" formatCode="#,##0.000">
                  <c:v>334.93679948090897</c:v>
                </c:pt>
                <c:pt idx="290" formatCode="#,##0.000">
                  <c:v>349.31005238377202</c:v>
                </c:pt>
                <c:pt idx="291" formatCode="#,##0.000">
                  <c:v>360.27729301147099</c:v>
                </c:pt>
                <c:pt idx="292" formatCode="#,##0.000">
                  <c:v>348.390672065133</c:v>
                </c:pt>
                <c:pt idx="293" formatCode="#,##0.000">
                  <c:v>362.54007637642599</c:v>
                </c:pt>
                <c:pt idx="294" formatCode="#,##0.000">
                  <c:v>370.61461757410501</c:v>
                </c:pt>
                <c:pt idx="295" formatCode="#,##0.000">
                  <c:v>376.59169937099699</c:v>
                </c:pt>
                <c:pt idx="296" formatCode="#,##0.000">
                  <c:v>386.15581114193799</c:v>
                </c:pt>
                <c:pt idx="297" formatCode="#,##0.000">
                  <c:v>395.126631312906</c:v>
                </c:pt>
              </c:numCache>
            </c:numRef>
          </c:val>
          <c:smooth val="0"/>
          <c:extLst>
            <c:ext xmlns:c16="http://schemas.microsoft.com/office/drawing/2014/chart" uri="{C3380CC4-5D6E-409C-BE32-E72D297353CC}">
              <c16:uniqueId val="{00000001-06FA-42EA-9301-16C9310993C8}"/>
            </c:ext>
          </c:extLst>
        </c:ser>
        <c:dLbls>
          <c:showLegendKey val="0"/>
          <c:showVal val="0"/>
          <c:showCatName val="0"/>
          <c:showSerName val="0"/>
          <c:showPercent val="0"/>
          <c:showBubbleSize val="0"/>
        </c:dLbls>
        <c:marker val="1"/>
        <c:smooth val="0"/>
        <c:axId val="43202048"/>
        <c:axId val="43203584"/>
      </c:lineChart>
      <c:dateAx>
        <c:axId val="43202048"/>
        <c:scaling>
          <c:orientation val="minMax"/>
          <c:max val="45565"/>
          <c:min val="36526"/>
        </c:scaling>
        <c:delete val="0"/>
        <c:axPos val="b"/>
        <c:numFmt formatCode="yyyy" sourceLinked="0"/>
        <c:majorTickMark val="none"/>
        <c:minorTickMark val="none"/>
        <c:tickLblPos val="nextTo"/>
        <c:spPr>
          <a:ln w="6350">
            <a:solidFill>
              <a:schemeClr val="tx1"/>
            </a:solidFill>
          </a:ln>
        </c:spPr>
        <c:txPr>
          <a:bodyPr/>
          <a:lstStyle/>
          <a:p>
            <a:pPr>
              <a:defRPr sz="600"/>
            </a:pPr>
            <a:endParaRPr lang="en-US"/>
          </a:p>
        </c:txPr>
        <c:crossAx val="43203584"/>
        <c:crosses val="autoZero"/>
        <c:auto val="0"/>
        <c:lblOffset val="100"/>
        <c:baseTimeUnit val="months"/>
        <c:majorUnit val="46"/>
        <c:majorTimeUnit val="months"/>
      </c:dateAx>
      <c:valAx>
        <c:axId val="43203584"/>
        <c:scaling>
          <c:orientation val="minMax"/>
          <c:max val="420"/>
          <c:min val="0"/>
        </c:scaling>
        <c:delete val="0"/>
        <c:axPos val="l"/>
        <c:numFmt formatCode="#,##0" sourceLinked="0"/>
        <c:majorTickMark val="none"/>
        <c:minorTickMark val="none"/>
        <c:tickLblPos val="nextTo"/>
        <c:spPr>
          <a:ln w="6350">
            <a:solidFill>
              <a:schemeClr val="tx1"/>
            </a:solidFill>
          </a:ln>
        </c:spPr>
        <c:txPr>
          <a:bodyPr/>
          <a:lstStyle/>
          <a:p>
            <a:pPr>
              <a:defRPr sz="600"/>
            </a:pPr>
            <a:endParaRPr lang="en-US"/>
          </a:p>
        </c:txPr>
        <c:crossAx val="43202048"/>
        <c:crosses val="autoZero"/>
        <c:crossBetween val="between"/>
        <c:majorUnit val="100"/>
      </c:valAx>
      <c:spPr>
        <a:noFill/>
        <a:effectLst>
          <a:outerShdw blurRad="50800" dist="50800" dir="5400000" algn="ctr" rotWithShape="0">
            <a:schemeClr val="bg1"/>
          </a:outerShdw>
        </a:effectLst>
      </c:spPr>
    </c:plotArea>
    <c:plotVisOnly val="1"/>
    <c:dispBlanksAs val="gap"/>
    <c:showDLblsOverMax val="0"/>
  </c:chart>
  <c:spPr>
    <a:noFill/>
  </c:spPr>
  <c:txPr>
    <a:bodyPr/>
    <a:lstStyle/>
    <a:p>
      <a:pPr>
        <a:defRPr sz="7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787653881380702E-2"/>
          <c:y val="0.14624568442710387"/>
          <c:w val="0.93980001719767303"/>
          <c:h val="0.78563196717018968"/>
        </c:manualLayout>
      </c:layout>
      <c:areaChart>
        <c:grouping val="standard"/>
        <c:varyColors val="0"/>
        <c:ser>
          <c:idx val="1"/>
          <c:order val="1"/>
          <c:tx>
            <c:strRef>
              <c:f>Sheet1!$C$1</c:f>
              <c:strCache>
                <c:ptCount val="1"/>
                <c:pt idx="0">
                  <c:v>line</c:v>
                </c:pt>
              </c:strCache>
            </c:strRef>
          </c:tx>
          <c:spPr>
            <a:solidFill>
              <a:srgbClr val="C9DAE2"/>
            </a:solidFill>
            <a:ln w="25400">
              <a:noFill/>
            </a:ln>
          </c:spPr>
          <c:cat>
            <c:numRef>
              <c:f>Sheet1!$A$2:$A$263</c:f>
              <c:numCache>
                <c:formatCode>m/d/yyyy</c:formatCode>
                <c:ptCount val="262"/>
                <c:pt idx="0">
                  <c:v>45199</c:v>
                </c:pt>
                <c:pt idx="1">
                  <c:v>45201</c:v>
                </c:pt>
                <c:pt idx="2">
                  <c:v>45202</c:v>
                </c:pt>
                <c:pt idx="3">
                  <c:v>45203</c:v>
                </c:pt>
                <c:pt idx="4">
                  <c:v>45204</c:v>
                </c:pt>
                <c:pt idx="5">
                  <c:v>45205</c:v>
                </c:pt>
                <c:pt idx="6">
                  <c:v>45208</c:v>
                </c:pt>
                <c:pt idx="7">
                  <c:v>45209</c:v>
                </c:pt>
                <c:pt idx="8">
                  <c:v>45210</c:v>
                </c:pt>
                <c:pt idx="9">
                  <c:v>45211</c:v>
                </c:pt>
                <c:pt idx="10">
                  <c:v>45212</c:v>
                </c:pt>
                <c:pt idx="11">
                  <c:v>45215</c:v>
                </c:pt>
                <c:pt idx="12">
                  <c:v>45216</c:v>
                </c:pt>
                <c:pt idx="13">
                  <c:v>45217</c:v>
                </c:pt>
                <c:pt idx="14">
                  <c:v>45218</c:v>
                </c:pt>
                <c:pt idx="15">
                  <c:v>45219</c:v>
                </c:pt>
                <c:pt idx="16">
                  <c:v>45222</c:v>
                </c:pt>
                <c:pt idx="17">
                  <c:v>45223</c:v>
                </c:pt>
                <c:pt idx="18">
                  <c:v>45224</c:v>
                </c:pt>
                <c:pt idx="19">
                  <c:v>45225</c:v>
                </c:pt>
                <c:pt idx="20">
                  <c:v>45226</c:v>
                </c:pt>
                <c:pt idx="21">
                  <c:v>45229</c:v>
                </c:pt>
                <c:pt idx="22">
                  <c:v>45230</c:v>
                </c:pt>
                <c:pt idx="23">
                  <c:v>45231</c:v>
                </c:pt>
                <c:pt idx="24">
                  <c:v>45232</c:v>
                </c:pt>
                <c:pt idx="25">
                  <c:v>45233</c:v>
                </c:pt>
                <c:pt idx="26">
                  <c:v>45236</c:v>
                </c:pt>
                <c:pt idx="27">
                  <c:v>45237</c:v>
                </c:pt>
                <c:pt idx="28">
                  <c:v>45238</c:v>
                </c:pt>
                <c:pt idx="29">
                  <c:v>45239</c:v>
                </c:pt>
                <c:pt idx="30">
                  <c:v>45240</c:v>
                </c:pt>
                <c:pt idx="31">
                  <c:v>45243</c:v>
                </c:pt>
                <c:pt idx="32">
                  <c:v>45244</c:v>
                </c:pt>
                <c:pt idx="33">
                  <c:v>45245</c:v>
                </c:pt>
                <c:pt idx="34">
                  <c:v>45246</c:v>
                </c:pt>
                <c:pt idx="35">
                  <c:v>45247</c:v>
                </c:pt>
                <c:pt idx="36">
                  <c:v>45250</c:v>
                </c:pt>
                <c:pt idx="37">
                  <c:v>45251</c:v>
                </c:pt>
                <c:pt idx="38">
                  <c:v>45252</c:v>
                </c:pt>
                <c:pt idx="39">
                  <c:v>45253</c:v>
                </c:pt>
                <c:pt idx="40">
                  <c:v>45254</c:v>
                </c:pt>
                <c:pt idx="41">
                  <c:v>45257</c:v>
                </c:pt>
                <c:pt idx="42">
                  <c:v>45258</c:v>
                </c:pt>
                <c:pt idx="43">
                  <c:v>45259</c:v>
                </c:pt>
                <c:pt idx="44">
                  <c:v>45260</c:v>
                </c:pt>
                <c:pt idx="45">
                  <c:v>45261</c:v>
                </c:pt>
                <c:pt idx="46">
                  <c:v>45264</c:v>
                </c:pt>
                <c:pt idx="47">
                  <c:v>45265</c:v>
                </c:pt>
                <c:pt idx="48">
                  <c:v>45266</c:v>
                </c:pt>
                <c:pt idx="49">
                  <c:v>45267</c:v>
                </c:pt>
                <c:pt idx="50">
                  <c:v>45268</c:v>
                </c:pt>
                <c:pt idx="51">
                  <c:v>45271</c:v>
                </c:pt>
                <c:pt idx="52">
                  <c:v>45272</c:v>
                </c:pt>
                <c:pt idx="53">
                  <c:v>45273</c:v>
                </c:pt>
                <c:pt idx="54">
                  <c:v>45274</c:v>
                </c:pt>
                <c:pt idx="55">
                  <c:v>45275</c:v>
                </c:pt>
                <c:pt idx="56">
                  <c:v>45278</c:v>
                </c:pt>
                <c:pt idx="57">
                  <c:v>45279</c:v>
                </c:pt>
                <c:pt idx="58">
                  <c:v>45280</c:v>
                </c:pt>
                <c:pt idx="59">
                  <c:v>45281</c:v>
                </c:pt>
                <c:pt idx="60">
                  <c:v>45282</c:v>
                </c:pt>
                <c:pt idx="61">
                  <c:v>45285</c:v>
                </c:pt>
                <c:pt idx="62">
                  <c:v>45286</c:v>
                </c:pt>
                <c:pt idx="63">
                  <c:v>45287</c:v>
                </c:pt>
                <c:pt idx="64">
                  <c:v>45288</c:v>
                </c:pt>
                <c:pt idx="65">
                  <c:v>45289</c:v>
                </c:pt>
                <c:pt idx="66">
                  <c:v>45292</c:v>
                </c:pt>
                <c:pt idx="67">
                  <c:v>45293</c:v>
                </c:pt>
                <c:pt idx="68">
                  <c:v>45294</c:v>
                </c:pt>
                <c:pt idx="69">
                  <c:v>45295</c:v>
                </c:pt>
                <c:pt idx="70">
                  <c:v>45296</c:v>
                </c:pt>
                <c:pt idx="71">
                  <c:v>45299</c:v>
                </c:pt>
                <c:pt idx="72">
                  <c:v>45300</c:v>
                </c:pt>
                <c:pt idx="73">
                  <c:v>45301</c:v>
                </c:pt>
                <c:pt idx="74">
                  <c:v>45302</c:v>
                </c:pt>
                <c:pt idx="75">
                  <c:v>45303</c:v>
                </c:pt>
                <c:pt idx="76">
                  <c:v>45306</c:v>
                </c:pt>
                <c:pt idx="77">
                  <c:v>45307</c:v>
                </c:pt>
                <c:pt idx="78">
                  <c:v>45308</c:v>
                </c:pt>
                <c:pt idx="79">
                  <c:v>45309</c:v>
                </c:pt>
                <c:pt idx="80">
                  <c:v>45310</c:v>
                </c:pt>
                <c:pt idx="81">
                  <c:v>45313</c:v>
                </c:pt>
                <c:pt idx="82">
                  <c:v>45314</c:v>
                </c:pt>
                <c:pt idx="83">
                  <c:v>45315</c:v>
                </c:pt>
                <c:pt idx="84">
                  <c:v>45316</c:v>
                </c:pt>
                <c:pt idx="85">
                  <c:v>45317</c:v>
                </c:pt>
                <c:pt idx="86">
                  <c:v>45320</c:v>
                </c:pt>
                <c:pt idx="87">
                  <c:v>45321</c:v>
                </c:pt>
                <c:pt idx="88">
                  <c:v>45322</c:v>
                </c:pt>
                <c:pt idx="89">
                  <c:v>45323</c:v>
                </c:pt>
                <c:pt idx="90">
                  <c:v>45324</c:v>
                </c:pt>
                <c:pt idx="91">
                  <c:v>45327</c:v>
                </c:pt>
                <c:pt idx="92">
                  <c:v>45328</c:v>
                </c:pt>
                <c:pt idx="93">
                  <c:v>45329</c:v>
                </c:pt>
                <c:pt idx="94">
                  <c:v>45330</c:v>
                </c:pt>
                <c:pt idx="95">
                  <c:v>45331</c:v>
                </c:pt>
                <c:pt idx="96">
                  <c:v>45334</c:v>
                </c:pt>
                <c:pt idx="97">
                  <c:v>45335</c:v>
                </c:pt>
                <c:pt idx="98">
                  <c:v>45336</c:v>
                </c:pt>
                <c:pt idx="99">
                  <c:v>45337</c:v>
                </c:pt>
                <c:pt idx="100">
                  <c:v>45338</c:v>
                </c:pt>
                <c:pt idx="101">
                  <c:v>45341</c:v>
                </c:pt>
                <c:pt idx="102">
                  <c:v>45342</c:v>
                </c:pt>
                <c:pt idx="103">
                  <c:v>45343</c:v>
                </c:pt>
                <c:pt idx="104">
                  <c:v>45344</c:v>
                </c:pt>
                <c:pt idx="105">
                  <c:v>45345</c:v>
                </c:pt>
                <c:pt idx="106">
                  <c:v>45348</c:v>
                </c:pt>
                <c:pt idx="107">
                  <c:v>45349</c:v>
                </c:pt>
                <c:pt idx="108">
                  <c:v>45350</c:v>
                </c:pt>
                <c:pt idx="109">
                  <c:v>45351</c:v>
                </c:pt>
                <c:pt idx="110">
                  <c:v>45352</c:v>
                </c:pt>
                <c:pt idx="111">
                  <c:v>45355</c:v>
                </c:pt>
                <c:pt idx="112">
                  <c:v>45356</c:v>
                </c:pt>
                <c:pt idx="113">
                  <c:v>45357</c:v>
                </c:pt>
                <c:pt idx="114">
                  <c:v>45358</c:v>
                </c:pt>
                <c:pt idx="115">
                  <c:v>45359</c:v>
                </c:pt>
                <c:pt idx="116">
                  <c:v>45362</c:v>
                </c:pt>
                <c:pt idx="117">
                  <c:v>45363</c:v>
                </c:pt>
                <c:pt idx="118">
                  <c:v>45364</c:v>
                </c:pt>
                <c:pt idx="119">
                  <c:v>45365</c:v>
                </c:pt>
                <c:pt idx="120">
                  <c:v>45366</c:v>
                </c:pt>
                <c:pt idx="121">
                  <c:v>45369</c:v>
                </c:pt>
                <c:pt idx="122">
                  <c:v>45370</c:v>
                </c:pt>
                <c:pt idx="123">
                  <c:v>45371</c:v>
                </c:pt>
                <c:pt idx="124">
                  <c:v>45372</c:v>
                </c:pt>
                <c:pt idx="125">
                  <c:v>45373</c:v>
                </c:pt>
                <c:pt idx="126">
                  <c:v>45376</c:v>
                </c:pt>
                <c:pt idx="127">
                  <c:v>45377</c:v>
                </c:pt>
                <c:pt idx="128">
                  <c:v>45378</c:v>
                </c:pt>
                <c:pt idx="129">
                  <c:v>45379</c:v>
                </c:pt>
                <c:pt idx="130">
                  <c:v>45380</c:v>
                </c:pt>
                <c:pt idx="131">
                  <c:v>45383</c:v>
                </c:pt>
                <c:pt idx="132">
                  <c:v>45384</c:v>
                </c:pt>
                <c:pt idx="133">
                  <c:v>45385</c:v>
                </c:pt>
                <c:pt idx="134">
                  <c:v>45386</c:v>
                </c:pt>
                <c:pt idx="135">
                  <c:v>45387</c:v>
                </c:pt>
                <c:pt idx="136">
                  <c:v>45390</c:v>
                </c:pt>
                <c:pt idx="137">
                  <c:v>45391</c:v>
                </c:pt>
                <c:pt idx="138">
                  <c:v>45392</c:v>
                </c:pt>
                <c:pt idx="139">
                  <c:v>45393</c:v>
                </c:pt>
                <c:pt idx="140">
                  <c:v>45394</c:v>
                </c:pt>
                <c:pt idx="141">
                  <c:v>45397</c:v>
                </c:pt>
                <c:pt idx="142">
                  <c:v>45398</c:v>
                </c:pt>
                <c:pt idx="143">
                  <c:v>45399</c:v>
                </c:pt>
                <c:pt idx="144">
                  <c:v>45400</c:v>
                </c:pt>
                <c:pt idx="145">
                  <c:v>45401</c:v>
                </c:pt>
                <c:pt idx="146">
                  <c:v>45404</c:v>
                </c:pt>
                <c:pt idx="147">
                  <c:v>45405</c:v>
                </c:pt>
                <c:pt idx="148">
                  <c:v>45406</c:v>
                </c:pt>
                <c:pt idx="149">
                  <c:v>45407</c:v>
                </c:pt>
                <c:pt idx="150">
                  <c:v>45408</c:v>
                </c:pt>
                <c:pt idx="151">
                  <c:v>45411</c:v>
                </c:pt>
                <c:pt idx="152">
                  <c:v>45412</c:v>
                </c:pt>
                <c:pt idx="153">
                  <c:v>45413</c:v>
                </c:pt>
                <c:pt idx="154">
                  <c:v>45414</c:v>
                </c:pt>
                <c:pt idx="155">
                  <c:v>45415</c:v>
                </c:pt>
                <c:pt idx="156">
                  <c:v>45418</c:v>
                </c:pt>
                <c:pt idx="157">
                  <c:v>45419</c:v>
                </c:pt>
                <c:pt idx="158">
                  <c:v>45420</c:v>
                </c:pt>
                <c:pt idx="159">
                  <c:v>45421</c:v>
                </c:pt>
                <c:pt idx="160">
                  <c:v>45422</c:v>
                </c:pt>
                <c:pt idx="161">
                  <c:v>45425</c:v>
                </c:pt>
                <c:pt idx="162">
                  <c:v>45426</c:v>
                </c:pt>
                <c:pt idx="163">
                  <c:v>45427</c:v>
                </c:pt>
                <c:pt idx="164">
                  <c:v>45428</c:v>
                </c:pt>
                <c:pt idx="165">
                  <c:v>45429</c:v>
                </c:pt>
                <c:pt idx="166">
                  <c:v>45432</c:v>
                </c:pt>
                <c:pt idx="167">
                  <c:v>45433</c:v>
                </c:pt>
                <c:pt idx="168">
                  <c:v>45434</c:v>
                </c:pt>
                <c:pt idx="169">
                  <c:v>45435</c:v>
                </c:pt>
                <c:pt idx="170">
                  <c:v>45436</c:v>
                </c:pt>
                <c:pt idx="171">
                  <c:v>45439</c:v>
                </c:pt>
                <c:pt idx="172">
                  <c:v>45440</c:v>
                </c:pt>
                <c:pt idx="173">
                  <c:v>45441</c:v>
                </c:pt>
                <c:pt idx="174">
                  <c:v>45442</c:v>
                </c:pt>
                <c:pt idx="175">
                  <c:v>45443</c:v>
                </c:pt>
                <c:pt idx="176">
                  <c:v>45446</c:v>
                </c:pt>
                <c:pt idx="177">
                  <c:v>45447</c:v>
                </c:pt>
                <c:pt idx="178">
                  <c:v>45448</c:v>
                </c:pt>
                <c:pt idx="179">
                  <c:v>45449</c:v>
                </c:pt>
                <c:pt idx="180">
                  <c:v>45450</c:v>
                </c:pt>
                <c:pt idx="181">
                  <c:v>45453</c:v>
                </c:pt>
                <c:pt idx="182">
                  <c:v>45454</c:v>
                </c:pt>
                <c:pt idx="183">
                  <c:v>45455</c:v>
                </c:pt>
                <c:pt idx="184">
                  <c:v>45456</c:v>
                </c:pt>
                <c:pt idx="185">
                  <c:v>45457</c:v>
                </c:pt>
                <c:pt idx="186">
                  <c:v>45460</c:v>
                </c:pt>
                <c:pt idx="187">
                  <c:v>45461</c:v>
                </c:pt>
                <c:pt idx="188">
                  <c:v>45462</c:v>
                </c:pt>
                <c:pt idx="189">
                  <c:v>45463</c:v>
                </c:pt>
                <c:pt idx="190">
                  <c:v>45464</c:v>
                </c:pt>
                <c:pt idx="191">
                  <c:v>45467</c:v>
                </c:pt>
                <c:pt idx="192">
                  <c:v>45468</c:v>
                </c:pt>
                <c:pt idx="193">
                  <c:v>45469</c:v>
                </c:pt>
                <c:pt idx="194">
                  <c:v>45470</c:v>
                </c:pt>
                <c:pt idx="195">
                  <c:v>45471</c:v>
                </c:pt>
                <c:pt idx="196">
                  <c:v>45474</c:v>
                </c:pt>
                <c:pt idx="197">
                  <c:v>45475</c:v>
                </c:pt>
                <c:pt idx="198">
                  <c:v>45476</c:v>
                </c:pt>
                <c:pt idx="199">
                  <c:v>45477</c:v>
                </c:pt>
                <c:pt idx="200">
                  <c:v>45478</c:v>
                </c:pt>
                <c:pt idx="201">
                  <c:v>45481</c:v>
                </c:pt>
                <c:pt idx="202">
                  <c:v>45482</c:v>
                </c:pt>
                <c:pt idx="203">
                  <c:v>45483</c:v>
                </c:pt>
                <c:pt idx="204">
                  <c:v>45484</c:v>
                </c:pt>
                <c:pt idx="205">
                  <c:v>45485</c:v>
                </c:pt>
                <c:pt idx="206">
                  <c:v>45488</c:v>
                </c:pt>
                <c:pt idx="207">
                  <c:v>45489</c:v>
                </c:pt>
                <c:pt idx="208">
                  <c:v>45490</c:v>
                </c:pt>
                <c:pt idx="209">
                  <c:v>45491</c:v>
                </c:pt>
                <c:pt idx="210">
                  <c:v>45492</c:v>
                </c:pt>
                <c:pt idx="211">
                  <c:v>45495</c:v>
                </c:pt>
                <c:pt idx="212">
                  <c:v>45496</c:v>
                </c:pt>
                <c:pt idx="213">
                  <c:v>45497</c:v>
                </c:pt>
                <c:pt idx="214">
                  <c:v>45498</c:v>
                </c:pt>
                <c:pt idx="215">
                  <c:v>45499</c:v>
                </c:pt>
                <c:pt idx="216">
                  <c:v>45502</c:v>
                </c:pt>
                <c:pt idx="217">
                  <c:v>45503</c:v>
                </c:pt>
                <c:pt idx="218">
                  <c:v>45504</c:v>
                </c:pt>
                <c:pt idx="219">
                  <c:v>45505</c:v>
                </c:pt>
                <c:pt idx="220">
                  <c:v>45506</c:v>
                </c:pt>
                <c:pt idx="221">
                  <c:v>45509</c:v>
                </c:pt>
                <c:pt idx="222">
                  <c:v>45510</c:v>
                </c:pt>
                <c:pt idx="223">
                  <c:v>45511</c:v>
                </c:pt>
                <c:pt idx="224">
                  <c:v>45512</c:v>
                </c:pt>
                <c:pt idx="225">
                  <c:v>45513</c:v>
                </c:pt>
                <c:pt idx="226">
                  <c:v>45516</c:v>
                </c:pt>
                <c:pt idx="227">
                  <c:v>45517</c:v>
                </c:pt>
                <c:pt idx="228">
                  <c:v>45518</c:v>
                </c:pt>
                <c:pt idx="229">
                  <c:v>45519</c:v>
                </c:pt>
                <c:pt idx="230">
                  <c:v>45520</c:v>
                </c:pt>
                <c:pt idx="231">
                  <c:v>45523</c:v>
                </c:pt>
                <c:pt idx="232">
                  <c:v>45524</c:v>
                </c:pt>
                <c:pt idx="233">
                  <c:v>45525</c:v>
                </c:pt>
                <c:pt idx="234">
                  <c:v>45526</c:v>
                </c:pt>
                <c:pt idx="235">
                  <c:v>45527</c:v>
                </c:pt>
                <c:pt idx="236">
                  <c:v>45530</c:v>
                </c:pt>
                <c:pt idx="237">
                  <c:v>45531</c:v>
                </c:pt>
                <c:pt idx="238">
                  <c:v>45532</c:v>
                </c:pt>
                <c:pt idx="239">
                  <c:v>45533</c:v>
                </c:pt>
                <c:pt idx="240">
                  <c:v>45534</c:v>
                </c:pt>
                <c:pt idx="241">
                  <c:v>45537</c:v>
                </c:pt>
                <c:pt idx="242">
                  <c:v>45538</c:v>
                </c:pt>
                <c:pt idx="243">
                  <c:v>45539</c:v>
                </c:pt>
                <c:pt idx="244">
                  <c:v>45540</c:v>
                </c:pt>
                <c:pt idx="245">
                  <c:v>45541</c:v>
                </c:pt>
                <c:pt idx="246">
                  <c:v>45544</c:v>
                </c:pt>
                <c:pt idx="247">
                  <c:v>45545</c:v>
                </c:pt>
                <c:pt idx="248">
                  <c:v>45546</c:v>
                </c:pt>
                <c:pt idx="249">
                  <c:v>45547</c:v>
                </c:pt>
                <c:pt idx="250">
                  <c:v>45548</c:v>
                </c:pt>
                <c:pt idx="251">
                  <c:v>45551</c:v>
                </c:pt>
                <c:pt idx="252">
                  <c:v>45552</c:v>
                </c:pt>
                <c:pt idx="253">
                  <c:v>45553</c:v>
                </c:pt>
                <c:pt idx="254">
                  <c:v>45554</c:v>
                </c:pt>
                <c:pt idx="255">
                  <c:v>45555</c:v>
                </c:pt>
                <c:pt idx="256">
                  <c:v>45558</c:v>
                </c:pt>
                <c:pt idx="257">
                  <c:v>45559</c:v>
                </c:pt>
                <c:pt idx="258">
                  <c:v>45560</c:v>
                </c:pt>
                <c:pt idx="259">
                  <c:v>45561</c:v>
                </c:pt>
                <c:pt idx="260">
                  <c:v>45562</c:v>
                </c:pt>
                <c:pt idx="261">
                  <c:v>45565</c:v>
                </c:pt>
              </c:numCache>
            </c:numRef>
          </c:cat>
          <c:val>
            <c:numRef>
              <c:f>Sheet1!$C$2:$C$263</c:f>
              <c:numCache>
                <c:formatCode>#,##0.00</c:formatCode>
                <c:ptCount val="262"/>
                <c:pt idx="0">
                  <c:v>299.89339739603298</c:v>
                </c:pt>
                <c:pt idx="1">
                  <c:v>298.493575118514</c:v>
                </c:pt>
                <c:pt idx="2">
                  <c:v>294.41475238038998</c:v>
                </c:pt>
                <c:pt idx="3">
                  <c:v>295.09162011028502</c:v>
                </c:pt>
                <c:pt idx="4">
                  <c:v>295.72405082100897</c:v>
                </c:pt>
                <c:pt idx="5">
                  <c:v>298.687215923998</c:v>
                </c:pt>
                <c:pt idx="6">
                  <c:v>299.892779684277</c:v>
                </c:pt>
                <c:pt idx="7">
                  <c:v>302.94364513191198</c:v>
                </c:pt>
                <c:pt idx="8">
                  <c:v>304.45647317099201</c:v>
                </c:pt>
                <c:pt idx="9">
                  <c:v>303.22590598802498</c:v>
                </c:pt>
                <c:pt idx="10">
                  <c:v>300.786561158903</c:v>
                </c:pt>
                <c:pt idx="11">
                  <c:v>302.79827639300902</c:v>
                </c:pt>
                <c:pt idx="12">
                  <c:v>303.27402620163701</c:v>
                </c:pt>
                <c:pt idx="13">
                  <c:v>299.55440675413899</c:v>
                </c:pt>
                <c:pt idx="14">
                  <c:v>296.58001958528303</c:v>
                </c:pt>
                <c:pt idx="15">
                  <c:v>293.29067653881401</c:v>
                </c:pt>
                <c:pt idx="16">
                  <c:v>292.60507482745902</c:v>
                </c:pt>
                <c:pt idx="17">
                  <c:v>294.13425466849401</c:v>
                </c:pt>
                <c:pt idx="18">
                  <c:v>291.35050201975798</c:v>
                </c:pt>
                <c:pt idx="19">
                  <c:v>288.09568915138999</c:v>
                </c:pt>
                <c:pt idx="20">
                  <c:v>287.558972068223</c:v>
                </c:pt>
                <c:pt idx="21">
                  <c:v>290.04706687215599</c:v>
                </c:pt>
                <c:pt idx="22">
                  <c:v>290.87654707058101</c:v>
                </c:pt>
                <c:pt idx="23">
                  <c:v>293.61955194508897</c:v>
                </c:pt>
                <c:pt idx="24">
                  <c:v>299.29687657039898</c:v>
                </c:pt>
                <c:pt idx="25">
                  <c:v>302.83519264848798</c:v>
                </c:pt>
                <c:pt idx="26">
                  <c:v>304.07191824598698</c:v>
                </c:pt>
                <c:pt idx="27">
                  <c:v>303.60563770340701</c:v>
                </c:pt>
                <c:pt idx="28">
                  <c:v>303.61520993375501</c:v>
                </c:pt>
                <c:pt idx="29">
                  <c:v>302.72507650851497</c:v>
                </c:pt>
                <c:pt idx="30">
                  <c:v>304.528221645641</c:v>
                </c:pt>
                <c:pt idx="31">
                  <c:v>305.038988103321</c:v>
                </c:pt>
                <c:pt idx="32">
                  <c:v>310.83648584084801</c:v>
                </c:pt>
                <c:pt idx="33">
                  <c:v>312.797585930016</c:v>
                </c:pt>
                <c:pt idx="34">
                  <c:v>312.61759691279298</c:v>
                </c:pt>
                <c:pt idx="35">
                  <c:v>313.58014874453397</c:v>
                </c:pt>
                <c:pt idx="36">
                  <c:v>315.76347847015899</c:v>
                </c:pt>
                <c:pt idx="37">
                  <c:v>315.40382734157998</c:v>
                </c:pt>
                <c:pt idx="38">
                  <c:v>315.72545298252197</c:v>
                </c:pt>
                <c:pt idx="39">
                  <c:v>316.26653789650999</c:v>
                </c:pt>
                <c:pt idx="40">
                  <c:v>316.61752192944499</c:v>
                </c:pt>
                <c:pt idx="41">
                  <c:v>315.85165149965098</c:v>
                </c:pt>
                <c:pt idx="42">
                  <c:v>316.55193027067702</c:v>
                </c:pt>
                <c:pt idx="43">
                  <c:v>316.62514227448997</c:v>
                </c:pt>
                <c:pt idx="44">
                  <c:v>317.72324354529297</c:v>
                </c:pt>
                <c:pt idx="45">
                  <c:v>319.16923078062098</c:v>
                </c:pt>
                <c:pt idx="46">
                  <c:v>317.79074844795701</c:v>
                </c:pt>
                <c:pt idx="47">
                  <c:v>317.20339563774297</c:v>
                </c:pt>
                <c:pt idx="48">
                  <c:v>317.10025466978698</c:v>
                </c:pt>
                <c:pt idx="49">
                  <c:v>318.50980531984601</c:v>
                </c:pt>
                <c:pt idx="50">
                  <c:v>319.59989668804297</c:v>
                </c:pt>
                <c:pt idx="51">
                  <c:v>320.40581739748598</c:v>
                </c:pt>
                <c:pt idx="52">
                  <c:v>321.578748760829</c:v>
                </c:pt>
                <c:pt idx="53">
                  <c:v>324.63605831778699</c:v>
                </c:pt>
                <c:pt idx="54">
                  <c:v>327.93976186764303</c:v>
                </c:pt>
                <c:pt idx="55">
                  <c:v>327.97478107908398</c:v>
                </c:pt>
                <c:pt idx="56">
                  <c:v>328.365048372714</c:v>
                </c:pt>
                <c:pt idx="57">
                  <c:v>330.46835906851101</c:v>
                </c:pt>
                <c:pt idx="58">
                  <c:v>327.497090557158</c:v>
                </c:pt>
                <c:pt idx="59">
                  <c:v>329.727788945665</c:v>
                </c:pt>
                <c:pt idx="60">
                  <c:v>330.20164526843001</c:v>
                </c:pt>
                <c:pt idx="61">
                  <c:v>330.25678356090299</c:v>
                </c:pt>
                <c:pt idx="62">
                  <c:v>331.39348341971601</c:v>
                </c:pt>
                <c:pt idx="63">
                  <c:v>333.05893765822799</c:v>
                </c:pt>
                <c:pt idx="64">
                  <c:v>333.78273301507397</c:v>
                </c:pt>
                <c:pt idx="65">
                  <c:v>332.98475269392202</c:v>
                </c:pt>
                <c:pt idx="66">
                  <c:v>333.02331182880698</c:v>
                </c:pt>
                <c:pt idx="67">
                  <c:v>330.51603139889397</c:v>
                </c:pt>
                <c:pt idx="68">
                  <c:v>327.27355764781299</c:v>
                </c:pt>
                <c:pt idx="69">
                  <c:v>327.19082747426899</c:v>
                </c:pt>
                <c:pt idx="70">
                  <c:v>327.72108755470401</c:v>
                </c:pt>
                <c:pt idx="71">
                  <c:v>330.65231436410602</c:v>
                </c:pt>
                <c:pt idx="72">
                  <c:v>329.92692832489701</c:v>
                </c:pt>
                <c:pt idx="73">
                  <c:v>331.15834488677598</c:v>
                </c:pt>
                <c:pt idx="74">
                  <c:v>330.970731232844</c:v>
                </c:pt>
                <c:pt idx="75">
                  <c:v>332.06894060628701</c:v>
                </c:pt>
                <c:pt idx="76">
                  <c:v>331.73335346166903</c:v>
                </c:pt>
                <c:pt idx="77">
                  <c:v>329.41251988458299</c:v>
                </c:pt>
                <c:pt idx="78">
                  <c:v>326.27922455090999</c:v>
                </c:pt>
                <c:pt idx="79">
                  <c:v>328.53614721529101</c:v>
                </c:pt>
                <c:pt idx="80">
                  <c:v>331.89855386359602</c:v>
                </c:pt>
                <c:pt idx="81">
                  <c:v>332.96817866684501</c:v>
                </c:pt>
                <c:pt idx="82">
                  <c:v>333.34010285713703</c:v>
                </c:pt>
                <c:pt idx="83">
                  <c:v>334.96066623446302</c:v>
                </c:pt>
                <c:pt idx="84">
                  <c:v>335.99825925247598</c:v>
                </c:pt>
                <c:pt idx="85">
                  <c:v>336.256794188252</c:v>
                </c:pt>
                <c:pt idx="86">
                  <c:v>338.326635124625</c:v>
                </c:pt>
                <c:pt idx="87">
                  <c:v>338.05338108418999</c:v>
                </c:pt>
                <c:pt idx="88">
                  <c:v>334.93679958993602</c:v>
                </c:pt>
                <c:pt idx="89">
                  <c:v>337.181372824969</c:v>
                </c:pt>
                <c:pt idx="90">
                  <c:v>339.35786550391703</c:v>
                </c:pt>
                <c:pt idx="91">
                  <c:v>337.86735719651301</c:v>
                </c:pt>
                <c:pt idx="92">
                  <c:v>339.47175581823302</c:v>
                </c:pt>
                <c:pt idx="93">
                  <c:v>341.50055468903003</c:v>
                </c:pt>
                <c:pt idx="94">
                  <c:v>341.45184076185501</c:v>
                </c:pt>
                <c:pt idx="95">
                  <c:v>342.85163132422599</c:v>
                </c:pt>
                <c:pt idx="96">
                  <c:v>342.83769810821002</c:v>
                </c:pt>
                <c:pt idx="97">
                  <c:v>339.049850520961</c:v>
                </c:pt>
                <c:pt idx="98">
                  <c:v>341.54726442638503</c:v>
                </c:pt>
                <c:pt idx="99">
                  <c:v>344.17419204396202</c:v>
                </c:pt>
                <c:pt idx="100">
                  <c:v>344.05557268401299</c:v>
                </c:pt>
                <c:pt idx="101">
                  <c:v>344.22687145100298</c:v>
                </c:pt>
                <c:pt idx="102">
                  <c:v>343.147215400297</c:v>
                </c:pt>
                <c:pt idx="103">
                  <c:v>343.02067193791697</c:v>
                </c:pt>
                <c:pt idx="104">
                  <c:v>348.79504601505602</c:v>
                </c:pt>
                <c:pt idx="105">
                  <c:v>349.15647483619102</c:v>
                </c:pt>
                <c:pt idx="106">
                  <c:v>348.24799657371602</c:v>
                </c:pt>
                <c:pt idx="107">
                  <c:v>348.95508411178201</c:v>
                </c:pt>
                <c:pt idx="108">
                  <c:v>347.815170335223</c:v>
                </c:pt>
                <c:pt idx="109">
                  <c:v>349.31005249470701</c:v>
                </c:pt>
                <c:pt idx="110">
                  <c:v>351.98543579199099</c:v>
                </c:pt>
                <c:pt idx="111">
                  <c:v>352.02222668248299</c:v>
                </c:pt>
                <c:pt idx="112">
                  <c:v>349.37194891835202</c:v>
                </c:pt>
                <c:pt idx="113">
                  <c:v>351.47130958703599</c:v>
                </c:pt>
                <c:pt idx="114">
                  <c:v>354.90086076282802</c:v>
                </c:pt>
                <c:pt idx="115">
                  <c:v>354.10370324657299</c:v>
                </c:pt>
                <c:pt idx="116">
                  <c:v>352.94594567906603</c:v>
                </c:pt>
                <c:pt idx="117">
                  <c:v>356.15097821083702</c:v>
                </c:pt>
                <c:pt idx="118">
                  <c:v>355.98209287718902</c:v>
                </c:pt>
                <c:pt idx="119">
                  <c:v>354.86428265608498</c:v>
                </c:pt>
                <c:pt idx="120">
                  <c:v>352.56546682945202</c:v>
                </c:pt>
                <c:pt idx="121">
                  <c:v>354.358013634369</c:v>
                </c:pt>
                <c:pt idx="122">
                  <c:v>355.208018721862</c:v>
                </c:pt>
                <c:pt idx="123">
                  <c:v>357.42404518452099</c:v>
                </c:pt>
                <c:pt idx="124">
                  <c:v>359.87269026532903</c:v>
                </c:pt>
                <c:pt idx="125">
                  <c:v>358.981150659283</c:v>
                </c:pt>
                <c:pt idx="126">
                  <c:v>358.13885688774701</c:v>
                </c:pt>
                <c:pt idx="127">
                  <c:v>357.72796346096197</c:v>
                </c:pt>
                <c:pt idx="128">
                  <c:v>359.79125046044402</c:v>
                </c:pt>
                <c:pt idx="129">
                  <c:v>360.08709104684101</c:v>
                </c:pt>
                <c:pt idx="130">
                  <c:v>360.27729315332402</c:v>
                </c:pt>
                <c:pt idx="131">
                  <c:v>359.01408415241002</c:v>
                </c:pt>
                <c:pt idx="132">
                  <c:v>357.28438868851299</c:v>
                </c:pt>
                <c:pt idx="133">
                  <c:v>357.65608124901598</c:v>
                </c:pt>
                <c:pt idx="134">
                  <c:v>355.67277037365</c:v>
                </c:pt>
                <c:pt idx="135">
                  <c:v>357.08886468557102</c:v>
                </c:pt>
                <c:pt idx="136">
                  <c:v>357.81655519321498</c:v>
                </c:pt>
                <c:pt idx="137">
                  <c:v>358.38753820597702</c:v>
                </c:pt>
                <c:pt idx="138">
                  <c:v>355.42734505285898</c:v>
                </c:pt>
                <c:pt idx="139">
                  <c:v>356.43402846211501</c:v>
                </c:pt>
                <c:pt idx="140">
                  <c:v>352.236199440088</c:v>
                </c:pt>
                <c:pt idx="141">
                  <c:v>348.71644955889502</c:v>
                </c:pt>
                <c:pt idx="142">
                  <c:v>346.07408644066999</c:v>
                </c:pt>
                <c:pt idx="143">
                  <c:v>344.65682619210003</c:v>
                </c:pt>
                <c:pt idx="144">
                  <c:v>344.78992528271903</c:v>
                </c:pt>
                <c:pt idx="145">
                  <c:v>341.996790855668</c:v>
                </c:pt>
                <c:pt idx="146">
                  <c:v>344.82409080855501</c:v>
                </c:pt>
                <c:pt idx="147">
                  <c:v>348.92635977657102</c:v>
                </c:pt>
                <c:pt idx="148">
                  <c:v>349.54634155363402</c:v>
                </c:pt>
                <c:pt idx="149">
                  <c:v>347.78621094776599</c:v>
                </c:pt>
                <c:pt idx="150">
                  <c:v>350.96696587039003</c:v>
                </c:pt>
                <c:pt idx="151">
                  <c:v>352.47375992073103</c:v>
                </c:pt>
                <c:pt idx="152">
                  <c:v>348.39067226891302</c:v>
                </c:pt>
                <c:pt idx="153">
                  <c:v>347.31528370199698</c:v>
                </c:pt>
                <c:pt idx="154">
                  <c:v>350.23524814120401</c:v>
                </c:pt>
                <c:pt idx="155">
                  <c:v>354.31114611013601</c:v>
                </c:pt>
                <c:pt idx="156">
                  <c:v>357.32475221228401</c:v>
                </c:pt>
                <c:pt idx="157">
                  <c:v>358.40724121427701</c:v>
                </c:pt>
                <c:pt idx="158">
                  <c:v>357.78867250047301</c:v>
                </c:pt>
                <c:pt idx="159">
                  <c:v>359.26981277254401</c:v>
                </c:pt>
                <c:pt idx="160">
                  <c:v>360.42144795393</c:v>
                </c:pt>
                <c:pt idx="161">
                  <c:v>360.82712074718</c:v>
                </c:pt>
                <c:pt idx="162">
                  <c:v>362.26938788309798</c:v>
                </c:pt>
                <c:pt idx="163">
                  <c:v>365.950095581705</c:v>
                </c:pt>
                <c:pt idx="164">
                  <c:v>366.19559558200098</c:v>
                </c:pt>
                <c:pt idx="165">
                  <c:v>366.63957698121402</c:v>
                </c:pt>
                <c:pt idx="166">
                  <c:v>367.18942851798698</c:v>
                </c:pt>
                <c:pt idx="167">
                  <c:v>367.18820937564601</c:v>
                </c:pt>
                <c:pt idx="168">
                  <c:v>365.91416866118499</c:v>
                </c:pt>
                <c:pt idx="169">
                  <c:v>363.98339905855499</c:v>
                </c:pt>
                <c:pt idx="170">
                  <c:v>365.196229707687</c:v>
                </c:pt>
                <c:pt idx="171">
                  <c:v>366.02859693287297</c:v>
                </c:pt>
                <c:pt idx="172">
                  <c:v>365.64126554480401</c:v>
                </c:pt>
                <c:pt idx="173">
                  <c:v>361.83789921493701</c:v>
                </c:pt>
                <c:pt idx="174">
                  <c:v>360.472704034792</c:v>
                </c:pt>
                <c:pt idx="175">
                  <c:v>362.54007663326399</c:v>
                </c:pt>
                <c:pt idx="176">
                  <c:v>364.056374255881</c:v>
                </c:pt>
                <c:pt idx="177">
                  <c:v>363.49364307116201</c:v>
                </c:pt>
                <c:pt idx="178">
                  <c:v>366.69511507727998</c:v>
                </c:pt>
                <c:pt idx="179">
                  <c:v>367.702044718774</c:v>
                </c:pt>
                <c:pt idx="180">
                  <c:v>366.68092533014999</c:v>
                </c:pt>
                <c:pt idx="181">
                  <c:v>366.93900295569301</c:v>
                </c:pt>
                <c:pt idx="182">
                  <c:v>366.56905376862602</c:v>
                </c:pt>
                <c:pt idx="183">
                  <c:v>370.14685556335297</c:v>
                </c:pt>
                <c:pt idx="184">
                  <c:v>369.29014041308398</c:v>
                </c:pt>
                <c:pt idx="185">
                  <c:v>368.212522867941</c:v>
                </c:pt>
                <c:pt idx="186">
                  <c:v>369.67830313168798</c:v>
                </c:pt>
                <c:pt idx="187">
                  <c:v>371.32571541500198</c:v>
                </c:pt>
                <c:pt idx="188">
                  <c:v>371.89908869818402</c:v>
                </c:pt>
                <c:pt idx="189">
                  <c:v>371.55057726466703</c:v>
                </c:pt>
                <c:pt idx="190">
                  <c:v>370.12843607131799</c:v>
                </c:pt>
                <c:pt idx="191">
                  <c:v>370.16288473914602</c:v>
                </c:pt>
                <c:pt idx="192">
                  <c:v>371.31735803515897</c:v>
                </c:pt>
                <c:pt idx="193">
                  <c:v>371.30509011809801</c:v>
                </c:pt>
                <c:pt idx="194">
                  <c:v>371.38471107362</c:v>
                </c:pt>
                <c:pt idx="195">
                  <c:v>370.61461780126302</c:v>
                </c:pt>
                <c:pt idx="196">
                  <c:v>371.445704922885</c:v>
                </c:pt>
                <c:pt idx="197">
                  <c:v>372.86606668207401</c:v>
                </c:pt>
                <c:pt idx="198">
                  <c:v>375.668272253135</c:v>
                </c:pt>
                <c:pt idx="199">
                  <c:v>376.79722047700102</c:v>
                </c:pt>
                <c:pt idx="200">
                  <c:v>377.94647310009998</c:v>
                </c:pt>
                <c:pt idx="201">
                  <c:v>378.23787293002101</c:v>
                </c:pt>
                <c:pt idx="202">
                  <c:v>378.080155604357</c:v>
                </c:pt>
                <c:pt idx="203">
                  <c:v>381.34453384629097</c:v>
                </c:pt>
                <c:pt idx="204">
                  <c:v>381.12425261691999</c:v>
                </c:pt>
                <c:pt idx="205">
                  <c:v>383.10967493372698</c:v>
                </c:pt>
                <c:pt idx="206">
                  <c:v>383.21337958123303</c:v>
                </c:pt>
                <c:pt idx="207">
                  <c:v>384.38291087030001</c:v>
                </c:pt>
                <c:pt idx="208">
                  <c:v>380.84616057961898</c:v>
                </c:pt>
                <c:pt idx="209">
                  <c:v>378.016199244939</c:v>
                </c:pt>
                <c:pt idx="210">
                  <c:v>374.988984244959</c:v>
                </c:pt>
                <c:pt idx="211">
                  <c:v>377.79219707219102</c:v>
                </c:pt>
                <c:pt idx="212">
                  <c:v>377.48576755439302</c:v>
                </c:pt>
                <c:pt idx="213">
                  <c:v>371.17794606510301</c:v>
                </c:pt>
                <c:pt idx="214">
                  <c:v>368.50963578001398</c:v>
                </c:pt>
                <c:pt idx="215">
                  <c:v>371.62179019699403</c:v>
                </c:pt>
                <c:pt idx="216">
                  <c:v>372.03414132661197</c:v>
                </c:pt>
                <c:pt idx="217">
                  <c:v>370.68953884413298</c:v>
                </c:pt>
                <c:pt idx="218">
                  <c:v>376.59169956952798</c:v>
                </c:pt>
                <c:pt idx="219">
                  <c:v>371.64378222779698</c:v>
                </c:pt>
                <c:pt idx="220">
                  <c:v>364.156167430707</c:v>
                </c:pt>
                <c:pt idx="221">
                  <c:v>352.55342719276001</c:v>
                </c:pt>
                <c:pt idx="222">
                  <c:v>356.68143056798601</c:v>
                </c:pt>
                <c:pt idx="223">
                  <c:v>356.55682266183197</c:v>
                </c:pt>
                <c:pt idx="224">
                  <c:v>361.71388066189598</c:v>
                </c:pt>
                <c:pt idx="225">
                  <c:v>364.23326942110498</c:v>
                </c:pt>
                <c:pt idx="226">
                  <c:v>364.34031324461199</c:v>
                </c:pt>
                <c:pt idx="227">
                  <c:v>369.68874877887203</c:v>
                </c:pt>
                <c:pt idx="228">
                  <c:v>371.83751058265398</c:v>
                </c:pt>
                <c:pt idx="229">
                  <c:v>376.26420383346101</c:v>
                </c:pt>
                <c:pt idx="230">
                  <c:v>378.43926543672598</c:v>
                </c:pt>
                <c:pt idx="231">
                  <c:v>382.05832895076202</c:v>
                </c:pt>
                <c:pt idx="232">
                  <c:v>381.84987295972797</c:v>
                </c:pt>
                <c:pt idx="233">
                  <c:v>383.16743953129799</c:v>
                </c:pt>
                <c:pt idx="234">
                  <c:v>381.00640379494899</c:v>
                </c:pt>
                <c:pt idx="235">
                  <c:v>384.98250508958301</c:v>
                </c:pt>
                <c:pt idx="236">
                  <c:v>384.38356470746498</c:v>
                </c:pt>
                <c:pt idx="237">
                  <c:v>384.76142339960001</c:v>
                </c:pt>
                <c:pt idx="238">
                  <c:v>383.15221849967998</c:v>
                </c:pt>
                <c:pt idx="239">
                  <c:v>383.19165275589899</c:v>
                </c:pt>
                <c:pt idx="240">
                  <c:v>386.15581139999699</c:v>
                </c:pt>
                <c:pt idx="241">
                  <c:v>385.85869844621999</c:v>
                </c:pt>
                <c:pt idx="242">
                  <c:v>379.60745318482901</c:v>
                </c:pt>
                <c:pt idx="243">
                  <c:v>377.58555141147798</c:v>
                </c:pt>
                <c:pt idx="244">
                  <c:v>376.50838260005401</c:v>
                </c:pt>
                <c:pt idx="245">
                  <c:v>371.85151329320098</c:v>
                </c:pt>
                <c:pt idx="246">
                  <c:v>374.11158897369802</c:v>
                </c:pt>
                <c:pt idx="247">
                  <c:v>374.63629637697602</c:v>
                </c:pt>
                <c:pt idx="248">
                  <c:v>377.02528602805597</c:v>
                </c:pt>
                <c:pt idx="249">
                  <c:v>380.76456128435598</c:v>
                </c:pt>
                <c:pt idx="250">
                  <c:v>383.27778478704198</c:v>
                </c:pt>
                <c:pt idx="251">
                  <c:v>384.00909501306597</c:v>
                </c:pt>
                <c:pt idx="252">
                  <c:v>384.152891135586</c:v>
                </c:pt>
                <c:pt idx="253">
                  <c:v>383.03368842430399</c:v>
                </c:pt>
                <c:pt idx="254">
                  <c:v>389.17006273791998</c:v>
                </c:pt>
                <c:pt idx="255">
                  <c:v>388.19396549481098</c:v>
                </c:pt>
                <c:pt idx="256">
                  <c:v>389.44218172373297</c:v>
                </c:pt>
                <c:pt idx="257">
                  <c:v>391.53551094949199</c:v>
                </c:pt>
                <c:pt idx="258">
                  <c:v>391.105811101916</c:v>
                </c:pt>
                <c:pt idx="259">
                  <c:v>394.410480694314</c:v>
                </c:pt>
                <c:pt idx="260">
                  <c:v>395.59660142981397</c:v>
                </c:pt>
                <c:pt idx="261">
                  <c:v>395.12663167832397</c:v>
                </c:pt>
              </c:numCache>
            </c:numRef>
          </c:val>
          <c:extLst>
            <c:ext xmlns:c16="http://schemas.microsoft.com/office/drawing/2014/chart" uri="{C3380CC4-5D6E-409C-BE32-E72D297353CC}">
              <c16:uniqueId val="{00000000-B556-494A-A969-20A3CFB906E9}"/>
            </c:ext>
          </c:extLst>
        </c:ser>
        <c:dLbls>
          <c:showLegendKey val="0"/>
          <c:showVal val="0"/>
          <c:showCatName val="0"/>
          <c:showSerName val="0"/>
          <c:showPercent val="0"/>
          <c:showBubbleSize val="0"/>
        </c:dLbls>
        <c:axId val="2079027976"/>
        <c:axId val="2079031016"/>
      </c:areaChart>
      <c:lineChart>
        <c:grouping val="standard"/>
        <c:varyColors val="0"/>
        <c:ser>
          <c:idx val="0"/>
          <c:order val="0"/>
          <c:tx>
            <c:strRef>
              <c:f>Sheet1!$B$1</c:f>
              <c:strCache>
                <c:ptCount val="1"/>
                <c:pt idx="0">
                  <c:v>ACWI Standard (Large+Mid Cap) </c:v>
                </c:pt>
              </c:strCache>
            </c:strRef>
          </c:tx>
          <c:spPr>
            <a:ln w="44450">
              <a:solidFill>
                <a:schemeClr val="tx2"/>
              </a:solidFill>
            </a:ln>
          </c:spPr>
          <c:marker>
            <c:symbol val="none"/>
          </c:marker>
          <c:cat>
            <c:numRef>
              <c:f>Sheet1!$A$2:$A$263</c:f>
              <c:numCache>
                <c:formatCode>m/d/yyyy</c:formatCode>
                <c:ptCount val="262"/>
                <c:pt idx="0">
                  <c:v>45199</c:v>
                </c:pt>
                <c:pt idx="1">
                  <c:v>45201</c:v>
                </c:pt>
                <c:pt idx="2">
                  <c:v>45202</c:v>
                </c:pt>
                <c:pt idx="3">
                  <c:v>45203</c:v>
                </c:pt>
                <c:pt idx="4">
                  <c:v>45204</c:v>
                </c:pt>
                <c:pt idx="5">
                  <c:v>45205</c:v>
                </c:pt>
                <c:pt idx="6">
                  <c:v>45208</c:v>
                </c:pt>
                <c:pt idx="7">
                  <c:v>45209</c:v>
                </c:pt>
                <c:pt idx="8">
                  <c:v>45210</c:v>
                </c:pt>
                <c:pt idx="9">
                  <c:v>45211</c:v>
                </c:pt>
                <c:pt idx="10">
                  <c:v>45212</c:v>
                </c:pt>
                <c:pt idx="11">
                  <c:v>45215</c:v>
                </c:pt>
                <c:pt idx="12">
                  <c:v>45216</c:v>
                </c:pt>
                <c:pt idx="13">
                  <c:v>45217</c:v>
                </c:pt>
                <c:pt idx="14">
                  <c:v>45218</c:v>
                </c:pt>
                <c:pt idx="15">
                  <c:v>45219</c:v>
                </c:pt>
                <c:pt idx="16">
                  <c:v>45222</c:v>
                </c:pt>
                <c:pt idx="17">
                  <c:v>45223</c:v>
                </c:pt>
                <c:pt idx="18">
                  <c:v>45224</c:v>
                </c:pt>
                <c:pt idx="19">
                  <c:v>45225</c:v>
                </c:pt>
                <c:pt idx="20">
                  <c:v>45226</c:v>
                </c:pt>
                <c:pt idx="21">
                  <c:v>45229</c:v>
                </c:pt>
                <c:pt idx="22">
                  <c:v>45230</c:v>
                </c:pt>
                <c:pt idx="23">
                  <c:v>45231</c:v>
                </c:pt>
                <c:pt idx="24">
                  <c:v>45232</c:v>
                </c:pt>
                <c:pt idx="25">
                  <c:v>45233</c:v>
                </c:pt>
                <c:pt idx="26">
                  <c:v>45236</c:v>
                </c:pt>
                <c:pt idx="27">
                  <c:v>45237</c:v>
                </c:pt>
                <c:pt idx="28">
                  <c:v>45238</c:v>
                </c:pt>
                <c:pt idx="29">
                  <c:v>45239</c:v>
                </c:pt>
                <c:pt idx="30">
                  <c:v>45240</c:v>
                </c:pt>
                <c:pt idx="31">
                  <c:v>45243</c:v>
                </c:pt>
                <c:pt idx="32">
                  <c:v>45244</c:v>
                </c:pt>
                <c:pt idx="33">
                  <c:v>45245</c:v>
                </c:pt>
                <c:pt idx="34">
                  <c:v>45246</c:v>
                </c:pt>
                <c:pt idx="35">
                  <c:v>45247</c:v>
                </c:pt>
                <c:pt idx="36">
                  <c:v>45250</c:v>
                </c:pt>
                <c:pt idx="37">
                  <c:v>45251</c:v>
                </c:pt>
                <c:pt idx="38">
                  <c:v>45252</c:v>
                </c:pt>
                <c:pt idx="39">
                  <c:v>45253</c:v>
                </c:pt>
                <c:pt idx="40">
                  <c:v>45254</c:v>
                </c:pt>
                <c:pt idx="41">
                  <c:v>45257</c:v>
                </c:pt>
                <c:pt idx="42">
                  <c:v>45258</c:v>
                </c:pt>
                <c:pt idx="43">
                  <c:v>45259</c:v>
                </c:pt>
                <c:pt idx="44">
                  <c:v>45260</c:v>
                </c:pt>
                <c:pt idx="45">
                  <c:v>45261</c:v>
                </c:pt>
                <c:pt idx="46">
                  <c:v>45264</c:v>
                </c:pt>
                <c:pt idx="47">
                  <c:v>45265</c:v>
                </c:pt>
                <c:pt idx="48">
                  <c:v>45266</c:v>
                </c:pt>
                <c:pt idx="49">
                  <c:v>45267</c:v>
                </c:pt>
                <c:pt idx="50">
                  <c:v>45268</c:v>
                </c:pt>
                <c:pt idx="51">
                  <c:v>45271</c:v>
                </c:pt>
                <c:pt idx="52">
                  <c:v>45272</c:v>
                </c:pt>
                <c:pt idx="53">
                  <c:v>45273</c:v>
                </c:pt>
                <c:pt idx="54">
                  <c:v>45274</c:v>
                </c:pt>
                <c:pt idx="55">
                  <c:v>45275</c:v>
                </c:pt>
                <c:pt idx="56">
                  <c:v>45278</c:v>
                </c:pt>
                <c:pt idx="57">
                  <c:v>45279</c:v>
                </c:pt>
                <c:pt idx="58">
                  <c:v>45280</c:v>
                </c:pt>
                <c:pt idx="59">
                  <c:v>45281</c:v>
                </c:pt>
                <c:pt idx="60">
                  <c:v>45282</c:v>
                </c:pt>
                <c:pt idx="61">
                  <c:v>45285</c:v>
                </c:pt>
                <c:pt idx="62">
                  <c:v>45286</c:v>
                </c:pt>
                <c:pt idx="63">
                  <c:v>45287</c:v>
                </c:pt>
                <c:pt idx="64">
                  <c:v>45288</c:v>
                </c:pt>
                <c:pt idx="65">
                  <c:v>45289</c:v>
                </c:pt>
                <c:pt idx="66">
                  <c:v>45292</c:v>
                </c:pt>
                <c:pt idx="67">
                  <c:v>45293</c:v>
                </c:pt>
                <c:pt idx="68">
                  <c:v>45294</c:v>
                </c:pt>
                <c:pt idx="69">
                  <c:v>45295</c:v>
                </c:pt>
                <c:pt idx="70">
                  <c:v>45296</c:v>
                </c:pt>
                <c:pt idx="71">
                  <c:v>45299</c:v>
                </c:pt>
                <c:pt idx="72">
                  <c:v>45300</c:v>
                </c:pt>
                <c:pt idx="73">
                  <c:v>45301</c:v>
                </c:pt>
                <c:pt idx="74">
                  <c:v>45302</c:v>
                </c:pt>
                <c:pt idx="75">
                  <c:v>45303</c:v>
                </c:pt>
                <c:pt idx="76">
                  <c:v>45306</c:v>
                </c:pt>
                <c:pt idx="77">
                  <c:v>45307</c:v>
                </c:pt>
                <c:pt idx="78">
                  <c:v>45308</c:v>
                </c:pt>
                <c:pt idx="79">
                  <c:v>45309</c:v>
                </c:pt>
                <c:pt idx="80">
                  <c:v>45310</c:v>
                </c:pt>
                <c:pt idx="81">
                  <c:v>45313</c:v>
                </c:pt>
                <c:pt idx="82">
                  <c:v>45314</c:v>
                </c:pt>
                <c:pt idx="83">
                  <c:v>45315</c:v>
                </c:pt>
                <c:pt idx="84">
                  <c:v>45316</c:v>
                </c:pt>
                <c:pt idx="85">
                  <c:v>45317</c:v>
                </c:pt>
                <c:pt idx="86">
                  <c:v>45320</c:v>
                </c:pt>
                <c:pt idx="87">
                  <c:v>45321</c:v>
                </c:pt>
                <c:pt idx="88">
                  <c:v>45322</c:v>
                </c:pt>
                <c:pt idx="89">
                  <c:v>45323</c:v>
                </c:pt>
                <c:pt idx="90">
                  <c:v>45324</c:v>
                </c:pt>
                <c:pt idx="91">
                  <c:v>45327</c:v>
                </c:pt>
                <c:pt idx="92">
                  <c:v>45328</c:v>
                </c:pt>
                <c:pt idx="93">
                  <c:v>45329</c:v>
                </c:pt>
                <c:pt idx="94">
                  <c:v>45330</c:v>
                </c:pt>
                <c:pt idx="95">
                  <c:v>45331</c:v>
                </c:pt>
                <c:pt idx="96">
                  <c:v>45334</c:v>
                </c:pt>
                <c:pt idx="97">
                  <c:v>45335</c:v>
                </c:pt>
                <c:pt idx="98">
                  <c:v>45336</c:v>
                </c:pt>
                <c:pt idx="99">
                  <c:v>45337</c:v>
                </c:pt>
                <c:pt idx="100">
                  <c:v>45338</c:v>
                </c:pt>
                <c:pt idx="101">
                  <c:v>45341</c:v>
                </c:pt>
                <c:pt idx="102">
                  <c:v>45342</c:v>
                </c:pt>
                <c:pt idx="103">
                  <c:v>45343</c:v>
                </c:pt>
                <c:pt idx="104">
                  <c:v>45344</c:v>
                </c:pt>
                <c:pt idx="105">
                  <c:v>45345</c:v>
                </c:pt>
                <c:pt idx="106">
                  <c:v>45348</c:v>
                </c:pt>
                <c:pt idx="107">
                  <c:v>45349</c:v>
                </c:pt>
                <c:pt idx="108">
                  <c:v>45350</c:v>
                </c:pt>
                <c:pt idx="109">
                  <c:v>45351</c:v>
                </c:pt>
                <c:pt idx="110">
                  <c:v>45352</c:v>
                </c:pt>
                <c:pt idx="111">
                  <c:v>45355</c:v>
                </c:pt>
                <c:pt idx="112">
                  <c:v>45356</c:v>
                </c:pt>
                <c:pt idx="113">
                  <c:v>45357</c:v>
                </c:pt>
                <c:pt idx="114">
                  <c:v>45358</c:v>
                </c:pt>
                <c:pt idx="115">
                  <c:v>45359</c:v>
                </c:pt>
                <c:pt idx="116">
                  <c:v>45362</c:v>
                </c:pt>
                <c:pt idx="117">
                  <c:v>45363</c:v>
                </c:pt>
                <c:pt idx="118">
                  <c:v>45364</c:v>
                </c:pt>
                <c:pt idx="119">
                  <c:v>45365</c:v>
                </c:pt>
                <c:pt idx="120">
                  <c:v>45366</c:v>
                </c:pt>
                <c:pt idx="121">
                  <c:v>45369</c:v>
                </c:pt>
                <c:pt idx="122">
                  <c:v>45370</c:v>
                </c:pt>
                <c:pt idx="123">
                  <c:v>45371</c:v>
                </c:pt>
                <c:pt idx="124">
                  <c:v>45372</c:v>
                </c:pt>
                <c:pt idx="125">
                  <c:v>45373</c:v>
                </c:pt>
                <c:pt idx="126">
                  <c:v>45376</c:v>
                </c:pt>
                <c:pt idx="127">
                  <c:v>45377</c:v>
                </c:pt>
                <c:pt idx="128">
                  <c:v>45378</c:v>
                </c:pt>
                <c:pt idx="129">
                  <c:v>45379</c:v>
                </c:pt>
                <c:pt idx="130">
                  <c:v>45380</c:v>
                </c:pt>
                <c:pt idx="131">
                  <c:v>45383</c:v>
                </c:pt>
                <c:pt idx="132">
                  <c:v>45384</c:v>
                </c:pt>
                <c:pt idx="133">
                  <c:v>45385</c:v>
                </c:pt>
                <c:pt idx="134">
                  <c:v>45386</c:v>
                </c:pt>
                <c:pt idx="135">
                  <c:v>45387</c:v>
                </c:pt>
                <c:pt idx="136">
                  <c:v>45390</c:v>
                </c:pt>
                <c:pt idx="137">
                  <c:v>45391</c:v>
                </c:pt>
                <c:pt idx="138">
                  <c:v>45392</c:v>
                </c:pt>
                <c:pt idx="139">
                  <c:v>45393</c:v>
                </c:pt>
                <c:pt idx="140">
                  <c:v>45394</c:v>
                </c:pt>
                <c:pt idx="141">
                  <c:v>45397</c:v>
                </c:pt>
                <c:pt idx="142">
                  <c:v>45398</c:v>
                </c:pt>
                <c:pt idx="143">
                  <c:v>45399</c:v>
                </c:pt>
                <c:pt idx="144">
                  <c:v>45400</c:v>
                </c:pt>
                <c:pt idx="145">
                  <c:v>45401</c:v>
                </c:pt>
                <c:pt idx="146">
                  <c:v>45404</c:v>
                </c:pt>
                <c:pt idx="147">
                  <c:v>45405</c:v>
                </c:pt>
                <c:pt idx="148">
                  <c:v>45406</c:v>
                </c:pt>
                <c:pt idx="149">
                  <c:v>45407</c:v>
                </c:pt>
                <c:pt idx="150">
                  <c:v>45408</c:v>
                </c:pt>
                <c:pt idx="151">
                  <c:v>45411</c:v>
                </c:pt>
                <c:pt idx="152">
                  <c:v>45412</c:v>
                </c:pt>
                <c:pt idx="153">
                  <c:v>45413</c:v>
                </c:pt>
                <c:pt idx="154">
                  <c:v>45414</c:v>
                </c:pt>
                <c:pt idx="155">
                  <c:v>45415</c:v>
                </c:pt>
                <c:pt idx="156">
                  <c:v>45418</c:v>
                </c:pt>
                <c:pt idx="157">
                  <c:v>45419</c:v>
                </c:pt>
                <c:pt idx="158">
                  <c:v>45420</c:v>
                </c:pt>
                <c:pt idx="159">
                  <c:v>45421</c:v>
                </c:pt>
                <c:pt idx="160">
                  <c:v>45422</c:v>
                </c:pt>
                <c:pt idx="161">
                  <c:v>45425</c:v>
                </c:pt>
                <c:pt idx="162">
                  <c:v>45426</c:v>
                </c:pt>
                <c:pt idx="163">
                  <c:v>45427</c:v>
                </c:pt>
                <c:pt idx="164">
                  <c:v>45428</c:v>
                </c:pt>
                <c:pt idx="165">
                  <c:v>45429</c:v>
                </c:pt>
                <c:pt idx="166">
                  <c:v>45432</c:v>
                </c:pt>
                <c:pt idx="167">
                  <c:v>45433</c:v>
                </c:pt>
                <c:pt idx="168">
                  <c:v>45434</c:v>
                </c:pt>
                <c:pt idx="169">
                  <c:v>45435</c:v>
                </c:pt>
                <c:pt idx="170">
                  <c:v>45436</c:v>
                </c:pt>
                <c:pt idx="171">
                  <c:v>45439</c:v>
                </c:pt>
                <c:pt idx="172">
                  <c:v>45440</c:v>
                </c:pt>
                <c:pt idx="173">
                  <c:v>45441</c:v>
                </c:pt>
                <c:pt idx="174">
                  <c:v>45442</c:v>
                </c:pt>
                <c:pt idx="175">
                  <c:v>45443</c:v>
                </c:pt>
                <c:pt idx="176">
                  <c:v>45446</c:v>
                </c:pt>
                <c:pt idx="177">
                  <c:v>45447</c:v>
                </c:pt>
                <c:pt idx="178">
                  <c:v>45448</c:v>
                </c:pt>
                <c:pt idx="179">
                  <c:v>45449</c:v>
                </c:pt>
                <c:pt idx="180">
                  <c:v>45450</c:v>
                </c:pt>
                <c:pt idx="181">
                  <c:v>45453</c:v>
                </c:pt>
                <c:pt idx="182">
                  <c:v>45454</c:v>
                </c:pt>
                <c:pt idx="183">
                  <c:v>45455</c:v>
                </c:pt>
                <c:pt idx="184">
                  <c:v>45456</c:v>
                </c:pt>
                <c:pt idx="185">
                  <c:v>45457</c:v>
                </c:pt>
                <c:pt idx="186">
                  <c:v>45460</c:v>
                </c:pt>
                <c:pt idx="187">
                  <c:v>45461</c:v>
                </c:pt>
                <c:pt idx="188">
                  <c:v>45462</c:v>
                </c:pt>
                <c:pt idx="189">
                  <c:v>45463</c:v>
                </c:pt>
                <c:pt idx="190">
                  <c:v>45464</c:v>
                </c:pt>
                <c:pt idx="191">
                  <c:v>45467</c:v>
                </c:pt>
                <c:pt idx="192">
                  <c:v>45468</c:v>
                </c:pt>
                <c:pt idx="193">
                  <c:v>45469</c:v>
                </c:pt>
                <c:pt idx="194">
                  <c:v>45470</c:v>
                </c:pt>
                <c:pt idx="195">
                  <c:v>45471</c:v>
                </c:pt>
                <c:pt idx="196">
                  <c:v>45474</c:v>
                </c:pt>
                <c:pt idx="197">
                  <c:v>45475</c:v>
                </c:pt>
                <c:pt idx="198">
                  <c:v>45476</c:v>
                </c:pt>
                <c:pt idx="199">
                  <c:v>45477</c:v>
                </c:pt>
                <c:pt idx="200">
                  <c:v>45478</c:v>
                </c:pt>
                <c:pt idx="201">
                  <c:v>45481</c:v>
                </c:pt>
                <c:pt idx="202">
                  <c:v>45482</c:v>
                </c:pt>
                <c:pt idx="203">
                  <c:v>45483</c:v>
                </c:pt>
                <c:pt idx="204">
                  <c:v>45484</c:v>
                </c:pt>
                <c:pt idx="205">
                  <c:v>45485</c:v>
                </c:pt>
                <c:pt idx="206">
                  <c:v>45488</c:v>
                </c:pt>
                <c:pt idx="207">
                  <c:v>45489</c:v>
                </c:pt>
                <c:pt idx="208">
                  <c:v>45490</c:v>
                </c:pt>
                <c:pt idx="209">
                  <c:v>45491</c:v>
                </c:pt>
                <c:pt idx="210">
                  <c:v>45492</c:v>
                </c:pt>
                <c:pt idx="211">
                  <c:v>45495</c:v>
                </c:pt>
                <c:pt idx="212">
                  <c:v>45496</c:v>
                </c:pt>
                <c:pt idx="213">
                  <c:v>45497</c:v>
                </c:pt>
                <c:pt idx="214">
                  <c:v>45498</c:v>
                </c:pt>
                <c:pt idx="215">
                  <c:v>45499</c:v>
                </c:pt>
                <c:pt idx="216">
                  <c:v>45502</c:v>
                </c:pt>
                <c:pt idx="217">
                  <c:v>45503</c:v>
                </c:pt>
                <c:pt idx="218">
                  <c:v>45504</c:v>
                </c:pt>
                <c:pt idx="219">
                  <c:v>45505</c:v>
                </c:pt>
                <c:pt idx="220">
                  <c:v>45506</c:v>
                </c:pt>
                <c:pt idx="221">
                  <c:v>45509</c:v>
                </c:pt>
                <c:pt idx="222">
                  <c:v>45510</c:v>
                </c:pt>
                <c:pt idx="223">
                  <c:v>45511</c:v>
                </c:pt>
                <c:pt idx="224">
                  <c:v>45512</c:v>
                </c:pt>
                <c:pt idx="225">
                  <c:v>45513</c:v>
                </c:pt>
                <c:pt idx="226">
                  <c:v>45516</c:v>
                </c:pt>
                <c:pt idx="227">
                  <c:v>45517</c:v>
                </c:pt>
                <c:pt idx="228">
                  <c:v>45518</c:v>
                </c:pt>
                <c:pt idx="229">
                  <c:v>45519</c:v>
                </c:pt>
                <c:pt idx="230">
                  <c:v>45520</c:v>
                </c:pt>
                <c:pt idx="231">
                  <c:v>45523</c:v>
                </c:pt>
                <c:pt idx="232">
                  <c:v>45524</c:v>
                </c:pt>
                <c:pt idx="233">
                  <c:v>45525</c:v>
                </c:pt>
                <c:pt idx="234">
                  <c:v>45526</c:v>
                </c:pt>
                <c:pt idx="235">
                  <c:v>45527</c:v>
                </c:pt>
                <c:pt idx="236">
                  <c:v>45530</c:v>
                </c:pt>
                <c:pt idx="237">
                  <c:v>45531</c:v>
                </c:pt>
                <c:pt idx="238">
                  <c:v>45532</c:v>
                </c:pt>
                <c:pt idx="239">
                  <c:v>45533</c:v>
                </c:pt>
                <c:pt idx="240">
                  <c:v>45534</c:v>
                </c:pt>
                <c:pt idx="241">
                  <c:v>45537</c:v>
                </c:pt>
                <c:pt idx="242">
                  <c:v>45538</c:v>
                </c:pt>
                <c:pt idx="243">
                  <c:v>45539</c:v>
                </c:pt>
                <c:pt idx="244">
                  <c:v>45540</c:v>
                </c:pt>
                <c:pt idx="245">
                  <c:v>45541</c:v>
                </c:pt>
                <c:pt idx="246">
                  <c:v>45544</c:v>
                </c:pt>
                <c:pt idx="247">
                  <c:v>45545</c:v>
                </c:pt>
                <c:pt idx="248">
                  <c:v>45546</c:v>
                </c:pt>
                <c:pt idx="249">
                  <c:v>45547</c:v>
                </c:pt>
                <c:pt idx="250">
                  <c:v>45548</c:v>
                </c:pt>
                <c:pt idx="251">
                  <c:v>45551</c:v>
                </c:pt>
                <c:pt idx="252">
                  <c:v>45552</c:v>
                </c:pt>
                <c:pt idx="253">
                  <c:v>45553</c:v>
                </c:pt>
                <c:pt idx="254">
                  <c:v>45554</c:v>
                </c:pt>
                <c:pt idx="255">
                  <c:v>45555</c:v>
                </c:pt>
                <c:pt idx="256">
                  <c:v>45558</c:v>
                </c:pt>
                <c:pt idx="257">
                  <c:v>45559</c:v>
                </c:pt>
                <c:pt idx="258">
                  <c:v>45560</c:v>
                </c:pt>
                <c:pt idx="259">
                  <c:v>45561</c:v>
                </c:pt>
                <c:pt idx="260">
                  <c:v>45562</c:v>
                </c:pt>
                <c:pt idx="261">
                  <c:v>45565</c:v>
                </c:pt>
              </c:numCache>
            </c:numRef>
          </c:cat>
          <c:val>
            <c:numRef>
              <c:f>Sheet1!$B$2:$B$263</c:f>
              <c:numCache>
                <c:formatCode>#,##0.000</c:formatCode>
                <c:ptCount val="262"/>
                <c:pt idx="0">
                  <c:v>299.89339739603298</c:v>
                </c:pt>
                <c:pt idx="1">
                  <c:v>298.493575118514</c:v>
                </c:pt>
                <c:pt idx="2">
                  <c:v>294.41475238038998</c:v>
                </c:pt>
                <c:pt idx="3">
                  <c:v>295.09162011028502</c:v>
                </c:pt>
                <c:pt idx="4">
                  <c:v>295.72405082100897</c:v>
                </c:pt>
                <c:pt idx="5">
                  <c:v>298.687215923998</c:v>
                </c:pt>
                <c:pt idx="6">
                  <c:v>299.892779684277</c:v>
                </c:pt>
                <c:pt idx="7">
                  <c:v>302.94364513191198</c:v>
                </c:pt>
                <c:pt idx="8">
                  <c:v>304.45647317099201</c:v>
                </c:pt>
                <c:pt idx="9">
                  <c:v>303.22590598802498</c:v>
                </c:pt>
                <c:pt idx="10">
                  <c:v>300.786561158903</c:v>
                </c:pt>
                <c:pt idx="11">
                  <c:v>302.79827639300902</c:v>
                </c:pt>
                <c:pt idx="12">
                  <c:v>303.27402620163701</c:v>
                </c:pt>
                <c:pt idx="13">
                  <c:v>299.55440675413899</c:v>
                </c:pt>
                <c:pt idx="14">
                  <c:v>296.58001958528303</c:v>
                </c:pt>
                <c:pt idx="15">
                  <c:v>293.29067653881401</c:v>
                </c:pt>
                <c:pt idx="16">
                  <c:v>292.60507482745902</c:v>
                </c:pt>
                <c:pt idx="17">
                  <c:v>294.13425466849401</c:v>
                </c:pt>
                <c:pt idx="18">
                  <c:v>291.35050201975798</c:v>
                </c:pt>
                <c:pt idx="19">
                  <c:v>288.09568915138999</c:v>
                </c:pt>
                <c:pt idx="20">
                  <c:v>287.558972068223</c:v>
                </c:pt>
                <c:pt idx="21">
                  <c:v>290.04706687215599</c:v>
                </c:pt>
                <c:pt idx="22">
                  <c:v>290.87654707058101</c:v>
                </c:pt>
                <c:pt idx="23">
                  <c:v>293.61955194508897</c:v>
                </c:pt>
                <c:pt idx="24">
                  <c:v>299.29687657039898</c:v>
                </c:pt>
                <c:pt idx="25">
                  <c:v>302.83519264848798</c:v>
                </c:pt>
                <c:pt idx="26">
                  <c:v>304.07191824598698</c:v>
                </c:pt>
                <c:pt idx="27">
                  <c:v>303.60563770340701</c:v>
                </c:pt>
                <c:pt idx="28">
                  <c:v>303.61520993375501</c:v>
                </c:pt>
                <c:pt idx="29">
                  <c:v>302.72507650851497</c:v>
                </c:pt>
                <c:pt idx="30">
                  <c:v>304.528221645641</c:v>
                </c:pt>
                <c:pt idx="31">
                  <c:v>305.038988103321</c:v>
                </c:pt>
                <c:pt idx="32">
                  <c:v>310.83648584084801</c:v>
                </c:pt>
                <c:pt idx="33">
                  <c:v>312.797585930016</c:v>
                </c:pt>
                <c:pt idx="34">
                  <c:v>312.61759691279298</c:v>
                </c:pt>
                <c:pt idx="35">
                  <c:v>313.58014874453397</c:v>
                </c:pt>
                <c:pt idx="36">
                  <c:v>315.76347847015899</c:v>
                </c:pt>
                <c:pt idx="37">
                  <c:v>315.40382734157998</c:v>
                </c:pt>
                <c:pt idx="38">
                  <c:v>315.72545298252197</c:v>
                </c:pt>
                <c:pt idx="39">
                  <c:v>316.26653789650999</c:v>
                </c:pt>
                <c:pt idx="40">
                  <c:v>316.61752192944499</c:v>
                </c:pt>
                <c:pt idx="41">
                  <c:v>315.85165149965098</c:v>
                </c:pt>
                <c:pt idx="42">
                  <c:v>316.55193027067702</c:v>
                </c:pt>
                <c:pt idx="43">
                  <c:v>316.62514227448997</c:v>
                </c:pt>
                <c:pt idx="44">
                  <c:v>317.72324354529297</c:v>
                </c:pt>
                <c:pt idx="45">
                  <c:v>319.16923078062098</c:v>
                </c:pt>
                <c:pt idx="46">
                  <c:v>317.79074844795701</c:v>
                </c:pt>
                <c:pt idx="47">
                  <c:v>317.20339563774297</c:v>
                </c:pt>
                <c:pt idx="48">
                  <c:v>317.10025466978698</c:v>
                </c:pt>
                <c:pt idx="49">
                  <c:v>318.50980531984601</c:v>
                </c:pt>
                <c:pt idx="50">
                  <c:v>319.59989668804297</c:v>
                </c:pt>
                <c:pt idx="51">
                  <c:v>320.40581739748598</c:v>
                </c:pt>
                <c:pt idx="52">
                  <c:v>321.578748760829</c:v>
                </c:pt>
                <c:pt idx="53">
                  <c:v>324.63605831778699</c:v>
                </c:pt>
                <c:pt idx="54">
                  <c:v>327.93976186764303</c:v>
                </c:pt>
                <c:pt idx="55">
                  <c:v>327.97478107908398</c:v>
                </c:pt>
                <c:pt idx="56">
                  <c:v>328.365048372714</c:v>
                </c:pt>
                <c:pt idx="57">
                  <c:v>330.46835906851101</c:v>
                </c:pt>
                <c:pt idx="58">
                  <c:v>327.497090557158</c:v>
                </c:pt>
                <c:pt idx="59">
                  <c:v>329.727788945665</c:v>
                </c:pt>
                <c:pt idx="60">
                  <c:v>330.20164526843001</c:v>
                </c:pt>
                <c:pt idx="61">
                  <c:v>330.25678356090299</c:v>
                </c:pt>
                <c:pt idx="62">
                  <c:v>331.39348341971601</c:v>
                </c:pt>
                <c:pt idx="63">
                  <c:v>333.05893765822799</c:v>
                </c:pt>
                <c:pt idx="64">
                  <c:v>333.78273301507397</c:v>
                </c:pt>
                <c:pt idx="65">
                  <c:v>332.98475269392202</c:v>
                </c:pt>
                <c:pt idx="66">
                  <c:v>333.02331182880698</c:v>
                </c:pt>
                <c:pt idx="67">
                  <c:v>330.51603139889397</c:v>
                </c:pt>
                <c:pt idx="68">
                  <c:v>327.27355764781299</c:v>
                </c:pt>
                <c:pt idx="69">
                  <c:v>327.19082747426899</c:v>
                </c:pt>
                <c:pt idx="70">
                  <c:v>327.72108755470401</c:v>
                </c:pt>
                <c:pt idx="71">
                  <c:v>330.65231436410602</c:v>
                </c:pt>
                <c:pt idx="72">
                  <c:v>329.92692832489701</c:v>
                </c:pt>
                <c:pt idx="73">
                  <c:v>331.15834488677598</c:v>
                </c:pt>
                <c:pt idx="74">
                  <c:v>330.970731232844</c:v>
                </c:pt>
                <c:pt idx="75">
                  <c:v>332.06894060628701</c:v>
                </c:pt>
                <c:pt idx="76">
                  <c:v>331.73335346166903</c:v>
                </c:pt>
                <c:pt idx="77">
                  <c:v>329.41251988458299</c:v>
                </c:pt>
                <c:pt idx="78">
                  <c:v>326.27922455090999</c:v>
                </c:pt>
                <c:pt idx="79">
                  <c:v>328.53614721529101</c:v>
                </c:pt>
                <c:pt idx="80">
                  <c:v>331.89855386359602</c:v>
                </c:pt>
                <c:pt idx="81">
                  <c:v>332.96817866684501</c:v>
                </c:pt>
                <c:pt idx="82">
                  <c:v>333.34010285713703</c:v>
                </c:pt>
                <c:pt idx="83">
                  <c:v>334.96066623446302</c:v>
                </c:pt>
                <c:pt idx="84">
                  <c:v>335.99825925247598</c:v>
                </c:pt>
                <c:pt idx="85">
                  <c:v>336.256794188252</c:v>
                </c:pt>
                <c:pt idx="86">
                  <c:v>338.326635124625</c:v>
                </c:pt>
                <c:pt idx="87">
                  <c:v>338.05338108418999</c:v>
                </c:pt>
                <c:pt idx="88">
                  <c:v>334.93679958993602</c:v>
                </c:pt>
                <c:pt idx="89">
                  <c:v>337.181372824969</c:v>
                </c:pt>
                <c:pt idx="90">
                  <c:v>339.35786550391703</c:v>
                </c:pt>
                <c:pt idx="91">
                  <c:v>337.86735719651301</c:v>
                </c:pt>
                <c:pt idx="92">
                  <c:v>339.47175581823302</c:v>
                </c:pt>
                <c:pt idx="93">
                  <c:v>341.50055468903003</c:v>
                </c:pt>
                <c:pt idx="94">
                  <c:v>341.45184076185501</c:v>
                </c:pt>
                <c:pt idx="95">
                  <c:v>342.85163132422599</c:v>
                </c:pt>
                <c:pt idx="96">
                  <c:v>342.83769810821002</c:v>
                </c:pt>
                <c:pt idx="97">
                  <c:v>339.049850520961</c:v>
                </c:pt>
                <c:pt idx="98">
                  <c:v>341.54726442638503</c:v>
                </c:pt>
                <c:pt idx="99">
                  <c:v>344.17419204396202</c:v>
                </c:pt>
                <c:pt idx="100">
                  <c:v>344.05557268401299</c:v>
                </c:pt>
                <c:pt idx="101">
                  <c:v>344.22687145100298</c:v>
                </c:pt>
                <c:pt idx="102">
                  <c:v>343.147215400297</c:v>
                </c:pt>
                <c:pt idx="103">
                  <c:v>343.02067193791697</c:v>
                </c:pt>
                <c:pt idx="104">
                  <c:v>348.79504601505602</c:v>
                </c:pt>
                <c:pt idx="105">
                  <c:v>349.15647483619102</c:v>
                </c:pt>
                <c:pt idx="106">
                  <c:v>348.24799657371602</c:v>
                </c:pt>
                <c:pt idx="107">
                  <c:v>348.95508411178201</c:v>
                </c:pt>
                <c:pt idx="108">
                  <c:v>347.815170335223</c:v>
                </c:pt>
                <c:pt idx="109">
                  <c:v>349.31005249470701</c:v>
                </c:pt>
                <c:pt idx="110">
                  <c:v>351.98543579199099</c:v>
                </c:pt>
                <c:pt idx="111">
                  <c:v>352.02222668248299</c:v>
                </c:pt>
                <c:pt idx="112">
                  <c:v>349.37194891835202</c:v>
                </c:pt>
                <c:pt idx="113">
                  <c:v>351.47130958703599</c:v>
                </c:pt>
                <c:pt idx="114">
                  <c:v>354.90086076282802</c:v>
                </c:pt>
                <c:pt idx="115">
                  <c:v>354.10370324657299</c:v>
                </c:pt>
                <c:pt idx="116">
                  <c:v>352.94594567906603</c:v>
                </c:pt>
                <c:pt idx="117">
                  <c:v>356.15097821083702</c:v>
                </c:pt>
                <c:pt idx="118">
                  <c:v>355.98209287718902</c:v>
                </c:pt>
                <c:pt idx="119">
                  <c:v>354.86428265608498</c:v>
                </c:pt>
                <c:pt idx="120">
                  <c:v>352.56546682945202</c:v>
                </c:pt>
                <c:pt idx="121">
                  <c:v>354.358013634369</c:v>
                </c:pt>
                <c:pt idx="122">
                  <c:v>355.208018721862</c:v>
                </c:pt>
                <c:pt idx="123">
                  <c:v>357.42404518452099</c:v>
                </c:pt>
                <c:pt idx="124">
                  <c:v>359.87269026532903</c:v>
                </c:pt>
                <c:pt idx="125">
                  <c:v>358.981150659283</c:v>
                </c:pt>
                <c:pt idx="126">
                  <c:v>358.13885688774701</c:v>
                </c:pt>
                <c:pt idx="127">
                  <c:v>357.72796346096197</c:v>
                </c:pt>
                <c:pt idx="128">
                  <c:v>359.79125046044402</c:v>
                </c:pt>
                <c:pt idx="129">
                  <c:v>360.08709104684101</c:v>
                </c:pt>
                <c:pt idx="130">
                  <c:v>360.27729315332402</c:v>
                </c:pt>
                <c:pt idx="131">
                  <c:v>359.01408415241002</c:v>
                </c:pt>
                <c:pt idx="132">
                  <c:v>357.28438868851299</c:v>
                </c:pt>
                <c:pt idx="133">
                  <c:v>357.65608124901598</c:v>
                </c:pt>
                <c:pt idx="134">
                  <c:v>355.67277037365</c:v>
                </c:pt>
                <c:pt idx="135">
                  <c:v>357.08886468557102</c:v>
                </c:pt>
                <c:pt idx="136">
                  <c:v>357.81655519321498</c:v>
                </c:pt>
                <c:pt idx="137">
                  <c:v>358.38753820597702</c:v>
                </c:pt>
                <c:pt idx="138">
                  <c:v>355.42734505285898</c:v>
                </c:pt>
                <c:pt idx="139">
                  <c:v>356.43402846211501</c:v>
                </c:pt>
                <c:pt idx="140">
                  <c:v>352.236199440088</c:v>
                </c:pt>
                <c:pt idx="141">
                  <c:v>348.71644955889502</c:v>
                </c:pt>
                <c:pt idx="142">
                  <c:v>346.07408644066999</c:v>
                </c:pt>
                <c:pt idx="143">
                  <c:v>344.65682619210003</c:v>
                </c:pt>
                <c:pt idx="144">
                  <c:v>344.78992528271903</c:v>
                </c:pt>
                <c:pt idx="145">
                  <c:v>341.996790855668</c:v>
                </c:pt>
                <c:pt idx="146">
                  <c:v>344.82409080855501</c:v>
                </c:pt>
                <c:pt idx="147">
                  <c:v>348.92635977657102</c:v>
                </c:pt>
                <c:pt idx="148">
                  <c:v>349.54634155363402</c:v>
                </c:pt>
                <c:pt idx="149">
                  <c:v>347.78621094776599</c:v>
                </c:pt>
                <c:pt idx="150">
                  <c:v>350.96696587039003</c:v>
                </c:pt>
                <c:pt idx="151">
                  <c:v>352.47375992073103</c:v>
                </c:pt>
                <c:pt idx="152">
                  <c:v>348.39067226891302</c:v>
                </c:pt>
                <c:pt idx="153">
                  <c:v>347.31528370199698</c:v>
                </c:pt>
                <c:pt idx="154">
                  <c:v>350.23524814120401</c:v>
                </c:pt>
                <c:pt idx="155">
                  <c:v>354.31114611013601</c:v>
                </c:pt>
                <c:pt idx="156">
                  <c:v>357.32475221228401</c:v>
                </c:pt>
                <c:pt idx="157">
                  <c:v>358.40724121427701</c:v>
                </c:pt>
                <c:pt idx="158">
                  <c:v>357.78867250047301</c:v>
                </c:pt>
                <c:pt idx="159">
                  <c:v>359.26981277254401</c:v>
                </c:pt>
                <c:pt idx="160">
                  <c:v>360.42144795393</c:v>
                </c:pt>
                <c:pt idx="161">
                  <c:v>360.82712074718</c:v>
                </c:pt>
                <c:pt idx="162">
                  <c:v>362.26938788309798</c:v>
                </c:pt>
                <c:pt idx="163">
                  <c:v>365.950095581705</c:v>
                </c:pt>
                <c:pt idx="164">
                  <c:v>366.19559558200098</c:v>
                </c:pt>
                <c:pt idx="165">
                  <c:v>366.63957698121402</c:v>
                </c:pt>
                <c:pt idx="166">
                  <c:v>367.18942851798698</c:v>
                </c:pt>
                <c:pt idx="167">
                  <c:v>367.18820937564601</c:v>
                </c:pt>
                <c:pt idx="168">
                  <c:v>365.91416866118499</c:v>
                </c:pt>
                <c:pt idx="169">
                  <c:v>363.98339905855499</c:v>
                </c:pt>
                <c:pt idx="170">
                  <c:v>365.196229707687</c:v>
                </c:pt>
                <c:pt idx="171">
                  <c:v>366.02859693287297</c:v>
                </c:pt>
                <c:pt idx="172">
                  <c:v>365.64126554480401</c:v>
                </c:pt>
                <c:pt idx="173">
                  <c:v>361.83789921493701</c:v>
                </c:pt>
                <c:pt idx="174">
                  <c:v>360.472704034792</c:v>
                </c:pt>
                <c:pt idx="175">
                  <c:v>362.54007663326399</c:v>
                </c:pt>
                <c:pt idx="176">
                  <c:v>364.056374255881</c:v>
                </c:pt>
                <c:pt idx="177">
                  <c:v>363.49364307116201</c:v>
                </c:pt>
                <c:pt idx="178">
                  <c:v>366.69511507727998</c:v>
                </c:pt>
                <c:pt idx="179">
                  <c:v>367.702044718774</c:v>
                </c:pt>
                <c:pt idx="180">
                  <c:v>366.68092533014999</c:v>
                </c:pt>
                <c:pt idx="181">
                  <c:v>366.93900295569301</c:v>
                </c:pt>
                <c:pt idx="182">
                  <c:v>366.56905376862602</c:v>
                </c:pt>
                <c:pt idx="183">
                  <c:v>370.14685556335297</c:v>
                </c:pt>
                <c:pt idx="184">
                  <c:v>369.29014041308398</c:v>
                </c:pt>
                <c:pt idx="185">
                  <c:v>368.212522867941</c:v>
                </c:pt>
                <c:pt idx="186">
                  <c:v>369.67830313168798</c:v>
                </c:pt>
                <c:pt idx="187">
                  <c:v>371.32571541500198</c:v>
                </c:pt>
                <c:pt idx="188">
                  <c:v>371.89908869818402</c:v>
                </c:pt>
                <c:pt idx="189">
                  <c:v>371.55057726466703</c:v>
                </c:pt>
                <c:pt idx="190">
                  <c:v>370.12843607131799</c:v>
                </c:pt>
                <c:pt idx="191">
                  <c:v>370.16288473914602</c:v>
                </c:pt>
                <c:pt idx="192">
                  <c:v>371.31735803515897</c:v>
                </c:pt>
                <c:pt idx="193">
                  <c:v>371.30509011809801</c:v>
                </c:pt>
                <c:pt idx="194">
                  <c:v>371.38471107362</c:v>
                </c:pt>
                <c:pt idx="195">
                  <c:v>370.61461780126302</c:v>
                </c:pt>
                <c:pt idx="196">
                  <c:v>371.445704922885</c:v>
                </c:pt>
                <c:pt idx="197">
                  <c:v>372.86606668207401</c:v>
                </c:pt>
                <c:pt idx="198">
                  <c:v>375.668272253135</c:v>
                </c:pt>
                <c:pt idx="199">
                  <c:v>376.79722047700102</c:v>
                </c:pt>
                <c:pt idx="200">
                  <c:v>377.94647310009998</c:v>
                </c:pt>
                <c:pt idx="201">
                  <c:v>378.23787293002101</c:v>
                </c:pt>
                <c:pt idx="202">
                  <c:v>378.080155604357</c:v>
                </c:pt>
                <c:pt idx="203">
                  <c:v>381.34453384629097</c:v>
                </c:pt>
                <c:pt idx="204">
                  <c:v>381.12425261691999</c:v>
                </c:pt>
                <c:pt idx="205">
                  <c:v>383.10967493372698</c:v>
                </c:pt>
                <c:pt idx="206">
                  <c:v>383.21337958123303</c:v>
                </c:pt>
                <c:pt idx="207">
                  <c:v>384.38291087030001</c:v>
                </c:pt>
                <c:pt idx="208">
                  <c:v>380.84616057961898</c:v>
                </c:pt>
                <c:pt idx="209">
                  <c:v>378.016199244939</c:v>
                </c:pt>
                <c:pt idx="210">
                  <c:v>374.988984244959</c:v>
                </c:pt>
                <c:pt idx="211">
                  <c:v>377.79219707219102</c:v>
                </c:pt>
                <c:pt idx="212">
                  <c:v>377.48576755439302</c:v>
                </c:pt>
                <c:pt idx="213">
                  <c:v>371.17794606510301</c:v>
                </c:pt>
                <c:pt idx="214">
                  <c:v>368.50963578001398</c:v>
                </c:pt>
                <c:pt idx="215">
                  <c:v>371.62179019699403</c:v>
                </c:pt>
                <c:pt idx="216">
                  <c:v>372.03414132661197</c:v>
                </c:pt>
                <c:pt idx="217">
                  <c:v>370.68953884413298</c:v>
                </c:pt>
                <c:pt idx="218">
                  <c:v>376.59169956952798</c:v>
                </c:pt>
                <c:pt idx="219">
                  <c:v>371.64378222779698</c:v>
                </c:pt>
                <c:pt idx="220">
                  <c:v>364.156167430707</c:v>
                </c:pt>
                <c:pt idx="221">
                  <c:v>352.55342719276001</c:v>
                </c:pt>
                <c:pt idx="222">
                  <c:v>356.68143056798601</c:v>
                </c:pt>
                <c:pt idx="223">
                  <c:v>356.55682266183197</c:v>
                </c:pt>
                <c:pt idx="224">
                  <c:v>361.71388066189598</c:v>
                </c:pt>
                <c:pt idx="225">
                  <c:v>364.23326942110498</c:v>
                </c:pt>
                <c:pt idx="226">
                  <c:v>364.34031324461199</c:v>
                </c:pt>
                <c:pt idx="227">
                  <c:v>369.68874877887203</c:v>
                </c:pt>
                <c:pt idx="228">
                  <c:v>371.83751058265398</c:v>
                </c:pt>
                <c:pt idx="229">
                  <c:v>376.26420383346101</c:v>
                </c:pt>
                <c:pt idx="230">
                  <c:v>378.43926543672598</c:v>
                </c:pt>
                <c:pt idx="231">
                  <c:v>382.05832895076202</c:v>
                </c:pt>
                <c:pt idx="232">
                  <c:v>381.84987295972797</c:v>
                </c:pt>
                <c:pt idx="233">
                  <c:v>383.16743953129799</c:v>
                </c:pt>
                <c:pt idx="234">
                  <c:v>381.00640379494899</c:v>
                </c:pt>
                <c:pt idx="235">
                  <c:v>384.98250508958301</c:v>
                </c:pt>
                <c:pt idx="236">
                  <c:v>384.38356470746498</c:v>
                </c:pt>
                <c:pt idx="237">
                  <c:v>384.76142339960001</c:v>
                </c:pt>
                <c:pt idx="238">
                  <c:v>383.15221849967998</c:v>
                </c:pt>
                <c:pt idx="239">
                  <c:v>383.19165275589899</c:v>
                </c:pt>
                <c:pt idx="240">
                  <c:v>386.15581139999699</c:v>
                </c:pt>
                <c:pt idx="241">
                  <c:v>385.85869844621999</c:v>
                </c:pt>
                <c:pt idx="242">
                  <c:v>379.60745318482901</c:v>
                </c:pt>
                <c:pt idx="243">
                  <c:v>377.58555141147798</c:v>
                </c:pt>
                <c:pt idx="244">
                  <c:v>376.50838260005401</c:v>
                </c:pt>
                <c:pt idx="245">
                  <c:v>371.85151329320098</c:v>
                </c:pt>
                <c:pt idx="246">
                  <c:v>374.11158897369802</c:v>
                </c:pt>
                <c:pt idx="247">
                  <c:v>374.63629637697602</c:v>
                </c:pt>
                <c:pt idx="248">
                  <c:v>377.02528602805597</c:v>
                </c:pt>
                <c:pt idx="249">
                  <c:v>380.76456128435598</c:v>
                </c:pt>
                <c:pt idx="250">
                  <c:v>383.27778478704198</c:v>
                </c:pt>
                <c:pt idx="251">
                  <c:v>384.00909501306597</c:v>
                </c:pt>
                <c:pt idx="252">
                  <c:v>384.152891135586</c:v>
                </c:pt>
                <c:pt idx="253">
                  <c:v>383.03368842430399</c:v>
                </c:pt>
                <c:pt idx="254">
                  <c:v>389.17006273791998</c:v>
                </c:pt>
                <c:pt idx="255">
                  <c:v>388.19396549481098</c:v>
                </c:pt>
                <c:pt idx="256">
                  <c:v>389.44218172373297</c:v>
                </c:pt>
                <c:pt idx="257">
                  <c:v>391.53551094949199</c:v>
                </c:pt>
                <c:pt idx="258">
                  <c:v>391.105811101916</c:v>
                </c:pt>
                <c:pt idx="259">
                  <c:v>394.410480694314</c:v>
                </c:pt>
                <c:pt idx="260">
                  <c:v>395.59660142981397</c:v>
                </c:pt>
                <c:pt idx="261">
                  <c:v>395.12663167832397</c:v>
                </c:pt>
              </c:numCache>
            </c:numRef>
          </c:val>
          <c:smooth val="0"/>
          <c:extLst>
            <c:ext xmlns:c16="http://schemas.microsoft.com/office/drawing/2014/chart" uri="{C3380CC4-5D6E-409C-BE32-E72D297353CC}">
              <c16:uniqueId val="{00000001-B556-494A-A969-20A3CFB906E9}"/>
            </c:ext>
          </c:extLst>
        </c:ser>
        <c:ser>
          <c:idx val="2"/>
          <c:order val="2"/>
          <c:tx>
            <c:strRef>
              <c:f>Sheet1!$D$1</c:f>
              <c:strCache>
                <c:ptCount val="1"/>
                <c:pt idx="0">
                  <c:v>Annotations</c:v>
                </c:pt>
              </c:strCache>
            </c:strRef>
          </c:tx>
          <c:spPr>
            <a:ln>
              <a:noFill/>
            </a:ln>
          </c:spPr>
          <c:marker>
            <c:symbol val="none"/>
          </c:marker>
          <c:cat>
            <c:numRef>
              <c:f>Sheet1!$A$2:$A$263</c:f>
              <c:numCache>
                <c:formatCode>m/d/yyyy</c:formatCode>
                <c:ptCount val="262"/>
                <c:pt idx="0">
                  <c:v>45199</c:v>
                </c:pt>
                <c:pt idx="1">
                  <c:v>45201</c:v>
                </c:pt>
                <c:pt idx="2">
                  <c:v>45202</c:v>
                </c:pt>
                <c:pt idx="3">
                  <c:v>45203</c:v>
                </c:pt>
                <c:pt idx="4">
                  <c:v>45204</c:v>
                </c:pt>
                <c:pt idx="5">
                  <c:v>45205</c:v>
                </c:pt>
                <c:pt idx="6">
                  <c:v>45208</c:v>
                </c:pt>
                <c:pt idx="7">
                  <c:v>45209</c:v>
                </c:pt>
                <c:pt idx="8">
                  <c:v>45210</c:v>
                </c:pt>
                <c:pt idx="9">
                  <c:v>45211</c:v>
                </c:pt>
                <c:pt idx="10">
                  <c:v>45212</c:v>
                </c:pt>
                <c:pt idx="11">
                  <c:v>45215</c:v>
                </c:pt>
                <c:pt idx="12">
                  <c:v>45216</c:v>
                </c:pt>
                <c:pt idx="13">
                  <c:v>45217</c:v>
                </c:pt>
                <c:pt idx="14">
                  <c:v>45218</c:v>
                </c:pt>
                <c:pt idx="15">
                  <c:v>45219</c:v>
                </c:pt>
                <c:pt idx="16">
                  <c:v>45222</c:v>
                </c:pt>
                <c:pt idx="17">
                  <c:v>45223</c:v>
                </c:pt>
                <c:pt idx="18">
                  <c:v>45224</c:v>
                </c:pt>
                <c:pt idx="19">
                  <c:v>45225</c:v>
                </c:pt>
                <c:pt idx="20">
                  <c:v>45226</c:v>
                </c:pt>
                <c:pt idx="21">
                  <c:v>45229</c:v>
                </c:pt>
                <c:pt idx="22">
                  <c:v>45230</c:v>
                </c:pt>
                <c:pt idx="23">
                  <c:v>45231</c:v>
                </c:pt>
                <c:pt idx="24">
                  <c:v>45232</c:v>
                </c:pt>
                <c:pt idx="25">
                  <c:v>45233</c:v>
                </c:pt>
                <c:pt idx="26">
                  <c:v>45236</c:v>
                </c:pt>
                <c:pt idx="27">
                  <c:v>45237</c:v>
                </c:pt>
                <c:pt idx="28">
                  <c:v>45238</c:v>
                </c:pt>
                <c:pt idx="29">
                  <c:v>45239</c:v>
                </c:pt>
                <c:pt idx="30">
                  <c:v>45240</c:v>
                </c:pt>
                <c:pt idx="31">
                  <c:v>45243</c:v>
                </c:pt>
                <c:pt idx="32">
                  <c:v>45244</c:v>
                </c:pt>
                <c:pt idx="33">
                  <c:v>45245</c:v>
                </c:pt>
                <c:pt idx="34">
                  <c:v>45246</c:v>
                </c:pt>
                <c:pt idx="35">
                  <c:v>45247</c:v>
                </c:pt>
                <c:pt idx="36">
                  <c:v>45250</c:v>
                </c:pt>
                <c:pt idx="37">
                  <c:v>45251</c:v>
                </c:pt>
                <c:pt idx="38">
                  <c:v>45252</c:v>
                </c:pt>
                <c:pt idx="39">
                  <c:v>45253</c:v>
                </c:pt>
                <c:pt idx="40">
                  <c:v>45254</c:v>
                </c:pt>
                <c:pt idx="41">
                  <c:v>45257</c:v>
                </c:pt>
                <c:pt idx="42">
                  <c:v>45258</c:v>
                </c:pt>
                <c:pt idx="43">
                  <c:v>45259</c:v>
                </c:pt>
                <c:pt idx="44">
                  <c:v>45260</c:v>
                </c:pt>
                <c:pt idx="45">
                  <c:v>45261</c:v>
                </c:pt>
                <c:pt idx="46">
                  <c:v>45264</c:v>
                </c:pt>
                <c:pt idx="47">
                  <c:v>45265</c:v>
                </c:pt>
                <c:pt idx="48">
                  <c:v>45266</c:v>
                </c:pt>
                <c:pt idx="49">
                  <c:v>45267</c:v>
                </c:pt>
                <c:pt idx="50">
                  <c:v>45268</c:v>
                </c:pt>
                <c:pt idx="51">
                  <c:v>45271</c:v>
                </c:pt>
                <c:pt idx="52">
                  <c:v>45272</c:v>
                </c:pt>
                <c:pt idx="53">
                  <c:v>45273</c:v>
                </c:pt>
                <c:pt idx="54">
                  <c:v>45274</c:v>
                </c:pt>
                <c:pt idx="55">
                  <c:v>45275</c:v>
                </c:pt>
                <c:pt idx="56">
                  <c:v>45278</c:v>
                </c:pt>
                <c:pt idx="57">
                  <c:v>45279</c:v>
                </c:pt>
                <c:pt idx="58">
                  <c:v>45280</c:v>
                </c:pt>
                <c:pt idx="59">
                  <c:v>45281</c:v>
                </c:pt>
                <c:pt idx="60">
                  <c:v>45282</c:v>
                </c:pt>
                <c:pt idx="61">
                  <c:v>45285</c:v>
                </c:pt>
                <c:pt idx="62">
                  <c:v>45286</c:v>
                </c:pt>
                <c:pt idx="63">
                  <c:v>45287</c:v>
                </c:pt>
                <c:pt idx="64">
                  <c:v>45288</c:v>
                </c:pt>
                <c:pt idx="65">
                  <c:v>45289</c:v>
                </c:pt>
                <c:pt idx="66">
                  <c:v>45292</c:v>
                </c:pt>
                <c:pt idx="67">
                  <c:v>45293</c:v>
                </c:pt>
                <c:pt idx="68">
                  <c:v>45294</c:v>
                </c:pt>
                <c:pt idx="69">
                  <c:v>45295</c:v>
                </c:pt>
                <c:pt idx="70">
                  <c:v>45296</c:v>
                </c:pt>
                <c:pt idx="71">
                  <c:v>45299</c:v>
                </c:pt>
                <c:pt idx="72">
                  <c:v>45300</c:v>
                </c:pt>
                <c:pt idx="73">
                  <c:v>45301</c:v>
                </c:pt>
                <c:pt idx="74">
                  <c:v>45302</c:v>
                </c:pt>
                <c:pt idx="75">
                  <c:v>45303</c:v>
                </c:pt>
                <c:pt idx="76">
                  <c:v>45306</c:v>
                </c:pt>
                <c:pt idx="77">
                  <c:v>45307</c:v>
                </c:pt>
                <c:pt idx="78">
                  <c:v>45308</c:v>
                </c:pt>
                <c:pt idx="79">
                  <c:v>45309</c:v>
                </c:pt>
                <c:pt idx="80">
                  <c:v>45310</c:v>
                </c:pt>
                <c:pt idx="81">
                  <c:v>45313</c:v>
                </c:pt>
                <c:pt idx="82">
                  <c:v>45314</c:v>
                </c:pt>
                <c:pt idx="83">
                  <c:v>45315</c:v>
                </c:pt>
                <c:pt idx="84">
                  <c:v>45316</c:v>
                </c:pt>
                <c:pt idx="85">
                  <c:v>45317</c:v>
                </c:pt>
                <c:pt idx="86">
                  <c:v>45320</c:v>
                </c:pt>
                <c:pt idx="87">
                  <c:v>45321</c:v>
                </c:pt>
                <c:pt idx="88">
                  <c:v>45322</c:v>
                </c:pt>
                <c:pt idx="89">
                  <c:v>45323</c:v>
                </c:pt>
                <c:pt idx="90">
                  <c:v>45324</c:v>
                </c:pt>
                <c:pt idx="91">
                  <c:v>45327</c:v>
                </c:pt>
                <c:pt idx="92">
                  <c:v>45328</c:v>
                </c:pt>
                <c:pt idx="93">
                  <c:v>45329</c:v>
                </c:pt>
                <c:pt idx="94">
                  <c:v>45330</c:v>
                </c:pt>
                <c:pt idx="95">
                  <c:v>45331</c:v>
                </c:pt>
                <c:pt idx="96">
                  <c:v>45334</c:v>
                </c:pt>
                <c:pt idx="97">
                  <c:v>45335</c:v>
                </c:pt>
                <c:pt idx="98">
                  <c:v>45336</c:v>
                </c:pt>
                <c:pt idx="99">
                  <c:v>45337</c:v>
                </c:pt>
                <c:pt idx="100">
                  <c:v>45338</c:v>
                </c:pt>
                <c:pt idx="101">
                  <c:v>45341</c:v>
                </c:pt>
                <c:pt idx="102">
                  <c:v>45342</c:v>
                </c:pt>
                <c:pt idx="103">
                  <c:v>45343</c:v>
                </c:pt>
                <c:pt idx="104">
                  <c:v>45344</c:v>
                </c:pt>
                <c:pt idx="105">
                  <c:v>45345</c:v>
                </c:pt>
                <c:pt idx="106">
                  <c:v>45348</c:v>
                </c:pt>
                <c:pt idx="107">
                  <c:v>45349</c:v>
                </c:pt>
                <c:pt idx="108">
                  <c:v>45350</c:v>
                </c:pt>
                <c:pt idx="109">
                  <c:v>45351</c:v>
                </c:pt>
                <c:pt idx="110">
                  <c:v>45352</c:v>
                </c:pt>
                <c:pt idx="111">
                  <c:v>45355</c:v>
                </c:pt>
                <c:pt idx="112">
                  <c:v>45356</c:v>
                </c:pt>
                <c:pt idx="113">
                  <c:v>45357</c:v>
                </c:pt>
                <c:pt idx="114">
                  <c:v>45358</c:v>
                </c:pt>
                <c:pt idx="115">
                  <c:v>45359</c:v>
                </c:pt>
                <c:pt idx="116">
                  <c:v>45362</c:v>
                </c:pt>
                <c:pt idx="117">
                  <c:v>45363</c:v>
                </c:pt>
                <c:pt idx="118">
                  <c:v>45364</c:v>
                </c:pt>
                <c:pt idx="119">
                  <c:v>45365</c:v>
                </c:pt>
                <c:pt idx="120">
                  <c:v>45366</c:v>
                </c:pt>
                <c:pt idx="121">
                  <c:v>45369</c:v>
                </c:pt>
                <c:pt idx="122">
                  <c:v>45370</c:v>
                </c:pt>
                <c:pt idx="123">
                  <c:v>45371</c:v>
                </c:pt>
                <c:pt idx="124">
                  <c:v>45372</c:v>
                </c:pt>
                <c:pt idx="125">
                  <c:v>45373</c:v>
                </c:pt>
                <c:pt idx="126">
                  <c:v>45376</c:v>
                </c:pt>
                <c:pt idx="127">
                  <c:v>45377</c:v>
                </c:pt>
                <c:pt idx="128">
                  <c:v>45378</c:v>
                </c:pt>
                <c:pt idx="129">
                  <c:v>45379</c:v>
                </c:pt>
                <c:pt idx="130">
                  <c:v>45380</c:v>
                </c:pt>
                <c:pt idx="131">
                  <c:v>45383</c:v>
                </c:pt>
                <c:pt idx="132">
                  <c:v>45384</c:v>
                </c:pt>
                <c:pt idx="133">
                  <c:v>45385</c:v>
                </c:pt>
                <c:pt idx="134">
                  <c:v>45386</c:v>
                </c:pt>
                <c:pt idx="135">
                  <c:v>45387</c:v>
                </c:pt>
                <c:pt idx="136">
                  <c:v>45390</c:v>
                </c:pt>
                <c:pt idx="137">
                  <c:v>45391</c:v>
                </c:pt>
                <c:pt idx="138">
                  <c:v>45392</c:v>
                </c:pt>
                <c:pt idx="139">
                  <c:v>45393</c:v>
                </c:pt>
                <c:pt idx="140">
                  <c:v>45394</c:v>
                </c:pt>
                <c:pt idx="141">
                  <c:v>45397</c:v>
                </c:pt>
                <c:pt idx="142">
                  <c:v>45398</c:v>
                </c:pt>
                <c:pt idx="143">
                  <c:v>45399</c:v>
                </c:pt>
                <c:pt idx="144">
                  <c:v>45400</c:v>
                </c:pt>
                <c:pt idx="145">
                  <c:v>45401</c:v>
                </c:pt>
                <c:pt idx="146">
                  <c:v>45404</c:v>
                </c:pt>
                <c:pt idx="147">
                  <c:v>45405</c:v>
                </c:pt>
                <c:pt idx="148">
                  <c:v>45406</c:v>
                </c:pt>
                <c:pt idx="149">
                  <c:v>45407</c:v>
                </c:pt>
                <c:pt idx="150">
                  <c:v>45408</c:v>
                </c:pt>
                <c:pt idx="151">
                  <c:v>45411</c:v>
                </c:pt>
                <c:pt idx="152">
                  <c:v>45412</c:v>
                </c:pt>
                <c:pt idx="153">
                  <c:v>45413</c:v>
                </c:pt>
                <c:pt idx="154">
                  <c:v>45414</c:v>
                </c:pt>
                <c:pt idx="155">
                  <c:v>45415</c:v>
                </c:pt>
                <c:pt idx="156">
                  <c:v>45418</c:v>
                </c:pt>
                <c:pt idx="157">
                  <c:v>45419</c:v>
                </c:pt>
                <c:pt idx="158">
                  <c:v>45420</c:v>
                </c:pt>
                <c:pt idx="159">
                  <c:v>45421</c:v>
                </c:pt>
                <c:pt idx="160">
                  <c:v>45422</c:v>
                </c:pt>
                <c:pt idx="161">
                  <c:v>45425</c:v>
                </c:pt>
                <c:pt idx="162">
                  <c:v>45426</c:v>
                </c:pt>
                <c:pt idx="163">
                  <c:v>45427</c:v>
                </c:pt>
                <c:pt idx="164">
                  <c:v>45428</c:v>
                </c:pt>
                <c:pt idx="165">
                  <c:v>45429</c:v>
                </c:pt>
                <c:pt idx="166">
                  <c:v>45432</c:v>
                </c:pt>
                <c:pt idx="167">
                  <c:v>45433</c:v>
                </c:pt>
                <c:pt idx="168">
                  <c:v>45434</c:v>
                </c:pt>
                <c:pt idx="169">
                  <c:v>45435</c:v>
                </c:pt>
                <c:pt idx="170">
                  <c:v>45436</c:v>
                </c:pt>
                <c:pt idx="171">
                  <c:v>45439</c:v>
                </c:pt>
                <c:pt idx="172">
                  <c:v>45440</c:v>
                </c:pt>
                <c:pt idx="173">
                  <c:v>45441</c:v>
                </c:pt>
                <c:pt idx="174">
                  <c:v>45442</c:v>
                </c:pt>
                <c:pt idx="175">
                  <c:v>45443</c:v>
                </c:pt>
                <c:pt idx="176">
                  <c:v>45446</c:v>
                </c:pt>
                <c:pt idx="177">
                  <c:v>45447</c:v>
                </c:pt>
                <c:pt idx="178">
                  <c:v>45448</c:v>
                </c:pt>
                <c:pt idx="179">
                  <c:v>45449</c:v>
                </c:pt>
                <c:pt idx="180">
                  <c:v>45450</c:v>
                </c:pt>
                <c:pt idx="181">
                  <c:v>45453</c:v>
                </c:pt>
                <c:pt idx="182">
                  <c:v>45454</c:v>
                </c:pt>
                <c:pt idx="183">
                  <c:v>45455</c:v>
                </c:pt>
                <c:pt idx="184">
                  <c:v>45456</c:v>
                </c:pt>
                <c:pt idx="185">
                  <c:v>45457</c:v>
                </c:pt>
                <c:pt idx="186">
                  <c:v>45460</c:v>
                </c:pt>
                <c:pt idx="187">
                  <c:v>45461</c:v>
                </c:pt>
                <c:pt idx="188">
                  <c:v>45462</c:v>
                </c:pt>
                <c:pt idx="189">
                  <c:v>45463</c:v>
                </c:pt>
                <c:pt idx="190">
                  <c:v>45464</c:v>
                </c:pt>
                <c:pt idx="191">
                  <c:v>45467</c:v>
                </c:pt>
                <c:pt idx="192">
                  <c:v>45468</c:v>
                </c:pt>
                <c:pt idx="193">
                  <c:v>45469</c:v>
                </c:pt>
                <c:pt idx="194">
                  <c:v>45470</c:v>
                </c:pt>
                <c:pt idx="195">
                  <c:v>45471</c:v>
                </c:pt>
                <c:pt idx="196">
                  <c:v>45474</c:v>
                </c:pt>
                <c:pt idx="197">
                  <c:v>45475</c:v>
                </c:pt>
                <c:pt idx="198">
                  <c:v>45476</c:v>
                </c:pt>
                <c:pt idx="199">
                  <c:v>45477</c:v>
                </c:pt>
                <c:pt idx="200">
                  <c:v>45478</c:v>
                </c:pt>
                <c:pt idx="201">
                  <c:v>45481</c:v>
                </c:pt>
                <c:pt idx="202">
                  <c:v>45482</c:v>
                </c:pt>
                <c:pt idx="203">
                  <c:v>45483</c:v>
                </c:pt>
                <c:pt idx="204">
                  <c:v>45484</c:v>
                </c:pt>
                <c:pt idx="205">
                  <c:v>45485</c:v>
                </c:pt>
                <c:pt idx="206">
                  <c:v>45488</c:v>
                </c:pt>
                <c:pt idx="207">
                  <c:v>45489</c:v>
                </c:pt>
                <c:pt idx="208">
                  <c:v>45490</c:v>
                </c:pt>
                <c:pt idx="209">
                  <c:v>45491</c:v>
                </c:pt>
                <c:pt idx="210">
                  <c:v>45492</c:v>
                </c:pt>
                <c:pt idx="211">
                  <c:v>45495</c:v>
                </c:pt>
                <c:pt idx="212">
                  <c:v>45496</c:v>
                </c:pt>
                <c:pt idx="213">
                  <c:v>45497</c:v>
                </c:pt>
                <c:pt idx="214">
                  <c:v>45498</c:v>
                </c:pt>
                <c:pt idx="215">
                  <c:v>45499</c:v>
                </c:pt>
                <c:pt idx="216">
                  <c:v>45502</c:v>
                </c:pt>
                <c:pt idx="217">
                  <c:v>45503</c:v>
                </c:pt>
                <c:pt idx="218">
                  <c:v>45504</c:v>
                </c:pt>
                <c:pt idx="219">
                  <c:v>45505</c:v>
                </c:pt>
                <c:pt idx="220">
                  <c:v>45506</c:v>
                </c:pt>
                <c:pt idx="221">
                  <c:v>45509</c:v>
                </c:pt>
                <c:pt idx="222">
                  <c:v>45510</c:v>
                </c:pt>
                <c:pt idx="223">
                  <c:v>45511</c:v>
                </c:pt>
                <c:pt idx="224">
                  <c:v>45512</c:v>
                </c:pt>
                <c:pt idx="225">
                  <c:v>45513</c:v>
                </c:pt>
                <c:pt idx="226">
                  <c:v>45516</c:v>
                </c:pt>
                <c:pt idx="227">
                  <c:v>45517</c:v>
                </c:pt>
                <c:pt idx="228">
                  <c:v>45518</c:v>
                </c:pt>
                <c:pt idx="229">
                  <c:v>45519</c:v>
                </c:pt>
                <c:pt idx="230">
                  <c:v>45520</c:v>
                </c:pt>
                <c:pt idx="231">
                  <c:v>45523</c:v>
                </c:pt>
                <c:pt idx="232">
                  <c:v>45524</c:v>
                </c:pt>
                <c:pt idx="233">
                  <c:v>45525</c:v>
                </c:pt>
                <c:pt idx="234">
                  <c:v>45526</c:v>
                </c:pt>
                <c:pt idx="235">
                  <c:v>45527</c:v>
                </c:pt>
                <c:pt idx="236">
                  <c:v>45530</c:v>
                </c:pt>
                <c:pt idx="237">
                  <c:v>45531</c:v>
                </c:pt>
                <c:pt idx="238">
                  <c:v>45532</c:v>
                </c:pt>
                <c:pt idx="239">
                  <c:v>45533</c:v>
                </c:pt>
                <c:pt idx="240">
                  <c:v>45534</c:v>
                </c:pt>
                <c:pt idx="241">
                  <c:v>45537</c:v>
                </c:pt>
                <c:pt idx="242">
                  <c:v>45538</c:v>
                </c:pt>
                <c:pt idx="243">
                  <c:v>45539</c:v>
                </c:pt>
                <c:pt idx="244">
                  <c:v>45540</c:v>
                </c:pt>
                <c:pt idx="245">
                  <c:v>45541</c:v>
                </c:pt>
                <c:pt idx="246">
                  <c:v>45544</c:v>
                </c:pt>
                <c:pt idx="247">
                  <c:v>45545</c:v>
                </c:pt>
                <c:pt idx="248">
                  <c:v>45546</c:v>
                </c:pt>
                <c:pt idx="249">
                  <c:v>45547</c:v>
                </c:pt>
                <c:pt idx="250">
                  <c:v>45548</c:v>
                </c:pt>
                <c:pt idx="251">
                  <c:v>45551</c:v>
                </c:pt>
                <c:pt idx="252">
                  <c:v>45552</c:v>
                </c:pt>
                <c:pt idx="253">
                  <c:v>45553</c:v>
                </c:pt>
                <c:pt idx="254">
                  <c:v>45554</c:v>
                </c:pt>
                <c:pt idx="255">
                  <c:v>45555</c:v>
                </c:pt>
                <c:pt idx="256">
                  <c:v>45558</c:v>
                </c:pt>
                <c:pt idx="257">
                  <c:v>45559</c:v>
                </c:pt>
                <c:pt idx="258">
                  <c:v>45560</c:v>
                </c:pt>
                <c:pt idx="259">
                  <c:v>45561</c:v>
                </c:pt>
                <c:pt idx="260">
                  <c:v>45562</c:v>
                </c:pt>
                <c:pt idx="261">
                  <c:v>45565</c:v>
                </c:pt>
              </c:numCache>
            </c:numRef>
          </c:cat>
          <c:val>
            <c:numRef>
              <c:f>Sheet1!$D$2:$D$263</c:f>
              <c:numCache>
                <c:formatCode>General</c:formatCode>
                <c:ptCount val="262"/>
                <c:pt idx="5" formatCode="#,##0.000">
                  <c:v>240</c:v>
                </c:pt>
                <c:pt idx="18" formatCode="#,##0.000">
                  <c:v>240</c:v>
                </c:pt>
                <c:pt idx="31" formatCode="#,##0.000">
                  <c:v>240</c:v>
                </c:pt>
                <c:pt idx="46" formatCode="#,##0.000">
                  <c:v>240</c:v>
                </c:pt>
                <c:pt idx="64" formatCode="#,##0.000">
                  <c:v>240</c:v>
                </c:pt>
                <c:pt idx="73" formatCode="#,##0.000">
                  <c:v>240</c:v>
                </c:pt>
                <c:pt idx="92" formatCode="#,##0.000">
                  <c:v>240</c:v>
                </c:pt>
                <c:pt idx="103" formatCode="#,##0.000">
                  <c:v>240</c:v>
                </c:pt>
                <c:pt idx="111" formatCode="#,##0.000">
                  <c:v>240</c:v>
                </c:pt>
                <c:pt idx="124" formatCode="#,##0.000">
                  <c:v>240</c:v>
                </c:pt>
                <c:pt idx="162" formatCode="#,##0.000">
                  <c:v>240</c:v>
                </c:pt>
                <c:pt idx="165" formatCode="#,##0.000">
                  <c:v>240</c:v>
                </c:pt>
                <c:pt idx="178" formatCode="#,##0.000">
                  <c:v>240</c:v>
                </c:pt>
                <c:pt idx="188" formatCode="#,##0.000">
                  <c:v>240</c:v>
                </c:pt>
                <c:pt idx="210" formatCode="#,##0.000">
                  <c:v>240</c:v>
                </c:pt>
                <c:pt idx="211" formatCode="#,##0.000">
                  <c:v>240</c:v>
                </c:pt>
                <c:pt idx="220" formatCode="#,##0.000">
                  <c:v>240</c:v>
                </c:pt>
                <c:pt idx="233" formatCode="#,##0.000">
                  <c:v>240</c:v>
                </c:pt>
                <c:pt idx="254" formatCode="#,##0.000">
                  <c:v>240</c:v>
                </c:pt>
                <c:pt idx="257" formatCode="#,##0.000">
                  <c:v>240</c:v>
                </c:pt>
              </c:numCache>
            </c:numRef>
          </c:val>
          <c:smooth val="0"/>
          <c:extLst>
            <c:ext xmlns:c16="http://schemas.microsoft.com/office/drawing/2014/chart" uri="{C3380CC4-5D6E-409C-BE32-E72D297353CC}">
              <c16:uniqueId val="{00000002-B556-494A-A969-20A3CFB906E9}"/>
            </c:ext>
          </c:extLst>
        </c:ser>
        <c:dLbls>
          <c:showLegendKey val="0"/>
          <c:showVal val="0"/>
          <c:showCatName val="0"/>
          <c:showSerName val="0"/>
          <c:showPercent val="0"/>
          <c:showBubbleSize val="0"/>
        </c:dLbls>
        <c:marker val="1"/>
        <c:smooth val="0"/>
        <c:axId val="2079027976"/>
        <c:axId val="2079031016"/>
      </c:lineChart>
      <c:dateAx>
        <c:axId val="2079027976"/>
        <c:scaling>
          <c:orientation val="minMax"/>
        </c:scaling>
        <c:delete val="0"/>
        <c:axPos val="b"/>
        <c:numFmt formatCode="mmm\ d" sourceLinked="0"/>
        <c:majorTickMark val="none"/>
        <c:minorTickMark val="none"/>
        <c:tickLblPos val="nextTo"/>
        <c:spPr>
          <a:solidFill>
            <a:schemeClr val="bg1"/>
          </a:solidFill>
          <a:ln w="6350">
            <a:solidFill>
              <a:schemeClr val="tx1"/>
            </a:solidFill>
          </a:ln>
        </c:spPr>
        <c:txPr>
          <a:bodyPr/>
          <a:lstStyle/>
          <a:p>
            <a:pPr>
              <a:defRPr sz="800"/>
            </a:pPr>
            <a:endParaRPr lang="en-US"/>
          </a:p>
        </c:txPr>
        <c:crossAx val="2079031016"/>
        <c:crosses val="autoZero"/>
        <c:auto val="0"/>
        <c:lblOffset val="100"/>
        <c:baseTimeUnit val="days"/>
        <c:majorUnit val="3"/>
        <c:majorTimeUnit val="months"/>
      </c:dateAx>
      <c:valAx>
        <c:axId val="2079031016"/>
        <c:scaling>
          <c:orientation val="minMax"/>
          <c:max val="420"/>
          <c:min val="240"/>
        </c:scaling>
        <c:delete val="0"/>
        <c:axPos val="l"/>
        <c:numFmt formatCode="#,##0" sourceLinked="0"/>
        <c:majorTickMark val="none"/>
        <c:minorTickMark val="none"/>
        <c:tickLblPos val="nextTo"/>
        <c:spPr>
          <a:ln w="6350">
            <a:solidFill>
              <a:schemeClr val="tx1"/>
            </a:solidFill>
          </a:ln>
        </c:spPr>
        <c:txPr>
          <a:bodyPr/>
          <a:lstStyle/>
          <a:p>
            <a:pPr>
              <a:defRPr sz="800"/>
            </a:pPr>
            <a:endParaRPr lang="en-US"/>
          </a:p>
        </c:txPr>
        <c:crossAx val="2079027976"/>
        <c:crosses val="autoZero"/>
        <c:crossBetween val="midCat"/>
        <c:majorUnit val="20"/>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396702863122502"/>
          <c:y val="8.130198876831482E-2"/>
          <c:w val="0.53142435626919171"/>
          <c:h val="0.81752522906726333"/>
        </c:manualLayout>
      </c:layout>
      <c:doughnutChart>
        <c:varyColors val="1"/>
        <c:ser>
          <c:idx val="0"/>
          <c:order val="0"/>
          <c:tx>
            <c:strRef>
              <c:f>'[QMR Master_US.xlsx]Pie Charts'!$N$6</c:f>
              <c:strCache>
                <c:ptCount val="1"/>
                <c:pt idx="0">
                  <c:v>Percent</c:v>
                </c:pt>
              </c:strCache>
            </c:strRef>
          </c:tx>
          <c:spPr>
            <a:ln>
              <a:noFill/>
            </a:ln>
          </c:spPr>
          <c:dPt>
            <c:idx val="0"/>
            <c:bubble3D val="0"/>
            <c:spPr>
              <a:solidFill>
                <a:schemeClr val="tx2"/>
              </a:solidFill>
              <a:ln w="19050">
                <a:noFill/>
              </a:ln>
              <a:effectLst/>
            </c:spPr>
            <c:extLst>
              <c:ext xmlns:c16="http://schemas.microsoft.com/office/drawing/2014/chart" uri="{C3380CC4-5D6E-409C-BE32-E72D297353CC}">
                <c16:uniqueId val="{00000001-2CCB-463B-8955-3A9F2066634E}"/>
              </c:ext>
            </c:extLst>
          </c:dPt>
          <c:dPt>
            <c:idx val="1"/>
            <c:bubble3D val="0"/>
            <c:spPr>
              <a:solidFill>
                <a:schemeClr val="bg1">
                  <a:lumMod val="75000"/>
                </a:schemeClr>
              </a:solidFill>
              <a:ln w="19050">
                <a:noFill/>
              </a:ln>
              <a:effectLst/>
            </c:spPr>
            <c:extLst>
              <c:ext xmlns:c16="http://schemas.microsoft.com/office/drawing/2014/chart" uri="{C3380CC4-5D6E-409C-BE32-E72D297353CC}">
                <c16:uniqueId val="{00000003-2CCB-463B-8955-3A9F2066634E}"/>
              </c:ext>
            </c:extLst>
          </c:dPt>
          <c:dPt>
            <c:idx val="2"/>
            <c:bubble3D val="0"/>
            <c:spPr>
              <a:solidFill>
                <a:schemeClr val="bg1">
                  <a:lumMod val="75000"/>
                </a:schemeClr>
              </a:solidFill>
              <a:ln w="19050">
                <a:noFill/>
              </a:ln>
              <a:effectLst/>
            </c:spPr>
            <c:extLst>
              <c:ext xmlns:c16="http://schemas.microsoft.com/office/drawing/2014/chart" uri="{C3380CC4-5D6E-409C-BE32-E72D297353CC}">
                <c16:uniqueId val="{00000005-2CCB-463B-8955-3A9F2066634E}"/>
              </c:ext>
            </c:extLst>
          </c:dPt>
          <c:dPt>
            <c:idx val="3"/>
            <c:bubble3D val="0"/>
            <c:spPr>
              <a:solidFill>
                <a:schemeClr val="bg1">
                  <a:lumMod val="75000"/>
                </a:schemeClr>
              </a:solidFill>
              <a:ln w="19050">
                <a:noFill/>
              </a:ln>
              <a:effectLst/>
            </c:spPr>
            <c:extLst>
              <c:ext xmlns:c16="http://schemas.microsoft.com/office/drawing/2014/chart" uri="{C3380CC4-5D6E-409C-BE32-E72D297353CC}">
                <c16:uniqueId val="{00000007-2CCB-463B-8955-3A9F2066634E}"/>
              </c:ext>
            </c:extLst>
          </c:dPt>
          <c:dLbls>
            <c:dLbl>
              <c:idx val="0"/>
              <c:layout>
                <c:manualLayout>
                  <c:x val="-0.22267344169887321"/>
                  <c:y val="-0.17136507829751937"/>
                </c:manualLayout>
              </c:layout>
              <c:tx>
                <c:rich>
                  <a:bodyPr rot="0" spcFirstLastPara="1" vertOverflow="ellipsis" vert="horz" wrap="square" lIns="38100" tIns="19050" rIns="38100" bIns="19050" anchor="ctr" anchorCtr="0">
                    <a:spAutoFit/>
                  </a:bodyPr>
                  <a:lstStyle/>
                  <a:p>
                    <a:pPr algn="ctr">
                      <a:defRPr sz="1800" b="1" i="0" u="none" strike="noStrike" kern="1200" baseline="0">
                        <a:solidFill>
                          <a:srgbClr val="005E74"/>
                        </a:solidFill>
                        <a:latin typeface="Arial" panose="020B0604020202020204" pitchFamily="34" charset="0"/>
                        <a:ea typeface="+mn-ea"/>
                        <a:cs typeface="Arial" panose="020B0604020202020204" pitchFamily="34" charset="0"/>
                      </a:defRPr>
                    </a:pPr>
                    <a:r>
                      <a:rPr lang="en-US" sz="1800">
                        <a:latin typeface="Arial" panose="020B0604020202020204" pitchFamily="34" charset="0"/>
                        <a:cs typeface="Arial" panose="020B0604020202020204" pitchFamily="34" charset="0"/>
                      </a:rPr>
                      <a:t>63%</a:t>
                    </a:r>
                  </a:p>
                  <a:p>
                    <a:pPr algn="ctr">
                      <a:defRPr sz="1800" b="1">
                        <a:solidFill>
                          <a:srgbClr val="005E74"/>
                        </a:solidFill>
                        <a:latin typeface="Arial" panose="020B0604020202020204" pitchFamily="34" charset="0"/>
                        <a:cs typeface="Arial" panose="020B0604020202020204" pitchFamily="34" charset="0"/>
                      </a:defRPr>
                    </a:pPr>
                    <a:r>
                      <a:rPr lang="en-US" sz="1050">
                        <a:solidFill>
                          <a:schemeClr val="bg1">
                            <a:lumMod val="50000"/>
                          </a:schemeClr>
                        </a:solidFill>
                        <a:latin typeface="Arial" panose="020B0604020202020204" pitchFamily="34" charset="0"/>
                        <a:cs typeface="Arial" panose="020B0604020202020204" pitchFamily="34" charset="0"/>
                      </a:rPr>
                      <a:t>US Market</a:t>
                    </a:r>
                  </a:p>
                </c:rich>
              </c:tx>
              <c:numFmt formatCode="0%" sourceLinked="0"/>
              <c:spPr>
                <a:noFill/>
                <a:ln>
                  <a:noFill/>
                </a:ln>
                <a:effectLst/>
              </c:spPr>
              <c:txPr>
                <a:bodyPr rot="0" spcFirstLastPara="1" vertOverflow="ellipsis" vert="horz" wrap="square" lIns="38100" tIns="19050" rIns="38100" bIns="19050" anchor="ctr" anchorCtr="0">
                  <a:spAutoFit/>
                </a:bodyPr>
                <a:lstStyle/>
                <a:p>
                  <a:pPr algn="ctr">
                    <a:defRPr sz="1800" b="1" i="0" u="none" strike="noStrike" kern="1200" baseline="0">
                      <a:solidFill>
                        <a:srgbClr val="005E74"/>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33353035416027538"/>
                      <c:h val="0.43503390853487567"/>
                    </c:manualLayout>
                  </c15:layout>
                  <c15:showDataLabelsRange val="0"/>
                </c:ext>
                <c:ext xmlns:c16="http://schemas.microsoft.com/office/drawing/2014/chart" uri="{C3380CC4-5D6E-409C-BE32-E72D297353CC}">
                  <c16:uniqueId val="{00000001-2CCB-463B-8955-3A9F2066634E}"/>
                </c:ext>
              </c:extLst>
            </c:dLbl>
            <c:dLbl>
              <c:idx val="1"/>
              <c:delete val="1"/>
              <c:extLst>
                <c:ext xmlns:c15="http://schemas.microsoft.com/office/drawing/2012/chart" uri="{CE6537A1-D6FC-4f65-9D91-7224C49458BB}"/>
                <c:ext xmlns:c16="http://schemas.microsoft.com/office/drawing/2014/chart" uri="{C3380CC4-5D6E-409C-BE32-E72D297353CC}">
                  <c16:uniqueId val="{00000003-2CCB-463B-8955-3A9F2066634E}"/>
                </c:ext>
              </c:extLst>
            </c:dLbl>
            <c:dLbl>
              <c:idx val="2"/>
              <c:delete val="1"/>
              <c:extLst>
                <c:ext xmlns:c15="http://schemas.microsoft.com/office/drawing/2012/chart" uri="{CE6537A1-D6FC-4f65-9D91-7224C49458BB}"/>
                <c:ext xmlns:c16="http://schemas.microsoft.com/office/drawing/2014/chart" uri="{C3380CC4-5D6E-409C-BE32-E72D297353CC}">
                  <c16:uniqueId val="{00000005-2CCB-463B-8955-3A9F2066634E}"/>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'[QMR Master_US.xlsx]Pie Charts'!$M$7:$M$9</c:f>
              <c:strCache>
                <c:ptCount val="3"/>
                <c:pt idx="0">
                  <c:v>US</c:v>
                </c:pt>
                <c:pt idx="1">
                  <c:v>International Developed</c:v>
                </c:pt>
                <c:pt idx="2">
                  <c:v>Emerging Markets</c:v>
                </c:pt>
              </c:strCache>
            </c:strRef>
          </c:cat>
          <c:val>
            <c:numRef>
              <c:f>'[QMR Master_US.xlsx]Pie Charts'!$N$7:$N$9</c:f>
              <c:numCache>
                <c:formatCode>0%</c:formatCode>
                <c:ptCount val="3"/>
                <c:pt idx="0">
                  <c:v>0.62968398479302312</c:v>
                </c:pt>
                <c:pt idx="1">
                  <c:v>0.26025038575119303</c:v>
                </c:pt>
                <c:pt idx="2">
                  <c:v>0.11006562945578387</c:v>
                </c:pt>
              </c:numCache>
            </c:numRef>
          </c:val>
          <c:extLst>
            <c:ext xmlns:c16="http://schemas.microsoft.com/office/drawing/2014/chart" uri="{C3380CC4-5D6E-409C-BE32-E72D297353CC}">
              <c16:uniqueId val="{00000008-2CCB-463B-8955-3A9F2066634E}"/>
            </c:ext>
          </c:extLst>
        </c:ser>
        <c:dLbls>
          <c:showLegendKey val="0"/>
          <c:showVal val="1"/>
          <c:showCatName val="0"/>
          <c:showSerName val="0"/>
          <c:showPercent val="0"/>
          <c:showBubbleSize val="0"/>
          <c:showLeaderLines val="0"/>
        </c:dLbls>
        <c:firstSliceAng val="0"/>
        <c:holeSize val="90"/>
      </c:doughnut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6.7407193805063867E-2"/>
          <c:w val="0.98573950983399805"/>
          <c:h val="0.90679900648575718"/>
        </c:manualLayout>
      </c:layout>
      <c:barChart>
        <c:barDir val="bar"/>
        <c:grouping val="clustered"/>
        <c:varyColors val="0"/>
        <c:ser>
          <c:idx val="0"/>
          <c:order val="0"/>
          <c:tx>
            <c:strRef>
              <c:f>'[QMR Master_US.xlsx]US (Qtr)'!$N$6</c:f>
              <c:strCache>
                <c:ptCount val="1"/>
                <c:pt idx="0">
                  <c:v>Returns</c:v>
                </c:pt>
              </c:strCache>
            </c:strRef>
          </c:tx>
          <c:spPr>
            <a:solidFill>
              <a:srgbClr val="35627D"/>
            </a:solidFill>
          </c:spPr>
          <c:invertIfNegative val="0"/>
          <c:dLbls>
            <c:spPr>
              <a:noFill/>
              <a:ln>
                <a:noFill/>
              </a:ln>
              <a:effectLst/>
            </c:spPr>
            <c:txPr>
              <a:bodyPr wrap="square" lIns="38100" tIns="19050" rIns="38100" bIns="19050" anchor="ctr">
                <a:spAutoFit/>
              </a:bodyPr>
              <a:lstStyle/>
              <a:p>
                <a:pPr>
                  <a:defRPr sz="900">
                    <a:latin typeface="Avenir LT 55 Roman" panose="020B05030200000200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'[QMR Master_US.xlsx]US (Qtr)'!$M$7:$M$13</c:f>
              <c:strCache>
                <c:ptCount val="7"/>
                <c:pt idx="0">
                  <c:v>Small Value</c:v>
                </c:pt>
                <c:pt idx="1">
                  <c:v>Large Value</c:v>
                </c:pt>
                <c:pt idx="2">
                  <c:v>Small Cap</c:v>
                </c:pt>
                <c:pt idx="3">
                  <c:v>Small Growth</c:v>
                </c:pt>
                <c:pt idx="4">
                  <c:v>Marketwide</c:v>
                </c:pt>
                <c:pt idx="5">
                  <c:v>Large Cap</c:v>
                </c:pt>
                <c:pt idx="6">
                  <c:v>Large Growth</c:v>
                </c:pt>
              </c:strCache>
            </c:strRef>
          </c:cat>
          <c:val>
            <c:numRef>
              <c:f>'[QMR Master_US.xlsx]US (Qtr)'!$N$7:$N$13</c:f>
              <c:numCache>
                <c:formatCode>0.00</c:formatCode>
                <c:ptCount val="7"/>
                <c:pt idx="0">
                  <c:v>10.15</c:v>
                </c:pt>
                <c:pt idx="1">
                  <c:v>9.43</c:v>
                </c:pt>
                <c:pt idx="2">
                  <c:v>9.27</c:v>
                </c:pt>
                <c:pt idx="3">
                  <c:v>8.41</c:v>
                </c:pt>
                <c:pt idx="4">
                  <c:v>6.23</c:v>
                </c:pt>
                <c:pt idx="5">
                  <c:v>6.08</c:v>
                </c:pt>
                <c:pt idx="6">
                  <c:v>3.19</c:v>
                </c:pt>
              </c:numCache>
            </c:numRef>
          </c:val>
          <c:extLst>
            <c:ext xmlns:c16="http://schemas.microsoft.com/office/drawing/2014/chart" uri="{C3380CC4-5D6E-409C-BE32-E72D297353CC}">
              <c16:uniqueId val="{00000000-A94C-4890-B60D-BCF317254A00}"/>
            </c:ext>
          </c:extLst>
        </c:ser>
        <c:dLbls>
          <c:showLegendKey val="0"/>
          <c:showVal val="1"/>
          <c:showCatName val="0"/>
          <c:showSerName val="0"/>
          <c:showPercent val="0"/>
          <c:showBubbleSize val="0"/>
        </c:dLbls>
        <c:gapWidth val="250"/>
        <c:axId val="37654912"/>
        <c:axId val="37656448"/>
      </c:barChart>
      <c:dateAx>
        <c:axId val="37654912"/>
        <c:scaling>
          <c:orientation val="maxMin"/>
        </c:scaling>
        <c:delete val="0"/>
        <c:axPos val="l"/>
        <c:numFmt formatCode="General" sourceLinked="0"/>
        <c:majorTickMark val="none"/>
        <c:minorTickMark val="none"/>
        <c:tickLblPos val="none"/>
        <c:spPr>
          <a:ln w="3175">
            <a:solidFill>
              <a:srgbClr val="FFFFFF">
                <a:lumMod val="65000"/>
              </a:srgbClr>
            </a:solidFill>
          </a:ln>
        </c:spPr>
        <c:txPr>
          <a:bodyPr wrap="none"/>
          <a:lstStyle/>
          <a:p>
            <a:pPr>
              <a:defRPr sz="900" baseline="0">
                <a:solidFill>
                  <a:schemeClr val="tx1"/>
                </a:solidFill>
                <a:latin typeface="Avenir LT 55 Roman" panose="020B0503020000020003" pitchFamily="34" charset="0"/>
                <a:cs typeface="Arial" pitchFamily="34" charset="0"/>
              </a:defRPr>
            </a:pPr>
            <a:endParaRPr lang="en-US"/>
          </a:p>
        </c:txPr>
        <c:crossAx val="37656448"/>
        <c:crosses val="autoZero"/>
        <c:auto val="0"/>
        <c:lblOffset val="400"/>
        <c:baseTimeUnit val="days"/>
        <c:majorUnit val="1"/>
      </c:dateAx>
      <c:valAx>
        <c:axId val="37656448"/>
        <c:scaling>
          <c:orientation val="minMax"/>
          <c:max val="15"/>
          <c:min val="0"/>
        </c:scaling>
        <c:delete val="0"/>
        <c:axPos val="b"/>
        <c:numFmt formatCode="0.00" sourceLinked="1"/>
        <c:majorTickMark val="out"/>
        <c:minorTickMark val="none"/>
        <c:tickLblPos val="none"/>
        <c:spPr>
          <a:ln>
            <a:noFill/>
          </a:ln>
        </c:spPr>
        <c:crossAx val="37654912"/>
        <c:crosses val="max"/>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834373608486482"/>
          <c:y val="0.16330540008726643"/>
          <c:w val="0.76695522006048278"/>
          <c:h val="0.6229100556578695"/>
        </c:manualLayout>
      </c:layout>
      <c:barChart>
        <c:barDir val="bar"/>
        <c:grouping val="clustered"/>
        <c:varyColors val="0"/>
        <c:ser>
          <c:idx val="1"/>
          <c:order val="0"/>
          <c:tx>
            <c:strRef>
              <c:f>'Dev (Qtr)'!$P$6</c:f>
              <c:strCache>
                <c:ptCount val="1"/>
                <c:pt idx="0">
                  <c:v>Local currency</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800" baseline="0">
                    <a:solidFill>
                      <a:schemeClr val="tx1"/>
                    </a:solidFill>
                    <a:latin typeface="Avenir LT 55 Roman" panose="020B05030200000200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'Dev (Qtr)'!$O$7:$O$10</c:f>
              <c:strCache>
                <c:ptCount val="4"/>
                <c:pt idx="0">
                  <c:v>Small Cap</c:v>
                </c:pt>
                <c:pt idx="1">
                  <c:v>Value</c:v>
                </c:pt>
                <c:pt idx="2">
                  <c:v>Large Cap</c:v>
                </c:pt>
                <c:pt idx="3">
                  <c:v>Growth</c:v>
                </c:pt>
              </c:strCache>
            </c:strRef>
          </c:cat>
          <c:val>
            <c:numRef>
              <c:f>'Dev (Qtr)'!$P$7:$P$10</c:f>
              <c:numCache>
                <c:formatCode>0.00</c:formatCode>
                <c:ptCount val="4"/>
                <c:pt idx="0">
                  <c:v>3.63</c:v>
                </c:pt>
                <c:pt idx="1">
                  <c:v>3.63</c:v>
                </c:pt>
                <c:pt idx="2">
                  <c:v>1.82</c:v>
                </c:pt>
                <c:pt idx="3">
                  <c:v>0.06</c:v>
                </c:pt>
              </c:numCache>
            </c:numRef>
          </c:val>
          <c:extLst>
            <c:ext xmlns:c16="http://schemas.microsoft.com/office/drawing/2014/chart" uri="{C3380CC4-5D6E-409C-BE32-E72D297353CC}">
              <c16:uniqueId val="{00000000-9589-4791-97C5-9D5A5BF8A70F}"/>
            </c:ext>
          </c:extLst>
        </c:ser>
        <c:ser>
          <c:idx val="3"/>
          <c:order val="1"/>
          <c:tx>
            <c:strRef>
              <c:f>'Dev (Qtr)'!$Q$6</c:f>
              <c:strCache>
                <c:ptCount val="1"/>
                <c:pt idx="0">
                  <c:v>US currency</c:v>
                </c:pt>
              </c:strCache>
            </c:strRef>
          </c:tx>
          <c:spPr>
            <a:solidFill>
              <a:schemeClr val="accent4">
                <a:lumMod val="75000"/>
              </a:schemeClr>
            </a:solidFill>
          </c:spPr>
          <c:invertIfNegative val="0"/>
          <c:dLbls>
            <c:dLbl>
              <c:idx val="0"/>
              <c:layout>
                <c:manualLayout>
                  <c:x val="-4.7237234183365459E-3"/>
                  <c:y val="-4.013027334997733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589-4791-97C5-9D5A5BF8A70F}"/>
                </c:ext>
              </c:extLst>
            </c:dLbl>
            <c:dLbl>
              <c:idx val="1"/>
              <c:layout>
                <c:manualLayout>
                  <c:x val="-4.7219074552950257E-3"/>
                  <c:y val="2.2227912567839589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589-4791-97C5-9D5A5BF8A70F}"/>
                </c:ext>
              </c:extLst>
            </c:dLbl>
            <c:dLbl>
              <c:idx val="2"/>
              <c:layout>
                <c:manualLayout>
                  <c:x val="-4.7237234183366396E-3"/>
                  <c:y val="8.8911650271358353E-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589-4791-97C5-9D5A5BF8A70F}"/>
                </c:ext>
              </c:extLst>
            </c:dLbl>
            <c:dLbl>
              <c:idx val="3"/>
              <c:layout>
                <c:manualLayout>
                  <c:x val="-9.4474468366730919E-3"/>
                  <c:y val="1.8226888305731969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589-4791-97C5-9D5A5BF8A70F}"/>
                </c:ext>
              </c:extLst>
            </c:dLbl>
            <c:numFmt formatCode="0.00;\-0.00;;" sourceLinked="0"/>
            <c:spPr>
              <a:noFill/>
              <a:ln>
                <a:noFill/>
              </a:ln>
              <a:effectLst/>
            </c:spPr>
            <c:txPr>
              <a:bodyPr/>
              <a:lstStyle/>
              <a:p>
                <a:pPr>
                  <a:defRPr sz="800" b="0" baseline="0">
                    <a:solidFill>
                      <a:schemeClr val="tx1"/>
                    </a:solidFill>
                    <a:latin typeface="Avenir LT 55 Roman" panose="020B05030200000200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'Dev (Qtr)'!$O$7:$O$10</c:f>
              <c:strCache>
                <c:ptCount val="4"/>
                <c:pt idx="0">
                  <c:v>Small Cap</c:v>
                </c:pt>
                <c:pt idx="1">
                  <c:v>Value</c:v>
                </c:pt>
                <c:pt idx="2">
                  <c:v>Large Cap</c:v>
                </c:pt>
                <c:pt idx="3">
                  <c:v>Growth</c:v>
                </c:pt>
              </c:strCache>
            </c:strRef>
          </c:cat>
          <c:val>
            <c:numRef>
              <c:f>'Dev (Qtr)'!$Q$7:$Q$10</c:f>
              <c:numCache>
                <c:formatCode>0.00</c:formatCode>
                <c:ptCount val="4"/>
                <c:pt idx="0">
                  <c:v>10.45</c:v>
                </c:pt>
                <c:pt idx="1">
                  <c:v>9.69</c:v>
                </c:pt>
                <c:pt idx="2">
                  <c:v>7.76</c:v>
                </c:pt>
                <c:pt idx="3">
                  <c:v>5.87</c:v>
                </c:pt>
              </c:numCache>
            </c:numRef>
          </c:val>
          <c:extLst>
            <c:ext xmlns:c16="http://schemas.microsoft.com/office/drawing/2014/chart" uri="{C3380CC4-5D6E-409C-BE32-E72D297353CC}">
              <c16:uniqueId val="{00000005-9589-4791-97C5-9D5A5BF8A70F}"/>
            </c:ext>
          </c:extLst>
        </c:ser>
        <c:dLbls>
          <c:showLegendKey val="0"/>
          <c:showVal val="0"/>
          <c:showCatName val="0"/>
          <c:showSerName val="0"/>
          <c:showPercent val="0"/>
          <c:showBubbleSize val="0"/>
        </c:dLbls>
        <c:gapWidth val="200"/>
        <c:overlap val="-20"/>
        <c:axId val="45320832"/>
        <c:axId val="45344256"/>
      </c:barChart>
      <c:catAx>
        <c:axId val="45320832"/>
        <c:scaling>
          <c:orientation val="maxMin"/>
        </c:scaling>
        <c:delete val="0"/>
        <c:axPos val="l"/>
        <c:numFmt formatCode="General" sourceLinked="0"/>
        <c:majorTickMark val="none"/>
        <c:minorTickMark val="none"/>
        <c:tickLblPos val="none"/>
        <c:spPr>
          <a:ln w="3175">
            <a:solidFill>
              <a:schemeClr val="bg1">
                <a:lumMod val="65000"/>
              </a:schemeClr>
            </a:solidFill>
          </a:ln>
        </c:spPr>
        <c:crossAx val="45344256"/>
        <c:crosses val="autoZero"/>
        <c:auto val="1"/>
        <c:lblAlgn val="ctr"/>
        <c:lblOffset val="100"/>
        <c:noMultiLvlLbl val="0"/>
      </c:catAx>
      <c:valAx>
        <c:axId val="45344256"/>
        <c:scaling>
          <c:orientation val="minMax"/>
          <c:max val="13"/>
          <c:min val="0"/>
        </c:scaling>
        <c:delete val="0"/>
        <c:axPos val="b"/>
        <c:numFmt formatCode="0.00" sourceLinked="1"/>
        <c:majorTickMark val="none"/>
        <c:minorTickMark val="none"/>
        <c:tickLblPos val="none"/>
        <c:spPr>
          <a:ln>
            <a:noFill/>
          </a:ln>
        </c:spPr>
        <c:crossAx val="45320832"/>
        <c:crosses val="max"/>
        <c:crossBetween val="between"/>
      </c:valAx>
    </c:plotArea>
    <c:legend>
      <c:legendPos val="t"/>
      <c:layout>
        <c:manualLayout>
          <c:xMode val="edge"/>
          <c:yMode val="edge"/>
          <c:x val="0"/>
          <c:y val="3.6404214888468983E-2"/>
          <c:w val="0.37026421145313265"/>
          <c:h val="9.9584929629792374E-2"/>
        </c:manualLayout>
      </c:layout>
      <c:overlay val="0"/>
      <c:txPr>
        <a:bodyPr/>
        <a:lstStyle/>
        <a:p>
          <a:pPr>
            <a:defRPr sz="800">
              <a:solidFill>
                <a:schemeClr val="tx1">
                  <a:lumMod val="65000"/>
                  <a:lumOff val="35000"/>
                </a:schemeClr>
              </a:solidFill>
            </a:defRPr>
          </a:pPr>
          <a:endParaRPr lang="en-US"/>
        </a:p>
      </c:txPr>
    </c:legend>
    <c:plotVisOnly val="1"/>
    <c:dispBlanksAs val="gap"/>
    <c:showDLblsOverMax val="0"/>
  </c:chart>
  <c:txPr>
    <a:bodyPr/>
    <a:lstStyle/>
    <a:p>
      <a:pPr>
        <a:defRPr sz="900">
          <a:solidFill>
            <a:schemeClr val="tx1"/>
          </a:solidFil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396702863122502"/>
          <c:y val="8.130198876831482E-2"/>
          <c:w val="0.53142435626919171"/>
          <c:h val="0.81752522906726333"/>
        </c:manualLayout>
      </c:layout>
      <c:doughnutChart>
        <c:varyColors val="1"/>
        <c:ser>
          <c:idx val="0"/>
          <c:order val="0"/>
          <c:tx>
            <c:strRef>
              <c:f>'Pie Charts'!$N$6</c:f>
              <c:strCache>
                <c:ptCount val="1"/>
                <c:pt idx="0">
                  <c:v>Percent</c:v>
                </c:pt>
              </c:strCache>
            </c:strRef>
          </c:tx>
          <c:spPr>
            <a:ln>
              <a:noFill/>
            </a:ln>
          </c:spPr>
          <c:dPt>
            <c:idx val="0"/>
            <c:bubble3D val="0"/>
            <c:spPr>
              <a:solidFill>
                <a:schemeClr val="bg1">
                  <a:lumMod val="75000"/>
                </a:schemeClr>
              </a:solidFill>
              <a:ln w="19050">
                <a:noFill/>
              </a:ln>
              <a:effectLst/>
            </c:spPr>
            <c:extLst>
              <c:ext xmlns:c16="http://schemas.microsoft.com/office/drawing/2014/chart" uri="{C3380CC4-5D6E-409C-BE32-E72D297353CC}">
                <c16:uniqueId val="{00000001-8008-4896-8E3C-7E543B526793}"/>
              </c:ext>
            </c:extLst>
          </c:dPt>
          <c:dPt>
            <c:idx val="1"/>
            <c:bubble3D val="0"/>
            <c:spPr>
              <a:solidFill>
                <a:schemeClr val="accent4"/>
              </a:solidFill>
              <a:ln w="19050">
                <a:noFill/>
              </a:ln>
              <a:effectLst/>
            </c:spPr>
            <c:extLst>
              <c:ext xmlns:c16="http://schemas.microsoft.com/office/drawing/2014/chart" uri="{C3380CC4-5D6E-409C-BE32-E72D297353CC}">
                <c16:uniqueId val="{00000003-8008-4896-8E3C-7E543B526793}"/>
              </c:ext>
            </c:extLst>
          </c:dPt>
          <c:dPt>
            <c:idx val="2"/>
            <c:bubble3D val="0"/>
            <c:spPr>
              <a:solidFill>
                <a:schemeClr val="bg1">
                  <a:lumMod val="75000"/>
                </a:schemeClr>
              </a:solidFill>
              <a:ln w="19050">
                <a:noFill/>
              </a:ln>
              <a:effectLst/>
            </c:spPr>
            <c:extLst>
              <c:ext xmlns:c16="http://schemas.microsoft.com/office/drawing/2014/chart" uri="{C3380CC4-5D6E-409C-BE32-E72D297353CC}">
                <c16:uniqueId val="{00000005-8008-4896-8E3C-7E543B526793}"/>
              </c:ext>
            </c:extLst>
          </c:dPt>
          <c:dPt>
            <c:idx val="3"/>
            <c:bubble3D val="0"/>
            <c:spPr>
              <a:solidFill>
                <a:schemeClr val="bg1">
                  <a:lumMod val="75000"/>
                </a:schemeClr>
              </a:solidFill>
              <a:ln w="19050">
                <a:noFill/>
              </a:ln>
              <a:effectLst/>
            </c:spPr>
            <c:extLst>
              <c:ext xmlns:c16="http://schemas.microsoft.com/office/drawing/2014/chart" uri="{C3380CC4-5D6E-409C-BE32-E72D297353CC}">
                <c16:uniqueId val="{00000007-8008-4896-8E3C-7E543B526793}"/>
              </c:ext>
            </c:extLst>
          </c:dPt>
          <c:dLbls>
            <c:dLbl>
              <c:idx val="0"/>
              <c:layout>
                <c:manualLayout>
                  <c:x val="-0.23026287744934973"/>
                  <c:y val="-0.14023156657385782"/>
                </c:manualLayout>
              </c:layout>
              <c:tx>
                <c:rich>
                  <a:bodyPr rot="0" spcFirstLastPara="1" vertOverflow="ellipsis" vert="horz" wrap="square" lIns="38100" tIns="19050" rIns="38100" bIns="19050" anchor="ctr" anchorCtr="0">
                    <a:noAutofit/>
                  </a:bodyPr>
                  <a:lstStyle/>
                  <a:p>
                    <a:pPr algn="ctr">
                      <a:defRPr sz="2400" b="1" i="0" u="none" strike="noStrike" kern="1200" baseline="0">
                        <a:solidFill>
                          <a:srgbClr val="005E74"/>
                        </a:solidFill>
                        <a:latin typeface="+mn-lt"/>
                        <a:ea typeface="+mn-ea"/>
                        <a:cs typeface="+mn-cs"/>
                      </a:defRPr>
                    </a:pPr>
                    <a:r>
                      <a:rPr lang="en-US" sz="1800">
                        <a:solidFill>
                          <a:schemeClr val="accent4"/>
                        </a:solidFill>
                      </a:rPr>
                      <a:t>26%</a:t>
                    </a:r>
                  </a:p>
                  <a:p>
                    <a:pPr algn="ctr">
                      <a:defRPr sz="2400" b="1">
                        <a:solidFill>
                          <a:srgbClr val="005E74"/>
                        </a:solidFill>
                      </a:defRPr>
                    </a:pPr>
                    <a:r>
                      <a:rPr lang="en-US" sz="1050">
                        <a:solidFill>
                          <a:schemeClr val="bg1">
                            <a:lumMod val="50000"/>
                          </a:schemeClr>
                        </a:solidFill>
                      </a:rPr>
                      <a:t>International Developed Market</a:t>
                    </a:r>
                  </a:p>
                </c:rich>
              </c:tx>
              <c:numFmt formatCode="0%" sourceLinked="0"/>
              <c:spPr>
                <a:noFill/>
                <a:ln>
                  <a:noFill/>
                </a:ln>
                <a:effectLst/>
              </c:spPr>
              <c:txPr>
                <a:bodyPr rot="0" spcFirstLastPara="1" vertOverflow="ellipsis" vert="horz" wrap="square" lIns="38100" tIns="19050" rIns="38100" bIns="19050" anchor="ctr" anchorCtr="0">
                  <a:noAutofit/>
                </a:bodyPr>
                <a:lstStyle/>
                <a:p>
                  <a:pPr algn="ctr">
                    <a:defRPr sz="2400" b="1" i="0" u="none" strike="noStrike" kern="1200" baseline="0">
                      <a:solidFill>
                        <a:srgbClr val="005E74"/>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37906621436155064"/>
                      <c:h val="0.54400187783183962"/>
                    </c:manualLayout>
                  </c15:layout>
                  <c15:showDataLabelsRange val="0"/>
                </c:ext>
                <c:ext xmlns:c16="http://schemas.microsoft.com/office/drawing/2014/chart" uri="{C3380CC4-5D6E-409C-BE32-E72D297353CC}">
                  <c16:uniqueId val="{00000001-8008-4896-8E3C-7E543B526793}"/>
                </c:ext>
              </c:extLst>
            </c:dLbl>
            <c:dLbl>
              <c:idx val="1"/>
              <c:delete val="1"/>
              <c:extLst>
                <c:ext xmlns:c15="http://schemas.microsoft.com/office/drawing/2012/chart" uri="{CE6537A1-D6FC-4f65-9D91-7224C49458BB}"/>
                <c:ext xmlns:c16="http://schemas.microsoft.com/office/drawing/2014/chart" uri="{C3380CC4-5D6E-409C-BE32-E72D297353CC}">
                  <c16:uniqueId val="{00000003-8008-4896-8E3C-7E543B526793}"/>
                </c:ext>
              </c:extLst>
            </c:dLbl>
            <c:dLbl>
              <c:idx val="2"/>
              <c:delete val="1"/>
              <c:extLst>
                <c:ext xmlns:c15="http://schemas.microsoft.com/office/drawing/2012/chart" uri="{CE6537A1-D6FC-4f65-9D91-7224C49458BB}"/>
                <c:ext xmlns:c16="http://schemas.microsoft.com/office/drawing/2014/chart" uri="{C3380CC4-5D6E-409C-BE32-E72D297353CC}">
                  <c16:uniqueId val="{00000005-8008-4896-8E3C-7E543B52679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'Pie Charts'!$M$7:$M$9</c:f>
              <c:strCache>
                <c:ptCount val="3"/>
                <c:pt idx="0">
                  <c:v>US</c:v>
                </c:pt>
                <c:pt idx="1">
                  <c:v>International Developed</c:v>
                </c:pt>
                <c:pt idx="2">
                  <c:v>Emerging Markets</c:v>
                </c:pt>
              </c:strCache>
            </c:strRef>
          </c:cat>
          <c:val>
            <c:numRef>
              <c:f>'Pie Charts'!$N$7:$N$9</c:f>
              <c:numCache>
                <c:formatCode>0%</c:formatCode>
                <c:ptCount val="3"/>
                <c:pt idx="0">
                  <c:v>0.62968398479302312</c:v>
                </c:pt>
                <c:pt idx="1">
                  <c:v>0.26025038575119303</c:v>
                </c:pt>
                <c:pt idx="2">
                  <c:v>0.11006562945578387</c:v>
                </c:pt>
              </c:numCache>
            </c:numRef>
          </c:val>
          <c:extLst>
            <c:ext xmlns:c16="http://schemas.microsoft.com/office/drawing/2014/chart" uri="{C3380CC4-5D6E-409C-BE32-E72D297353CC}">
              <c16:uniqueId val="{00000008-8008-4896-8E3C-7E543B526793}"/>
            </c:ext>
          </c:extLst>
        </c:ser>
        <c:dLbls>
          <c:showLegendKey val="0"/>
          <c:showVal val="1"/>
          <c:showCatName val="0"/>
          <c:showSerName val="0"/>
          <c:showPercent val="0"/>
          <c:showBubbleSize val="0"/>
          <c:showLeaderLines val="0"/>
        </c:dLbls>
        <c:firstSliceAng val="0"/>
        <c:holeSize val="90"/>
      </c:doughnutChart>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573763395688426"/>
          <c:y val="0.15209391414060608"/>
          <c:w val="0.74172855466500798"/>
          <c:h val="0.67921902785333232"/>
        </c:manualLayout>
      </c:layout>
      <c:barChart>
        <c:barDir val="bar"/>
        <c:grouping val="clustered"/>
        <c:varyColors val="0"/>
        <c:ser>
          <c:idx val="1"/>
          <c:order val="0"/>
          <c:tx>
            <c:strRef>
              <c:f>'[QMR Master_US.xlsx]EM (Qtr)'!$P$6</c:f>
              <c:strCache>
                <c:ptCount val="1"/>
                <c:pt idx="0">
                  <c:v>Local currency</c:v>
                </c:pt>
              </c:strCache>
            </c:strRef>
          </c:tx>
          <c:spPr>
            <a:solidFill>
              <a:schemeClr val="accent2">
                <a:lumMod val="40000"/>
                <a:lumOff val="60000"/>
              </a:schemeClr>
            </a:solidFill>
          </c:spPr>
          <c:invertIfNegative val="0"/>
          <c:dLbls>
            <c:dLbl>
              <c:idx val="0"/>
              <c:layout>
                <c:manualLayout>
                  <c:x val="0"/>
                  <c:y val="3.8031374362594165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AFE-4C24-BD44-FB5680FAC0EB}"/>
                </c:ext>
              </c:extLst>
            </c:dLbl>
            <c:spPr>
              <a:noFill/>
              <a:ln>
                <a:noFill/>
              </a:ln>
              <a:effectLst/>
            </c:spPr>
            <c:txPr>
              <a:bodyPr wrap="square" lIns="38100" tIns="19050" rIns="38100" bIns="19050" anchor="ctr">
                <a:spAutoFit/>
              </a:bodyPr>
              <a:lstStyle/>
              <a:p>
                <a:pPr>
                  <a:defRPr sz="800">
                    <a:solidFill>
                      <a:schemeClr val="tx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'[QMR Master_US.xlsx]EM (Qtr)'!$O$7:$O$10</c:f>
              <c:strCache>
                <c:ptCount val="4"/>
                <c:pt idx="0">
                  <c:v>Growth</c:v>
                </c:pt>
                <c:pt idx="1">
                  <c:v>Large Cap</c:v>
                </c:pt>
                <c:pt idx="2">
                  <c:v>Value</c:v>
                </c:pt>
                <c:pt idx="3">
                  <c:v>Small Cap</c:v>
                </c:pt>
              </c:strCache>
            </c:strRef>
          </c:cat>
          <c:val>
            <c:numRef>
              <c:f>'[QMR Master_US.xlsx]EM (Qtr)'!$P$7:$P$10</c:f>
              <c:numCache>
                <c:formatCode>0.00</c:formatCode>
                <c:ptCount val="4"/>
                <c:pt idx="0">
                  <c:v>7.18</c:v>
                </c:pt>
                <c:pt idx="1">
                  <c:v>6.62</c:v>
                </c:pt>
                <c:pt idx="2">
                  <c:v>6</c:v>
                </c:pt>
                <c:pt idx="3">
                  <c:v>3.23</c:v>
                </c:pt>
              </c:numCache>
            </c:numRef>
          </c:val>
          <c:extLst>
            <c:ext xmlns:c16="http://schemas.microsoft.com/office/drawing/2014/chart" uri="{C3380CC4-5D6E-409C-BE32-E72D297353CC}">
              <c16:uniqueId val="{00000001-3AFE-4C24-BD44-FB5680FAC0EB}"/>
            </c:ext>
          </c:extLst>
        </c:ser>
        <c:ser>
          <c:idx val="3"/>
          <c:order val="1"/>
          <c:tx>
            <c:strRef>
              <c:f>'[QMR Master_US.xlsx]EM (Qtr)'!$Q$6</c:f>
              <c:strCache>
                <c:ptCount val="1"/>
                <c:pt idx="0">
                  <c:v>US currency</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'[QMR Master_US.xlsx]EM (Qtr)'!$O$7:$O$10</c:f>
              <c:strCache>
                <c:ptCount val="4"/>
                <c:pt idx="0">
                  <c:v>Growth</c:v>
                </c:pt>
                <c:pt idx="1">
                  <c:v>Large Cap</c:v>
                </c:pt>
                <c:pt idx="2">
                  <c:v>Value</c:v>
                </c:pt>
                <c:pt idx="3">
                  <c:v>Small Cap</c:v>
                </c:pt>
              </c:strCache>
            </c:strRef>
          </c:cat>
          <c:val>
            <c:numRef>
              <c:f>'[QMR Master_US.xlsx]EM (Qtr)'!$Q$7:$Q$10</c:f>
              <c:numCache>
                <c:formatCode>0.00</c:formatCode>
                <c:ptCount val="4"/>
                <c:pt idx="0">
                  <c:v>9.26</c:v>
                </c:pt>
                <c:pt idx="1">
                  <c:v>8.7200000000000006</c:v>
                </c:pt>
                <c:pt idx="2">
                  <c:v>8.1199999999999992</c:v>
                </c:pt>
                <c:pt idx="3">
                  <c:v>5.48</c:v>
                </c:pt>
              </c:numCache>
            </c:numRef>
          </c:val>
          <c:extLst>
            <c:ext xmlns:c16="http://schemas.microsoft.com/office/drawing/2014/chart" uri="{C3380CC4-5D6E-409C-BE32-E72D297353CC}">
              <c16:uniqueId val="{00000002-3AFE-4C24-BD44-FB5680FAC0EB}"/>
            </c:ext>
          </c:extLst>
        </c:ser>
        <c:dLbls>
          <c:showLegendKey val="0"/>
          <c:showVal val="0"/>
          <c:showCatName val="0"/>
          <c:showSerName val="0"/>
          <c:showPercent val="0"/>
          <c:showBubbleSize val="0"/>
        </c:dLbls>
        <c:gapWidth val="200"/>
        <c:overlap val="-20"/>
        <c:axId val="45320832"/>
        <c:axId val="45344256"/>
      </c:barChart>
      <c:catAx>
        <c:axId val="45320832"/>
        <c:scaling>
          <c:orientation val="maxMin"/>
        </c:scaling>
        <c:delete val="0"/>
        <c:axPos val="l"/>
        <c:numFmt formatCode="General" sourceLinked="0"/>
        <c:majorTickMark val="none"/>
        <c:minorTickMark val="none"/>
        <c:tickLblPos val="none"/>
        <c:spPr>
          <a:ln w="3175">
            <a:solidFill>
              <a:schemeClr val="bg1">
                <a:lumMod val="65000"/>
              </a:schemeClr>
            </a:solidFill>
          </a:ln>
        </c:spPr>
        <c:crossAx val="45344256"/>
        <c:crosses val="autoZero"/>
        <c:auto val="1"/>
        <c:lblAlgn val="ctr"/>
        <c:lblOffset val="100"/>
        <c:noMultiLvlLbl val="0"/>
      </c:catAx>
      <c:valAx>
        <c:axId val="45344256"/>
        <c:scaling>
          <c:orientation val="minMax"/>
        </c:scaling>
        <c:delete val="0"/>
        <c:axPos val="b"/>
        <c:numFmt formatCode="0.00" sourceLinked="1"/>
        <c:majorTickMark val="none"/>
        <c:minorTickMark val="none"/>
        <c:tickLblPos val="none"/>
        <c:spPr>
          <a:ln>
            <a:noFill/>
          </a:ln>
        </c:spPr>
        <c:crossAx val="45320832"/>
        <c:crosses val="max"/>
        <c:crossBetween val="between"/>
      </c:valAx>
      <c:spPr>
        <a:ln w="3175">
          <a:noFill/>
        </a:ln>
      </c:spPr>
    </c:plotArea>
    <c:legend>
      <c:legendPos val="t"/>
      <c:layout>
        <c:manualLayout>
          <c:xMode val="edge"/>
          <c:yMode val="edge"/>
          <c:x val="0"/>
          <c:y val="2.7579964617628103E-2"/>
          <c:w val="0.31599482962740322"/>
          <c:h val="8.8647012840966752E-2"/>
        </c:manualLayout>
      </c:layout>
      <c:overlay val="0"/>
      <c:txPr>
        <a:bodyPr/>
        <a:lstStyle/>
        <a:p>
          <a:pPr>
            <a:defRPr sz="800">
              <a:solidFill>
                <a:schemeClr val="tx1">
                  <a:lumMod val="65000"/>
                  <a:lumOff val="35000"/>
                </a:schemeClr>
              </a:solidFill>
            </a:defRPr>
          </a:pPr>
          <a:endParaRPr lang="en-US"/>
        </a:p>
      </c:txPr>
    </c:legend>
    <c:plotVisOnly val="1"/>
    <c:dispBlanksAs val="gap"/>
    <c:showDLblsOverMax val="0"/>
  </c:chart>
  <c:txPr>
    <a:bodyPr/>
    <a:lstStyle/>
    <a:p>
      <a:pPr>
        <a:defRPr sz="900">
          <a:solidFill>
            <a:schemeClr val="tx1"/>
          </a:solidFill>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0.09552</cdr:x>
      <cdr:y>0.68133</cdr:y>
    </cdr:from>
    <cdr:to>
      <cdr:x>0.19546</cdr:x>
      <cdr:y>0.76731</cdr:y>
    </cdr:to>
    <cdr:sp macro="" textlink="">
      <cdr:nvSpPr>
        <cdr:cNvPr id="2" name="TextBox 1"/>
        <cdr:cNvSpPr txBox="1"/>
      </cdr:nvSpPr>
      <cdr:spPr>
        <a:xfrm xmlns:a="http://schemas.openxmlformats.org/drawingml/2006/main">
          <a:off x="849629" y="3723728"/>
          <a:ext cx="889000" cy="4699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0.09552</cdr:x>
      <cdr:y>0.68133</cdr:y>
    </cdr:from>
    <cdr:to>
      <cdr:x>0.19546</cdr:x>
      <cdr:y>0.76731</cdr:y>
    </cdr:to>
    <cdr:sp macro="" textlink="">
      <cdr:nvSpPr>
        <cdr:cNvPr id="2" name="TextBox 1"/>
        <cdr:cNvSpPr txBox="1"/>
      </cdr:nvSpPr>
      <cdr:spPr>
        <a:xfrm xmlns:a="http://schemas.openxmlformats.org/drawingml/2006/main">
          <a:off x="849629" y="3723728"/>
          <a:ext cx="889000" cy="4699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0.08693</cdr:x>
      <cdr:y>0.79499</cdr:y>
    </cdr:from>
    <cdr:to>
      <cdr:x>0.16074</cdr:x>
      <cdr:y>0.87374</cdr:y>
    </cdr:to>
    <cdr:sp macro="" textlink="">
      <cdr:nvSpPr>
        <cdr:cNvPr id="6" name="TextBox 16"/>
        <cdr:cNvSpPr txBox="1"/>
      </cdr:nvSpPr>
      <cdr:spPr>
        <a:xfrm xmlns:a="http://schemas.openxmlformats.org/drawingml/2006/main">
          <a:off x="263475" y="1398123"/>
          <a:ext cx="223717" cy="13849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3M</a:t>
          </a:r>
        </a:p>
      </cdr:txBody>
    </cdr:sp>
  </cdr:relSizeAnchor>
  <cdr:relSizeAnchor xmlns:cdr="http://schemas.openxmlformats.org/drawingml/2006/chartDrawing">
    <cdr:from>
      <cdr:x>0.19906</cdr:x>
      <cdr:y>0.79499</cdr:y>
    </cdr:from>
    <cdr:to>
      <cdr:x>0.27615</cdr:x>
      <cdr:y>0.84919</cdr:y>
    </cdr:to>
    <cdr:sp macro="" textlink="">
      <cdr:nvSpPr>
        <cdr:cNvPr id="7" name="TextBox 22"/>
        <cdr:cNvSpPr txBox="1"/>
      </cdr:nvSpPr>
      <cdr:spPr>
        <a:xfrm xmlns:a="http://schemas.openxmlformats.org/drawingml/2006/main">
          <a:off x="603341" y="1398115"/>
          <a:ext cx="233658" cy="95320"/>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5Y</a:t>
          </a:r>
        </a:p>
      </cdr:txBody>
    </cdr:sp>
  </cdr:relSizeAnchor>
  <cdr:relSizeAnchor xmlns:cdr="http://schemas.openxmlformats.org/drawingml/2006/chartDrawing">
    <cdr:from>
      <cdr:x>0.32418</cdr:x>
      <cdr:y>0.79499</cdr:y>
    </cdr:from>
    <cdr:to>
      <cdr:x>0.40606</cdr:x>
      <cdr:y>0.84919</cdr:y>
    </cdr:to>
    <cdr:sp macro="" textlink="">
      <cdr:nvSpPr>
        <cdr:cNvPr id="8" name="TextBox 24"/>
        <cdr:cNvSpPr txBox="1"/>
      </cdr:nvSpPr>
      <cdr:spPr>
        <a:xfrm xmlns:a="http://schemas.openxmlformats.org/drawingml/2006/main">
          <a:off x="982577" y="1398115"/>
          <a:ext cx="248177" cy="95320"/>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10Y</a:t>
          </a:r>
        </a:p>
      </cdr:txBody>
    </cdr:sp>
  </cdr:relSizeAnchor>
  <cdr:relSizeAnchor xmlns:cdr="http://schemas.openxmlformats.org/drawingml/2006/chartDrawing">
    <cdr:from>
      <cdr:x>0.69629</cdr:x>
      <cdr:y>0.79499</cdr:y>
    </cdr:from>
    <cdr:to>
      <cdr:x>0.78669</cdr:x>
      <cdr:y>0.84919</cdr:y>
    </cdr:to>
    <cdr:sp macro="" textlink="">
      <cdr:nvSpPr>
        <cdr:cNvPr id="9" name="TextBox 25"/>
        <cdr:cNvSpPr txBox="1"/>
      </cdr:nvSpPr>
      <cdr:spPr>
        <a:xfrm xmlns:a="http://schemas.openxmlformats.org/drawingml/2006/main">
          <a:off x="2110436" y="1398115"/>
          <a:ext cx="274001" cy="95320"/>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30Y</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10"/>
            <a:ext cx="3043344" cy="465456"/>
          </a:xfrm>
          <a:prstGeom prst="rect">
            <a:avLst/>
          </a:prstGeom>
        </p:spPr>
        <p:txBody>
          <a:bodyPr vert="horz" lIns="92394" tIns="46200" rIns="92394" bIns="46200" rtlCol="0"/>
          <a:lstStyle>
            <a:lvl1pPr algn="l">
              <a:defRPr sz="1100"/>
            </a:lvl1pPr>
          </a:lstStyle>
          <a:p>
            <a:endParaRPr lang="en-US"/>
          </a:p>
        </p:txBody>
      </p:sp>
      <p:sp>
        <p:nvSpPr>
          <p:cNvPr id="3" name="Date Placeholder 2"/>
          <p:cNvSpPr>
            <a:spLocks noGrp="1"/>
          </p:cNvSpPr>
          <p:nvPr>
            <p:ph type="dt" idx="1"/>
          </p:nvPr>
        </p:nvSpPr>
        <p:spPr>
          <a:xfrm>
            <a:off x="3978137" y="10"/>
            <a:ext cx="3043344" cy="465456"/>
          </a:xfrm>
          <a:prstGeom prst="rect">
            <a:avLst/>
          </a:prstGeom>
        </p:spPr>
        <p:txBody>
          <a:bodyPr vert="horz" lIns="92394" tIns="46200" rIns="92394" bIns="46200" rtlCol="0"/>
          <a:lstStyle>
            <a:lvl1pPr algn="r">
              <a:defRPr sz="1100"/>
            </a:lvl1pPr>
          </a:lstStyle>
          <a:p>
            <a:fld id="{86CEC522-08D6-41D7-BD17-4A764ED892E3}" type="datetimeFigureOut">
              <a:rPr lang="en-US" smtClean="0"/>
              <a:pPr/>
              <a:t>10/7/24</a:t>
            </a:fld>
            <a:endParaRPr lang="en-US"/>
          </a:p>
        </p:txBody>
      </p:sp>
      <p:sp>
        <p:nvSpPr>
          <p:cNvPr id="4" name="Slide Image Placeholder 3"/>
          <p:cNvSpPr>
            <a:spLocks noGrp="1" noRot="1" noChangeAspect="1"/>
          </p:cNvSpPr>
          <p:nvPr>
            <p:ph type="sldImg" idx="2"/>
          </p:nvPr>
        </p:nvSpPr>
        <p:spPr>
          <a:xfrm>
            <a:off x="1252538" y="696913"/>
            <a:ext cx="4518025" cy="3492500"/>
          </a:xfrm>
          <a:prstGeom prst="rect">
            <a:avLst/>
          </a:prstGeom>
          <a:noFill/>
          <a:ln w="12700">
            <a:solidFill>
              <a:prstClr val="black"/>
            </a:solidFill>
          </a:ln>
        </p:spPr>
        <p:txBody>
          <a:bodyPr vert="horz" lIns="92394" tIns="46200" rIns="92394" bIns="46200" rtlCol="0" anchor="ctr"/>
          <a:lstStyle/>
          <a:p>
            <a:endParaRPr lang="en-US"/>
          </a:p>
        </p:txBody>
      </p:sp>
      <p:sp>
        <p:nvSpPr>
          <p:cNvPr id="5" name="Notes Placeholder 4"/>
          <p:cNvSpPr>
            <a:spLocks noGrp="1"/>
          </p:cNvSpPr>
          <p:nvPr>
            <p:ph type="body" sz="quarter" idx="3"/>
          </p:nvPr>
        </p:nvSpPr>
        <p:spPr>
          <a:xfrm>
            <a:off x="702310" y="4421833"/>
            <a:ext cx="5618480" cy="4189096"/>
          </a:xfrm>
          <a:prstGeom prst="rect">
            <a:avLst/>
          </a:prstGeom>
        </p:spPr>
        <p:txBody>
          <a:bodyPr vert="horz" lIns="92394" tIns="46200" rIns="92394" bIns="4620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7" y="8842039"/>
            <a:ext cx="3043344" cy="465456"/>
          </a:xfrm>
          <a:prstGeom prst="rect">
            <a:avLst/>
          </a:prstGeom>
        </p:spPr>
        <p:txBody>
          <a:bodyPr vert="horz" lIns="92394" tIns="46200" rIns="92394" bIns="46200" rtlCol="0" anchor="b"/>
          <a:lstStyle>
            <a:lvl1pPr algn="l">
              <a:defRPr sz="1100"/>
            </a:lvl1pPr>
          </a:lstStyle>
          <a:p>
            <a:endParaRPr lang="en-US"/>
          </a:p>
        </p:txBody>
      </p:sp>
      <p:sp>
        <p:nvSpPr>
          <p:cNvPr id="7" name="Slide Number Placeholder 6"/>
          <p:cNvSpPr>
            <a:spLocks noGrp="1"/>
          </p:cNvSpPr>
          <p:nvPr>
            <p:ph type="sldNum" sz="quarter" idx="5"/>
          </p:nvPr>
        </p:nvSpPr>
        <p:spPr>
          <a:xfrm>
            <a:off x="3978137" y="8842039"/>
            <a:ext cx="3043344" cy="465456"/>
          </a:xfrm>
          <a:prstGeom prst="rect">
            <a:avLst/>
          </a:prstGeom>
        </p:spPr>
        <p:txBody>
          <a:bodyPr vert="horz" lIns="92394" tIns="46200" rIns="92394" bIns="46200" rtlCol="0" anchor="b"/>
          <a:lstStyle>
            <a:lvl1pPr algn="r">
              <a:defRPr sz="1100"/>
            </a:lvl1pPr>
          </a:lstStyle>
          <a:p>
            <a:fld id="{C026C3DD-909A-435F-A8A6-9918FB0A88D5}" type="slidenum">
              <a:rPr lang="en-US" smtClean="0"/>
              <a:pPr/>
              <a:t>‹#›</a:t>
            </a:fld>
            <a:endParaRPr lang="en-US"/>
          </a:p>
        </p:txBody>
      </p:sp>
    </p:spTree>
    <p:extLst>
      <p:ext uri="{BB962C8B-B14F-4D97-AF65-F5344CB8AC3E}">
        <p14:creationId xmlns:p14="http://schemas.microsoft.com/office/powerpoint/2010/main" val="2509161024"/>
      </p:ext>
    </p:extLst>
  </p:cSld>
  <p:clrMap bg1="lt1" tx1="dk1" bg2="lt2" tx2="dk2" accent1="accent1" accent2="accent2" accent3="accent3" accent4="accent4" accent5="accent5" accent6="accent6" hlink="hlink" folHlink="folHlink"/>
  <p:notesStyle>
    <a:lvl1pPr marL="0" algn="l" defTabSz="913866" rtl="0" eaLnBrk="1" latinLnBrk="0" hangingPunct="1">
      <a:defRPr sz="1200" kern="1200">
        <a:solidFill>
          <a:schemeClr val="tx1"/>
        </a:solidFill>
        <a:latin typeface="+mn-lt"/>
        <a:ea typeface="+mn-ea"/>
        <a:cs typeface="+mn-cs"/>
      </a:defRPr>
    </a:lvl1pPr>
    <a:lvl2pPr marL="456932" algn="l" defTabSz="913866" rtl="0" eaLnBrk="1" latinLnBrk="0" hangingPunct="1">
      <a:defRPr sz="1200" kern="1200">
        <a:solidFill>
          <a:schemeClr val="tx1"/>
        </a:solidFill>
        <a:latin typeface="+mn-lt"/>
        <a:ea typeface="+mn-ea"/>
        <a:cs typeface="+mn-cs"/>
      </a:defRPr>
    </a:lvl2pPr>
    <a:lvl3pPr marL="913866" algn="l" defTabSz="913866" rtl="0" eaLnBrk="1" latinLnBrk="0" hangingPunct="1">
      <a:defRPr sz="1200" kern="1200">
        <a:solidFill>
          <a:schemeClr val="tx1"/>
        </a:solidFill>
        <a:latin typeface="+mn-lt"/>
        <a:ea typeface="+mn-ea"/>
        <a:cs typeface="+mn-cs"/>
      </a:defRPr>
    </a:lvl3pPr>
    <a:lvl4pPr marL="1370798" algn="l" defTabSz="913866" rtl="0" eaLnBrk="1" latinLnBrk="0" hangingPunct="1">
      <a:defRPr sz="1200" kern="1200">
        <a:solidFill>
          <a:schemeClr val="tx1"/>
        </a:solidFill>
        <a:latin typeface="+mn-lt"/>
        <a:ea typeface="+mn-ea"/>
        <a:cs typeface="+mn-cs"/>
      </a:defRPr>
    </a:lvl4pPr>
    <a:lvl5pPr marL="1827730" algn="l" defTabSz="913866" rtl="0" eaLnBrk="1" latinLnBrk="0" hangingPunct="1">
      <a:defRPr sz="1200" kern="1200">
        <a:solidFill>
          <a:schemeClr val="tx1"/>
        </a:solidFill>
        <a:latin typeface="+mn-lt"/>
        <a:ea typeface="+mn-ea"/>
        <a:cs typeface="+mn-cs"/>
      </a:defRPr>
    </a:lvl5pPr>
    <a:lvl6pPr marL="2284663" algn="l" defTabSz="913866" rtl="0" eaLnBrk="1" latinLnBrk="0" hangingPunct="1">
      <a:defRPr sz="1200" kern="1200">
        <a:solidFill>
          <a:schemeClr val="tx1"/>
        </a:solidFill>
        <a:latin typeface="+mn-lt"/>
        <a:ea typeface="+mn-ea"/>
        <a:cs typeface="+mn-cs"/>
      </a:defRPr>
    </a:lvl6pPr>
    <a:lvl7pPr marL="2741597" algn="l" defTabSz="913866" rtl="0" eaLnBrk="1" latinLnBrk="0" hangingPunct="1">
      <a:defRPr sz="1200" kern="1200">
        <a:solidFill>
          <a:schemeClr val="tx1"/>
        </a:solidFill>
        <a:latin typeface="+mn-lt"/>
        <a:ea typeface="+mn-ea"/>
        <a:cs typeface="+mn-cs"/>
      </a:defRPr>
    </a:lvl7pPr>
    <a:lvl8pPr marL="3198529" algn="l" defTabSz="913866" rtl="0" eaLnBrk="1" latinLnBrk="0" hangingPunct="1">
      <a:defRPr sz="1200" kern="1200">
        <a:solidFill>
          <a:schemeClr val="tx1"/>
        </a:solidFill>
        <a:latin typeface="+mn-lt"/>
        <a:ea typeface="+mn-ea"/>
        <a:cs typeface="+mn-cs"/>
      </a:defRPr>
    </a:lvl8pPr>
    <a:lvl9pPr marL="3655462" algn="l" defTabSz="91386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1018228" rtl="0" eaLnBrk="1" fontAlgn="auto" latinLnBrk="0" hangingPunct="1">
              <a:lnSpc>
                <a:spcPct val="100000"/>
              </a:lnSpc>
              <a:spcBef>
                <a:spcPts val="0"/>
              </a:spcBef>
              <a:spcAft>
                <a:spcPts val="0"/>
              </a:spcAft>
              <a:buClrTx/>
              <a:buSzTx/>
              <a:buFontTx/>
              <a:buNone/>
              <a:tabLst/>
              <a:defRPr/>
            </a:pPr>
            <a:fld id="{C026C3DD-909A-435F-A8A6-9918FB0A88D5}" type="slidenum">
              <a:rPr kumimoji="0" lang="en-US" sz="11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018228" rtl="0" eaLnBrk="1" fontAlgn="auto" latinLnBrk="0" hangingPunct="1">
                <a:lnSpc>
                  <a:spcPct val="100000"/>
                </a:lnSpc>
                <a:spcBef>
                  <a:spcPts val="0"/>
                </a:spcBef>
                <a:spcAft>
                  <a:spcPts val="0"/>
                </a:spcAft>
                <a:buClrTx/>
                <a:buSzTx/>
                <a:buFontTx/>
                <a:buNone/>
                <a:tabLst/>
                <a:defRPr/>
              </a:pPr>
              <a:t>1</a:t>
            </a:fld>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82807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5325"/>
            <a:ext cx="4521200" cy="34940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4172832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3128998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668318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4125" y="698500"/>
            <a:ext cx="4514850" cy="3490913"/>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7892270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4125" y="698500"/>
            <a:ext cx="4514850" cy="3490913"/>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82997" rtl="0" eaLnBrk="1" fontAlgn="auto" latinLnBrk="0" hangingPunct="1">
              <a:lnSpc>
                <a:spcPct val="100000"/>
              </a:lnSpc>
              <a:spcBef>
                <a:spcPts val="0"/>
              </a:spcBef>
              <a:spcAft>
                <a:spcPts val="0"/>
              </a:spcAft>
              <a:buClrTx/>
              <a:buSzTx/>
              <a:buFontTx/>
              <a:buNone/>
              <a:tabLst/>
              <a:defRPr/>
            </a:pPr>
            <a:fld id="{C026C3DD-909A-435F-A8A6-9918FB0A88D5}" type="slidenum">
              <a:rPr kumimoji="0" lang="en-US" sz="1100" b="0" i="0" u="none" strike="noStrike" kern="1200" cap="none" spc="0" normalizeH="0" baseline="0" noProof="0">
                <a:ln>
                  <a:noFill/>
                </a:ln>
                <a:solidFill>
                  <a:prstClr val="black"/>
                </a:solidFill>
                <a:effectLst/>
                <a:uLnTx/>
                <a:uFillTx/>
                <a:latin typeface="Calibri"/>
                <a:ea typeface="+mn-ea"/>
                <a:cs typeface="+mn-cs"/>
              </a:rPr>
              <a:pPr marL="0" marR="0" lvl="0" indent="0" algn="r" defTabSz="982997" rtl="0" eaLnBrk="1" fontAlgn="auto" latinLnBrk="0" hangingPunct="1">
                <a:lnSpc>
                  <a:spcPct val="100000"/>
                </a:lnSpc>
                <a:spcBef>
                  <a:spcPts val="0"/>
                </a:spcBef>
                <a:spcAft>
                  <a:spcPts val="0"/>
                </a:spcAft>
                <a:buClrTx/>
                <a:buSzTx/>
                <a:buFontTx/>
                <a:buNone/>
                <a:tabLst/>
                <a:defRPr/>
              </a:pPr>
              <a:t>14</a:t>
            </a:fld>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61978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76275"/>
            <a:ext cx="4379913" cy="33861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1018228" rtl="0" eaLnBrk="1" fontAlgn="auto" latinLnBrk="0" hangingPunct="1">
              <a:lnSpc>
                <a:spcPct val="100000"/>
              </a:lnSpc>
              <a:spcBef>
                <a:spcPts val="0"/>
              </a:spcBef>
              <a:spcAft>
                <a:spcPts val="0"/>
              </a:spcAft>
              <a:buClrTx/>
              <a:buSzTx/>
              <a:buFontTx/>
              <a:buNone/>
              <a:tabLst/>
              <a:defRPr/>
            </a:pPr>
            <a:fld id="{C026C3DD-909A-435F-A8A6-9918FB0A88D5}" type="slidenum">
              <a:rPr kumimoji="0" lang="en-US" sz="11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018228" rtl="0" eaLnBrk="1" fontAlgn="auto" latinLnBrk="0" hangingPunct="1">
                <a:lnSpc>
                  <a:spcPct val="100000"/>
                </a:lnSpc>
                <a:spcBef>
                  <a:spcPts val="0"/>
                </a:spcBef>
                <a:spcAft>
                  <a:spcPts val="0"/>
                </a:spcAft>
                <a:buClrTx/>
                <a:buSzTx/>
                <a:buFontTx/>
                <a:buNone/>
                <a:tabLst/>
                <a:defRPr/>
              </a:pPr>
              <a:t>15</a:t>
            </a:fld>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47482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76275"/>
            <a:ext cx="4379913" cy="33861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1018228" rtl="0" eaLnBrk="1" fontAlgn="auto" latinLnBrk="0" hangingPunct="1">
              <a:lnSpc>
                <a:spcPct val="100000"/>
              </a:lnSpc>
              <a:spcBef>
                <a:spcPts val="0"/>
              </a:spcBef>
              <a:spcAft>
                <a:spcPts val="0"/>
              </a:spcAft>
              <a:buClrTx/>
              <a:buSzTx/>
              <a:buFontTx/>
              <a:buNone/>
              <a:tabLst/>
              <a:defRPr/>
            </a:pPr>
            <a:fld id="{C026C3DD-909A-435F-A8A6-9918FB0A88D5}" type="slidenum">
              <a:rPr kumimoji="0" lang="en-US" sz="11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018228" rtl="0" eaLnBrk="1" fontAlgn="auto" latinLnBrk="0" hangingPunct="1">
                <a:lnSpc>
                  <a:spcPct val="100000"/>
                </a:lnSpc>
                <a:spcBef>
                  <a:spcPts val="0"/>
                </a:spcBef>
                <a:spcAft>
                  <a:spcPts val="0"/>
                </a:spcAft>
                <a:buClrTx/>
                <a:buSzTx/>
                <a:buFontTx/>
                <a:buNone/>
                <a:tabLst/>
                <a:defRPr/>
              </a:pPr>
              <a:t>16</a:t>
            </a:fld>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12891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pPr/>
              <a:t>2</a:t>
            </a:fld>
            <a:endParaRPr lang="en-US"/>
          </a:p>
        </p:txBody>
      </p:sp>
    </p:spTree>
    <p:extLst>
      <p:ext uri="{BB962C8B-B14F-4D97-AF65-F5344CB8AC3E}">
        <p14:creationId xmlns:p14="http://schemas.microsoft.com/office/powerpoint/2010/main" val="1063992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pPr/>
              <a:t>3</a:t>
            </a:fld>
            <a:endParaRPr lang="en-US"/>
          </a:p>
        </p:txBody>
      </p:sp>
    </p:spTree>
    <p:extLst>
      <p:ext uri="{BB962C8B-B14F-4D97-AF65-F5344CB8AC3E}">
        <p14:creationId xmlns:p14="http://schemas.microsoft.com/office/powerpoint/2010/main" val="1638675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82997" rtl="0" eaLnBrk="1" fontAlgn="auto" latinLnBrk="0" hangingPunct="1">
              <a:lnSpc>
                <a:spcPct val="100000"/>
              </a:lnSpc>
              <a:spcBef>
                <a:spcPts val="0"/>
              </a:spcBef>
              <a:spcAft>
                <a:spcPts val="0"/>
              </a:spcAft>
              <a:buClrTx/>
              <a:buSzTx/>
              <a:buFontTx/>
              <a:buNone/>
              <a:tabLst/>
              <a:defRPr/>
            </a:pPr>
            <a:fld id="{C026C3DD-909A-435F-A8A6-9918FB0A88D5}" type="slidenum">
              <a:rPr kumimoji="0" lang="en-US" sz="1100" b="0" i="0" u="none" strike="noStrike" kern="1200" cap="none" spc="0" normalizeH="0" baseline="0" noProof="0">
                <a:ln>
                  <a:noFill/>
                </a:ln>
                <a:solidFill>
                  <a:prstClr val="black"/>
                </a:solidFill>
                <a:effectLst/>
                <a:uLnTx/>
                <a:uFillTx/>
                <a:latin typeface="Calibri"/>
                <a:ea typeface="+mn-ea"/>
                <a:cs typeface="+mn-cs"/>
              </a:rPr>
              <a:pPr marL="0" marR="0" lvl="0" indent="0" algn="r" defTabSz="982997" rtl="0" eaLnBrk="1" fontAlgn="auto" latinLnBrk="0" hangingPunct="1">
                <a:lnSpc>
                  <a:spcPct val="100000"/>
                </a:lnSpc>
                <a:spcBef>
                  <a:spcPts val="0"/>
                </a:spcBef>
                <a:spcAft>
                  <a:spcPts val="0"/>
                </a:spcAft>
                <a:buClrTx/>
                <a:buSzTx/>
                <a:buFontTx/>
                <a:buNone/>
                <a:tabLst/>
                <a:defRPr/>
              </a:pPr>
              <a:t>4</a:t>
            </a:fld>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72162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21200" cy="34925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pPr/>
              <a:t>5</a:t>
            </a:fld>
            <a:endParaRPr lang="en-US"/>
          </a:p>
        </p:txBody>
      </p:sp>
    </p:spTree>
    <p:extLst>
      <p:ext uri="{BB962C8B-B14F-4D97-AF65-F5344CB8AC3E}">
        <p14:creationId xmlns:p14="http://schemas.microsoft.com/office/powerpoint/2010/main" val="3064149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21200" cy="34925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pPr/>
              <a:t>6</a:t>
            </a:fld>
            <a:endParaRPr lang="en-US"/>
          </a:p>
        </p:txBody>
      </p:sp>
    </p:spTree>
    <p:extLst>
      <p:ext uri="{BB962C8B-B14F-4D97-AF65-F5344CB8AC3E}">
        <p14:creationId xmlns:p14="http://schemas.microsoft.com/office/powerpoint/2010/main" val="1030043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301262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897549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976519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32300" y="4334726"/>
            <a:ext cx="4879340" cy="1883198"/>
          </a:xfrm>
        </p:spPr>
        <p:txBody>
          <a:bodyPr lIns="0" tIns="0" rIns="0" bIns="0" anchor="t" anchorCtr="0">
            <a:noAutofit/>
          </a:bodyPr>
          <a:lstStyle>
            <a:lvl1pPr algn="r">
              <a:defRPr sz="14000">
                <a:solidFill>
                  <a:schemeClr val="tx2"/>
                </a:solidFill>
                <a:latin typeface="Arial" pitchFamily="34" charset="0"/>
                <a:cs typeface="Arial" pitchFamily="34" charset="0"/>
              </a:defRPr>
            </a:lvl1pPr>
          </a:lstStyle>
          <a:p>
            <a:r>
              <a:rPr lang="en-US"/>
              <a:t>Q</a:t>
            </a:r>
          </a:p>
        </p:txBody>
      </p:sp>
      <p:sp>
        <p:nvSpPr>
          <p:cNvPr id="3" name="Subtitle 2"/>
          <p:cNvSpPr>
            <a:spLocks noGrp="1"/>
          </p:cNvSpPr>
          <p:nvPr>
            <p:ph type="subTitle" idx="1" hasCustomPrompt="1"/>
          </p:nvPr>
        </p:nvSpPr>
        <p:spPr>
          <a:xfrm>
            <a:off x="4432305" y="6416045"/>
            <a:ext cx="4818380" cy="384494"/>
          </a:xfrm>
        </p:spPr>
        <p:txBody>
          <a:bodyPr lIns="0" tIns="0" rIns="0" bIns="0" anchor="t" anchorCtr="0">
            <a:noAutofit/>
          </a:bodyPr>
          <a:lstStyle>
            <a:lvl1pPr marL="0" indent="0" algn="r">
              <a:buNone/>
              <a:defRPr sz="2600" baseline="0">
                <a:solidFill>
                  <a:schemeClr val="bg1">
                    <a:lumMod val="50000"/>
                  </a:schemeClr>
                </a:solidFill>
              </a:defRPr>
            </a:lvl1pPr>
            <a:lvl2pPr marL="509115" indent="0" algn="ctr">
              <a:buNone/>
              <a:defRPr>
                <a:solidFill>
                  <a:schemeClr val="tx1">
                    <a:tint val="75000"/>
                  </a:schemeClr>
                </a:solidFill>
              </a:defRPr>
            </a:lvl2pPr>
            <a:lvl3pPr marL="1018228" indent="0" algn="ctr">
              <a:buNone/>
              <a:defRPr>
                <a:solidFill>
                  <a:schemeClr val="tx1">
                    <a:tint val="75000"/>
                  </a:schemeClr>
                </a:solidFill>
              </a:defRPr>
            </a:lvl3pPr>
            <a:lvl4pPr marL="1527344" indent="0" algn="ctr">
              <a:buNone/>
              <a:defRPr>
                <a:solidFill>
                  <a:schemeClr val="tx1">
                    <a:tint val="75000"/>
                  </a:schemeClr>
                </a:solidFill>
              </a:defRPr>
            </a:lvl4pPr>
            <a:lvl5pPr marL="2036458" indent="0" algn="ctr">
              <a:buNone/>
              <a:defRPr>
                <a:solidFill>
                  <a:schemeClr val="tx1">
                    <a:tint val="75000"/>
                  </a:schemeClr>
                </a:solidFill>
              </a:defRPr>
            </a:lvl5pPr>
            <a:lvl6pPr marL="2545574" indent="0" algn="ctr">
              <a:buNone/>
              <a:defRPr>
                <a:solidFill>
                  <a:schemeClr val="tx1">
                    <a:tint val="75000"/>
                  </a:schemeClr>
                </a:solidFill>
              </a:defRPr>
            </a:lvl6pPr>
            <a:lvl7pPr marL="3054686" indent="0" algn="ctr">
              <a:buNone/>
              <a:defRPr>
                <a:solidFill>
                  <a:schemeClr val="tx1">
                    <a:tint val="75000"/>
                  </a:schemeClr>
                </a:solidFill>
              </a:defRPr>
            </a:lvl7pPr>
            <a:lvl8pPr marL="3563802" indent="0" algn="ctr">
              <a:buNone/>
              <a:defRPr>
                <a:solidFill>
                  <a:schemeClr val="tx1">
                    <a:tint val="75000"/>
                  </a:schemeClr>
                </a:solidFill>
              </a:defRPr>
            </a:lvl8pPr>
            <a:lvl9pPr marL="4072914" indent="0" algn="ctr">
              <a:buNone/>
              <a:defRPr>
                <a:solidFill>
                  <a:schemeClr val="tx1">
                    <a:tint val="75000"/>
                  </a:schemeClr>
                </a:solidFill>
              </a:defRPr>
            </a:lvl9pPr>
          </a:lstStyle>
          <a:p>
            <a:r>
              <a:rPr lang="en-US"/>
              <a:t>Click to edit title</a:t>
            </a:r>
          </a:p>
        </p:txBody>
      </p:sp>
      <p:sp>
        <p:nvSpPr>
          <p:cNvPr id="7" name="Rectangle 6"/>
          <p:cNvSpPr/>
          <p:nvPr userDrawn="1"/>
        </p:nvSpPr>
        <p:spPr>
          <a:xfrm>
            <a:off x="0" y="-1"/>
            <a:ext cx="10058400" cy="42068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3" rIns="91388" bIns="45693" rtlCol="0" anchor="ctr"/>
          <a:lstStyle/>
          <a:p>
            <a:pPr algn="ctr"/>
            <a:endParaRPr lang="en-US">
              <a:solidFill>
                <a:prstClr val="white"/>
              </a:solidFill>
            </a:endParaRPr>
          </a:p>
        </p:txBody>
      </p:sp>
      <p:sp>
        <p:nvSpPr>
          <p:cNvPr id="12" name="Text Placeholder 11"/>
          <p:cNvSpPr>
            <a:spLocks noGrp="1"/>
          </p:cNvSpPr>
          <p:nvPr>
            <p:ph type="body" sz="quarter" idx="11" hasCustomPrompt="1"/>
          </p:nvPr>
        </p:nvSpPr>
        <p:spPr>
          <a:xfrm>
            <a:off x="4432305" y="6847523"/>
            <a:ext cx="4818380" cy="457200"/>
          </a:xfrm>
        </p:spPr>
        <p:txBody>
          <a:bodyPr lIns="0" tIns="0" rIns="0" bIns="0">
            <a:noAutofit/>
          </a:bodyPr>
          <a:lstStyle>
            <a:lvl1pPr marL="0" indent="0" algn="r">
              <a:buNone/>
              <a:defRPr sz="1800" baseline="0">
                <a:solidFill>
                  <a:schemeClr val="bg1">
                    <a:lumMod val="50000"/>
                  </a:schemeClr>
                </a:solidFill>
              </a:defRPr>
            </a:lvl1pPr>
            <a:lvl2pPr>
              <a:defRPr sz="1800"/>
            </a:lvl2pPr>
            <a:lvl3pPr>
              <a:defRPr sz="1800"/>
            </a:lvl3pPr>
            <a:lvl4pPr>
              <a:defRPr sz="1800"/>
            </a:lvl4pPr>
            <a:lvl5pPr>
              <a:defRPr sz="1800"/>
            </a:lvl5pPr>
          </a:lstStyle>
          <a:p>
            <a:pPr lvl="0"/>
            <a:r>
              <a:rPr lang="en-US"/>
              <a:t>Click to edit Quarter Year</a:t>
            </a:r>
          </a:p>
        </p:txBody>
      </p:sp>
      <p:sp>
        <p:nvSpPr>
          <p:cNvPr id="19" name="Picture Placeholder 18"/>
          <p:cNvSpPr>
            <a:spLocks noGrp="1"/>
          </p:cNvSpPr>
          <p:nvPr>
            <p:ph type="pic" sz="quarter" idx="13" hasCustomPrompt="1"/>
          </p:nvPr>
        </p:nvSpPr>
        <p:spPr>
          <a:xfrm>
            <a:off x="485777" y="6740996"/>
            <a:ext cx="1830388" cy="732495"/>
          </a:xfrm>
        </p:spPr>
        <p:txBody>
          <a:bodyPr anchor="ctr">
            <a:spAutoFit/>
          </a:bodyPr>
          <a:lstStyle>
            <a:lvl1pPr marL="0" indent="0" algn="ctr">
              <a:buNone/>
              <a:defRPr sz="2000">
                <a:solidFill>
                  <a:schemeClr val="bg1">
                    <a:lumMod val="50000"/>
                  </a:schemeClr>
                </a:solidFill>
              </a:defRPr>
            </a:lvl1pPr>
          </a:lstStyle>
          <a:p>
            <a:r>
              <a:rPr lang="en-US"/>
              <a:t>Insert Firm Logo</a:t>
            </a:r>
          </a:p>
        </p:txBody>
      </p:sp>
      <p:sp>
        <p:nvSpPr>
          <p:cNvPr id="4" name="AssetID" descr="svtx:content/slide/@id">
            <a:extLst>
              <a:ext uri="{FF2B5EF4-FFF2-40B4-BE49-F238E27FC236}">
                <a16:creationId xmlns:a16="http://schemas.microsoft.com/office/drawing/2014/main" id="{5B224DF8-BB71-2F73-37F8-4C06F84DEBAD}"/>
              </a:ext>
            </a:extLst>
          </p:cNvPr>
          <p:cNvSpPr>
            <a:spLocks noGrp="1" noRot="1" noMove="1" noResize="1" noEditPoints="1" noAdjustHandles="1" noChangeArrowheads="1" noChangeShapeType="1"/>
          </p:cNvSpPr>
          <p:nvPr>
            <p:ph type="body" sz="quarter" idx="14"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1987180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Subhead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dirty="0"/>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p:nvPr>
        </p:nvSpPr>
        <p:spPr>
          <a:xfrm>
            <a:off x="540289" y="1790200"/>
            <a:ext cx="8904287" cy="4808538"/>
          </a:xfrm>
        </p:spPr>
        <p:txBody>
          <a:bodyPr lIns="91388" tIns="54833" rIns="91388" bIns="54833">
            <a:noAutofit/>
          </a:bodyPr>
          <a:lstStyle>
            <a:lvl1pPr marL="0" indent="0">
              <a:lnSpc>
                <a:spcPts val="15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dirty="0"/>
              <a:t>Click to edit Master text styles</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3" name="AssetID" descr="svtx:content/slide/@id">
            <a:extLst>
              <a:ext uri="{FF2B5EF4-FFF2-40B4-BE49-F238E27FC236}">
                <a16:creationId xmlns:a16="http://schemas.microsoft.com/office/drawing/2014/main" id="{2C3FD5FE-3A95-5B02-850D-3648682B3C3A}"/>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1257920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Subhead &amp; 2-col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dirty="0"/>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hasCustomPrompt="1"/>
          </p:nvPr>
        </p:nvSpPr>
        <p:spPr>
          <a:xfrm>
            <a:off x="540289" y="1790200"/>
            <a:ext cx="8961120" cy="4808538"/>
          </a:xfrm>
        </p:spPr>
        <p:txBody>
          <a:bodyPr lIns="91388" tIns="54833" rIns="91388" bIns="54833" numCol="2" spcCol="365760">
            <a:noAutofit/>
          </a:bodyPr>
          <a:lstStyle>
            <a:lvl1pPr marL="0" indent="0">
              <a:lnSpc>
                <a:spcPct val="110000"/>
              </a:lnSpc>
              <a:spcBef>
                <a:spcPts val="0"/>
              </a:spcBef>
              <a:spcAft>
                <a:spcPts val="900"/>
              </a:spcAft>
              <a:buFontTx/>
              <a:buNone/>
              <a:defRPr sz="950"/>
            </a:lvl1pPr>
            <a:lvl2pPr marL="0" indent="0">
              <a:lnSpc>
                <a:spcPct val="110000"/>
              </a:lnSpc>
              <a:spcBef>
                <a:spcPts val="600"/>
              </a:spcBef>
              <a:spcAft>
                <a:spcPts val="300"/>
              </a:spcAft>
              <a:buFontTx/>
              <a:buNone/>
              <a:defRPr sz="1000" cap="all" baseline="0">
                <a:solidFill>
                  <a:schemeClr val="tx2"/>
                </a:solidFill>
              </a:defRPr>
            </a:lvl2pPr>
            <a:lvl3pPr marL="0" indent="0">
              <a:lnSpc>
                <a:spcPct val="140000"/>
              </a:lnSpc>
              <a:spcBef>
                <a:spcPts val="0"/>
              </a:spcBef>
              <a:spcAft>
                <a:spcPts val="1200"/>
              </a:spcAft>
              <a:buFontTx/>
              <a:buNone/>
              <a:defRPr sz="1100">
                <a:solidFill>
                  <a:schemeClr val="tx2"/>
                </a:solidFill>
              </a:defRPr>
            </a:lvl3pPr>
            <a:lvl4pPr marL="0" indent="0">
              <a:lnSpc>
                <a:spcPct val="110000"/>
              </a:lnSpc>
              <a:spcBef>
                <a:spcPts val="0"/>
              </a:spcBef>
              <a:buFontTx/>
              <a:buNone/>
              <a:defRPr sz="900">
                <a:solidFill>
                  <a:schemeClr val="tx2"/>
                </a:solidFill>
              </a:defRPr>
            </a:lvl4pPr>
            <a:lvl5pPr marL="0" indent="0">
              <a:lnSpc>
                <a:spcPct val="110000"/>
              </a:lnSpc>
              <a:spcBef>
                <a:spcPts val="599"/>
              </a:spcBef>
              <a:buFontTx/>
              <a:buNone/>
              <a:defRPr sz="1100"/>
            </a:lvl5pPr>
          </a:lstStyle>
          <a:p>
            <a:pPr lvl="0"/>
            <a:r>
              <a:rPr lang="en-US" dirty="0"/>
              <a:t>Click to edit Master text styles</a:t>
            </a:r>
          </a:p>
          <a:p>
            <a:pPr lvl="1"/>
            <a:r>
              <a:rPr lang="en-US" dirty="0"/>
              <a:t>2nd level subhead</a:t>
            </a:r>
          </a:p>
          <a:p>
            <a:pPr lvl="2"/>
            <a:r>
              <a:rPr lang="en-US" dirty="0"/>
              <a:t>3rd intro</a:t>
            </a:r>
          </a:p>
          <a:p>
            <a:pPr lvl="3"/>
            <a:r>
              <a:rPr lang="en-US" dirty="0"/>
              <a:t>Small sub</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3" name="AssetID" descr="svtx:content/slide/@id">
            <a:extLst>
              <a:ext uri="{FF2B5EF4-FFF2-40B4-BE49-F238E27FC236}">
                <a16:creationId xmlns:a16="http://schemas.microsoft.com/office/drawing/2014/main" id="{9D99F000-E64E-9D25-31DE-A7A549DA7DC4}"/>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1758572522"/>
      </p:ext>
    </p:extLst>
  </p:cSld>
  <p:clrMapOvr>
    <a:masterClrMapping/>
  </p:clrMapOvr>
  <p:extLst>
    <p:ext uri="{DCECCB84-F9BA-43D5-87BE-67443E8EF086}">
      <p15:sldGuideLst xmlns:p15="http://schemas.microsoft.com/office/powerpoint/2012/main">
        <p15:guide id="3" orient="horz" pos="112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amp;A_Title/Subhead &amp; 4 column">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p:nvPr>
        </p:nvSpPr>
        <p:spPr>
          <a:xfrm>
            <a:off x="3228975" y="1809450"/>
            <a:ext cx="6280149" cy="4808538"/>
          </a:xfrm>
        </p:spPr>
        <p:txBody>
          <a:bodyPr lIns="91388" tIns="54833" rIns="91388" bIns="54833" numCol="3" spcCol="182774">
            <a:noAutofit/>
          </a:bodyPr>
          <a:lstStyle>
            <a:lvl1pPr marL="0" indent="0">
              <a:lnSpc>
                <a:spcPct val="1100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dirty="0"/>
              <a:t>Click to edit Master text styles</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4" name="Text Placeholder 3"/>
          <p:cNvSpPr>
            <a:spLocks noGrp="1"/>
          </p:cNvSpPr>
          <p:nvPr>
            <p:ph type="body" sz="quarter" idx="20"/>
          </p:nvPr>
        </p:nvSpPr>
        <p:spPr>
          <a:xfrm>
            <a:off x="526007" y="1799726"/>
            <a:ext cx="2390775" cy="4876800"/>
          </a:xfrm>
        </p:spPr>
        <p:txBody>
          <a:bodyPr lIns="91388" rIns="91388">
            <a:noAutofit/>
          </a:bodyPr>
          <a:lstStyle>
            <a:lvl1pPr>
              <a:lnSpc>
                <a:spcPts val="1500"/>
              </a:lnSpc>
              <a:spcBef>
                <a:spcPts val="0"/>
              </a:spcBef>
              <a:defRPr sz="1000" b="1">
                <a:solidFill>
                  <a:schemeClr val="tx2"/>
                </a:solidFill>
              </a:defRPr>
            </a:lvl1pPr>
            <a:lvl2pPr marL="0" indent="0">
              <a:lnSpc>
                <a:spcPts val="1500"/>
              </a:lnSpc>
              <a:spcBef>
                <a:spcPts val="0"/>
              </a:spcBef>
              <a:spcAft>
                <a:spcPts val="1200"/>
              </a:spcAft>
              <a:buFontTx/>
              <a:buNone/>
              <a:defRPr sz="1000"/>
            </a:lvl2pPr>
            <a:lvl3pPr marL="182774" indent="-182774">
              <a:lnSpc>
                <a:spcPts val="1500"/>
              </a:lnSpc>
              <a:spcBef>
                <a:spcPts val="0"/>
              </a:spcBef>
              <a:spcAft>
                <a:spcPts val="1200"/>
              </a:spcAft>
              <a:buClr>
                <a:schemeClr val="tx2"/>
              </a:buClr>
              <a:buFont typeface="+mj-lt"/>
              <a:buAutoNum type="alphaUcPeriod"/>
              <a:defRPr sz="1000"/>
            </a:lvl3pPr>
            <a:lvl4pPr>
              <a:lnSpc>
                <a:spcPct val="110000"/>
              </a:lnSpc>
              <a:spcBef>
                <a:spcPts val="0"/>
              </a:spcBef>
              <a:defRPr sz="1100"/>
            </a:lvl4pPr>
            <a:lvl5pPr>
              <a:lnSpc>
                <a:spcPct val="110000"/>
              </a:lnSpc>
              <a:spcBef>
                <a:spcPts val="0"/>
              </a:spcBef>
              <a:defRPr sz="1100"/>
            </a:lvl5pPr>
          </a:lstStyle>
          <a:p>
            <a:pPr lvl="0"/>
            <a:r>
              <a:rPr lang="en-US" dirty="0"/>
              <a:t>Click to edit Master text styles</a:t>
            </a:r>
          </a:p>
          <a:p>
            <a:pPr lvl="1"/>
            <a:r>
              <a:rPr lang="en-US" dirty="0"/>
              <a:t>Second level</a:t>
            </a:r>
          </a:p>
          <a:p>
            <a:pPr lvl="2"/>
            <a:r>
              <a:rPr lang="en-US" dirty="0"/>
              <a:t>Third level</a:t>
            </a:r>
          </a:p>
        </p:txBody>
      </p:sp>
      <p:sp>
        <p:nvSpPr>
          <p:cNvPr id="3" name="AssetID" descr="svtx:content/slide/@id">
            <a:extLst>
              <a:ext uri="{FF2B5EF4-FFF2-40B4-BE49-F238E27FC236}">
                <a16:creationId xmlns:a16="http://schemas.microsoft.com/office/drawing/2014/main" id="{4F5C593E-A3D0-F7AF-8FFC-1927346A316E}"/>
              </a:ext>
            </a:extLst>
          </p:cNvPr>
          <p:cNvSpPr>
            <a:spLocks noGrp="1" noRot="1" noMove="1" noResize="1" noEditPoints="1" noAdjustHandles="1" noChangeArrowheads="1" noChangeShapeType="1"/>
          </p:cNvSpPr>
          <p:nvPr>
            <p:ph type="body" sz="quarter" idx="21"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1789758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I_Title/Subhead">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4" name="Text Placeholder 3"/>
          <p:cNvSpPr>
            <a:spLocks noGrp="1"/>
          </p:cNvSpPr>
          <p:nvPr>
            <p:ph type="body" sz="quarter" idx="20"/>
          </p:nvPr>
        </p:nvSpPr>
        <p:spPr>
          <a:xfrm>
            <a:off x="537745" y="1798621"/>
            <a:ext cx="2390775" cy="4876800"/>
          </a:xfrm>
        </p:spPr>
        <p:txBody>
          <a:bodyPr lIns="91388" rIns="91388">
            <a:noAutofit/>
          </a:bodyPr>
          <a:lstStyle>
            <a:lvl1pPr>
              <a:lnSpc>
                <a:spcPts val="1500"/>
              </a:lnSpc>
              <a:spcBef>
                <a:spcPts val="1200"/>
              </a:spcBef>
              <a:defRPr sz="1000" b="0">
                <a:solidFill>
                  <a:schemeClr val="tx1"/>
                </a:solidFill>
              </a:defRPr>
            </a:lvl1pPr>
            <a:lvl2pPr marL="0" indent="0">
              <a:lnSpc>
                <a:spcPct val="110000"/>
              </a:lnSpc>
              <a:spcBef>
                <a:spcPts val="0"/>
              </a:spcBef>
              <a:spcAft>
                <a:spcPts val="1200"/>
              </a:spcAft>
              <a:buFontTx/>
              <a:buNone/>
              <a:defRPr sz="1100"/>
            </a:lvl2pPr>
            <a:lvl3pPr marL="182774" indent="-182774">
              <a:lnSpc>
                <a:spcPct val="110000"/>
              </a:lnSpc>
              <a:spcBef>
                <a:spcPts val="0"/>
              </a:spcBef>
              <a:spcAft>
                <a:spcPts val="1200"/>
              </a:spcAft>
              <a:buClr>
                <a:schemeClr val="tx2"/>
              </a:buClr>
              <a:buFont typeface="+mj-lt"/>
              <a:buAutoNum type="alphaUcPeriod"/>
              <a:defRPr sz="1100"/>
            </a:lvl3pPr>
            <a:lvl4pPr>
              <a:lnSpc>
                <a:spcPct val="110000"/>
              </a:lnSpc>
              <a:spcBef>
                <a:spcPts val="0"/>
              </a:spcBef>
              <a:defRPr sz="1100"/>
            </a:lvl4pPr>
            <a:lvl5pPr>
              <a:lnSpc>
                <a:spcPct val="110000"/>
              </a:lnSpc>
              <a:spcBef>
                <a:spcPts val="0"/>
              </a:spcBef>
              <a:defRPr sz="1100"/>
            </a:lvl5pPr>
          </a:lstStyle>
          <a:p>
            <a:pPr lvl="0"/>
            <a:r>
              <a:rPr lang="en-US" dirty="0"/>
              <a:t>Click to edit Master text styles</a:t>
            </a:r>
          </a:p>
        </p:txBody>
      </p:sp>
      <p:sp>
        <p:nvSpPr>
          <p:cNvPr id="3" name="AssetID" descr="svtx:content/slide/@id">
            <a:extLst>
              <a:ext uri="{FF2B5EF4-FFF2-40B4-BE49-F238E27FC236}">
                <a16:creationId xmlns:a16="http://schemas.microsoft.com/office/drawing/2014/main" id="{D48D5424-9962-48E4-90B1-4E302797D352}"/>
              </a:ext>
            </a:extLst>
          </p:cNvPr>
          <p:cNvSpPr>
            <a:spLocks noGrp="1" noRot="1" noMove="1" noResize="1" noEditPoints="1" noAdjustHandles="1" noChangeArrowheads="1" noChangeShapeType="1"/>
          </p:cNvSpPr>
          <p:nvPr>
            <p:ph type="body" sz="quarter" idx="21"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453636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932B6E07-811C-1DDD-436D-9B5AAFDBEE53}"/>
              </a:ext>
            </a:extLst>
          </p:cNvPr>
          <p:cNvSpPr>
            <a:spLocks noGrp="1" noRot="1" noMove="1" noResize="1" noEditPoints="1" noAdjustHandles="1" noChangeArrowheads="1" noChangeShapeType="1"/>
          </p:cNvSpPr>
          <p:nvPr>
            <p:ph type="body" idx="10" hasCustomPrompt="1"/>
          </p:nvPr>
        </p:nvSpPr>
        <p:spPr>
          <a:xfrm>
            <a:off x="8216900" y="7543800"/>
            <a:ext cx="1841500" cy="228600"/>
          </a:xfr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2091655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Subhead &amp; 2-col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dirty="0"/>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hasCustomPrompt="1"/>
          </p:nvPr>
        </p:nvSpPr>
        <p:spPr>
          <a:xfrm>
            <a:off x="540289" y="1790200"/>
            <a:ext cx="8961120" cy="4808538"/>
          </a:xfrm>
        </p:spPr>
        <p:txBody>
          <a:bodyPr lIns="91388" tIns="54833" rIns="91388" bIns="54833" numCol="2" spcCol="365760">
            <a:noAutofit/>
          </a:bodyPr>
          <a:lstStyle>
            <a:lvl1pPr marL="0" indent="0">
              <a:lnSpc>
                <a:spcPct val="110000"/>
              </a:lnSpc>
              <a:spcBef>
                <a:spcPts val="0"/>
              </a:spcBef>
              <a:spcAft>
                <a:spcPts val="900"/>
              </a:spcAft>
              <a:buFontTx/>
              <a:buNone/>
              <a:defRPr sz="950"/>
            </a:lvl1pPr>
            <a:lvl2pPr marL="0" indent="0">
              <a:lnSpc>
                <a:spcPct val="110000"/>
              </a:lnSpc>
              <a:spcBef>
                <a:spcPts val="600"/>
              </a:spcBef>
              <a:spcAft>
                <a:spcPts val="300"/>
              </a:spcAft>
              <a:buFontTx/>
              <a:buNone/>
              <a:defRPr sz="1000" cap="all" baseline="0">
                <a:solidFill>
                  <a:schemeClr val="tx2"/>
                </a:solidFill>
              </a:defRPr>
            </a:lvl2pPr>
            <a:lvl3pPr marL="0" indent="0">
              <a:lnSpc>
                <a:spcPct val="140000"/>
              </a:lnSpc>
              <a:spcBef>
                <a:spcPts val="0"/>
              </a:spcBef>
              <a:spcAft>
                <a:spcPts val="1200"/>
              </a:spcAft>
              <a:buFontTx/>
              <a:buNone/>
              <a:defRPr sz="1100">
                <a:solidFill>
                  <a:schemeClr val="tx2"/>
                </a:solidFill>
              </a:defRPr>
            </a:lvl3pPr>
            <a:lvl4pPr marL="0" indent="0">
              <a:lnSpc>
                <a:spcPct val="110000"/>
              </a:lnSpc>
              <a:spcBef>
                <a:spcPts val="0"/>
              </a:spcBef>
              <a:buFontTx/>
              <a:buNone/>
              <a:defRPr sz="900">
                <a:solidFill>
                  <a:schemeClr val="tx2"/>
                </a:solidFill>
              </a:defRPr>
            </a:lvl4pPr>
            <a:lvl5pPr marL="0" indent="0">
              <a:lnSpc>
                <a:spcPct val="110000"/>
              </a:lnSpc>
              <a:spcBef>
                <a:spcPts val="599"/>
              </a:spcBef>
              <a:buFontTx/>
              <a:buNone/>
              <a:defRPr sz="1100"/>
            </a:lvl5pPr>
          </a:lstStyle>
          <a:p>
            <a:pPr lvl="0"/>
            <a:r>
              <a:rPr lang="en-US" dirty="0"/>
              <a:t>Click to edit Master text styles</a:t>
            </a:r>
          </a:p>
          <a:p>
            <a:pPr lvl="1"/>
            <a:r>
              <a:rPr lang="en-US" dirty="0"/>
              <a:t>2nd level subhead</a:t>
            </a:r>
          </a:p>
          <a:p>
            <a:pPr lvl="2"/>
            <a:r>
              <a:rPr lang="en-US" dirty="0"/>
              <a:t>3rd intro</a:t>
            </a:r>
          </a:p>
          <a:p>
            <a:pPr lvl="3"/>
            <a:r>
              <a:rPr lang="en-US" dirty="0"/>
              <a:t>Small sub</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3" name="AssetID" descr="svtx:content/slide/@id">
            <a:extLst>
              <a:ext uri="{FF2B5EF4-FFF2-40B4-BE49-F238E27FC236}">
                <a16:creationId xmlns:a16="http://schemas.microsoft.com/office/drawing/2014/main" id="{F2A87862-A8E0-ABD6-88D6-D1B7A5C18CC7}"/>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814006769"/>
      </p:ext>
    </p:extLst>
  </p:cSld>
  <p:clrMapOvr>
    <a:masterClrMapping/>
  </p:clrMapOvr>
  <p:extLst>
    <p:ext uri="{DCECCB84-F9BA-43D5-87BE-67443E8EF086}">
      <p15:sldGuideLst xmlns:p15="http://schemas.microsoft.com/office/powerpoint/2012/main">
        <p15:guide id="3" orient="horz" pos="112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a:t>Insert Firm Logo</a:t>
            </a:r>
          </a:p>
        </p:txBody>
      </p:sp>
      <p:sp>
        <p:nvSpPr>
          <p:cNvPr id="12"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a:t>Click to edit subhead</a:t>
            </a:r>
          </a:p>
        </p:txBody>
      </p:sp>
      <p:sp>
        <p:nvSpPr>
          <p:cNvPr id="14" name="Text Placeholder 13"/>
          <p:cNvSpPr>
            <a:spLocks noGrp="1"/>
          </p:cNvSpPr>
          <p:nvPr>
            <p:ph type="body" sz="quarter" idx="15" hasCustomPrompt="1"/>
          </p:nvPr>
        </p:nvSpPr>
        <p:spPr>
          <a:xfrm>
            <a:off x="529813" y="7134371"/>
            <a:ext cx="851916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a:t>Click to edit footnote </a:t>
            </a:r>
          </a:p>
        </p:txBody>
      </p:sp>
      <p:sp>
        <p:nvSpPr>
          <p:cNvPr id="17" name="Text Placeholder 15"/>
          <p:cNvSpPr>
            <a:spLocks noGrp="1"/>
          </p:cNvSpPr>
          <p:nvPr>
            <p:ph type="body" sz="quarter" idx="17" hasCustomPrompt="1"/>
          </p:nvPr>
        </p:nvSpPr>
        <p:spPr>
          <a:xfrm>
            <a:off x="4607560" y="1795796"/>
            <a:ext cx="4901565" cy="4808855"/>
          </a:xfrm>
        </p:spPr>
        <p:txBody>
          <a:bodyPr lIns="91388" rIns="91388" anchor="t">
            <a:noAutofit/>
          </a:bodyPr>
          <a:lstStyle>
            <a:lvl1pPr marL="182774" indent="-182774">
              <a:lnSpc>
                <a:spcPct val="110000"/>
              </a:lnSpc>
              <a:spcBef>
                <a:spcPts val="900"/>
              </a:spcBef>
              <a:buNone/>
              <a:defRPr sz="1600"/>
            </a:lvl1pPr>
            <a:lvl2pPr marL="0" indent="0">
              <a:lnSpc>
                <a:spcPct val="110000"/>
              </a:lnSpc>
              <a:spcBef>
                <a:spcPts val="900"/>
              </a:spcBef>
              <a:buClr>
                <a:schemeClr val="bg1">
                  <a:lumMod val="50000"/>
                </a:schemeClr>
              </a:buClr>
              <a:buFont typeface="Arial" pitchFamily="34" charset="0"/>
              <a:buNone/>
              <a:defRPr sz="1400">
                <a:solidFill>
                  <a:schemeClr val="bg1">
                    <a:lumMod val="50000"/>
                  </a:schemeClr>
                </a:solidFill>
              </a:defRPr>
            </a:lvl2pPr>
            <a:lvl3pPr marL="365546" indent="-182774">
              <a:lnSpc>
                <a:spcPct val="110000"/>
              </a:lnSpc>
              <a:spcBef>
                <a:spcPts val="599"/>
              </a:spcBef>
              <a:buClr>
                <a:schemeClr val="bg1">
                  <a:lumMod val="50000"/>
                </a:schemeClr>
              </a:buClr>
              <a:buFont typeface="Avenir LT Std 35 Light" pitchFamily="34" charset="0"/>
              <a:buChar char="–"/>
              <a:defRPr sz="1100"/>
            </a:lvl3pPr>
            <a:lvl4pPr>
              <a:lnSpc>
                <a:spcPct val="110000"/>
              </a:lnSpc>
              <a:spcBef>
                <a:spcPts val="599"/>
              </a:spcBef>
              <a:defRPr sz="1100"/>
            </a:lvl4pPr>
            <a:lvl5pPr>
              <a:lnSpc>
                <a:spcPct val="110000"/>
              </a:lnSpc>
              <a:spcBef>
                <a:spcPts val="599"/>
              </a:spcBef>
              <a:defRPr sz="1100"/>
            </a:lvl5pPr>
          </a:lstStyle>
          <a:p>
            <a:pPr lvl="0"/>
            <a:r>
              <a:rPr lang="en-US"/>
              <a:t>Overview:</a:t>
            </a:r>
          </a:p>
          <a:p>
            <a:pPr lvl="1"/>
            <a:r>
              <a:rPr lang="en-US"/>
              <a:t>Contents goes here</a:t>
            </a:r>
          </a:p>
          <a:p>
            <a:pPr lvl="1"/>
            <a:r>
              <a:rPr lang="en-US"/>
              <a:t>Contents goes here</a:t>
            </a:r>
          </a:p>
        </p:txBody>
      </p:sp>
      <p:sp>
        <p:nvSpPr>
          <p:cNvPr id="21" name="Text Placeholder 20"/>
          <p:cNvSpPr>
            <a:spLocks noGrp="1"/>
          </p:cNvSpPr>
          <p:nvPr>
            <p:ph type="body" sz="quarter" idx="18"/>
          </p:nvPr>
        </p:nvSpPr>
        <p:spPr>
          <a:xfrm>
            <a:off x="540295" y="1799825"/>
            <a:ext cx="3642042" cy="4808538"/>
          </a:xfrm>
        </p:spPr>
        <p:txBody>
          <a:bodyPr lIns="91388" rIns="0">
            <a:noAutofit/>
          </a:bodyPr>
          <a:lstStyle>
            <a:lvl1pPr marL="0" indent="0">
              <a:lnSpc>
                <a:spcPts val="15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cxnSp>
        <p:nvCxnSpPr>
          <p:cNvPr id="11" name="Straight Connector 10"/>
          <p:cNvCxnSpPr/>
          <p:nvPr userDrawn="1"/>
        </p:nvCxnSpPr>
        <p:spPr>
          <a:xfrm>
            <a:off x="4415377" y="1881181"/>
            <a:ext cx="0" cy="5063635"/>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AssetID" descr="svtx:content/slide/@id">
            <a:extLst>
              <a:ext uri="{FF2B5EF4-FFF2-40B4-BE49-F238E27FC236}">
                <a16:creationId xmlns:a16="http://schemas.microsoft.com/office/drawing/2014/main" id="{3074A848-50C9-1872-8CC3-B862C674BC46}"/>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486324685"/>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Subhead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a:t>Click to edit footnote </a:t>
            </a:r>
          </a:p>
        </p:txBody>
      </p:sp>
      <p:sp>
        <p:nvSpPr>
          <p:cNvPr id="21" name="Text Placeholder 20"/>
          <p:cNvSpPr>
            <a:spLocks noGrp="1"/>
          </p:cNvSpPr>
          <p:nvPr>
            <p:ph type="body" sz="quarter" idx="18"/>
          </p:nvPr>
        </p:nvSpPr>
        <p:spPr>
          <a:xfrm>
            <a:off x="540289" y="1790200"/>
            <a:ext cx="8904287" cy="4808538"/>
          </a:xfrm>
        </p:spPr>
        <p:txBody>
          <a:bodyPr lIns="91388" tIns="54833" rIns="91388" bIns="54833">
            <a:noAutofit/>
          </a:bodyPr>
          <a:lstStyle>
            <a:lvl1pPr marL="0" indent="0">
              <a:lnSpc>
                <a:spcPts val="15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a:t>Click to edit subhead</a:t>
            </a:r>
          </a:p>
        </p:txBody>
      </p:sp>
      <p:sp>
        <p:nvSpPr>
          <p:cNvPr id="3" name="AssetID" descr="svtx:content/slide/@id">
            <a:extLst>
              <a:ext uri="{FF2B5EF4-FFF2-40B4-BE49-F238E27FC236}">
                <a16:creationId xmlns:a16="http://schemas.microsoft.com/office/drawing/2014/main" id="{2C3FD5FE-3A95-5B02-850D-3648682B3C3A}"/>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3636408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Subhead &amp; 2-col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a:t>Click to edit footnote </a:t>
            </a:r>
          </a:p>
        </p:txBody>
      </p:sp>
      <p:sp>
        <p:nvSpPr>
          <p:cNvPr id="21" name="Text Placeholder 20"/>
          <p:cNvSpPr>
            <a:spLocks noGrp="1"/>
          </p:cNvSpPr>
          <p:nvPr>
            <p:ph type="body" sz="quarter" idx="18" hasCustomPrompt="1"/>
          </p:nvPr>
        </p:nvSpPr>
        <p:spPr>
          <a:xfrm>
            <a:off x="540289" y="1790200"/>
            <a:ext cx="8961120" cy="4808538"/>
          </a:xfrm>
        </p:spPr>
        <p:txBody>
          <a:bodyPr lIns="91388" tIns="54833" rIns="91388" bIns="54833" numCol="2" spcCol="365760">
            <a:noAutofit/>
          </a:bodyPr>
          <a:lstStyle>
            <a:lvl1pPr marL="0" indent="0">
              <a:lnSpc>
                <a:spcPct val="110000"/>
              </a:lnSpc>
              <a:spcBef>
                <a:spcPts val="0"/>
              </a:spcBef>
              <a:spcAft>
                <a:spcPts val="900"/>
              </a:spcAft>
              <a:buFontTx/>
              <a:buNone/>
              <a:defRPr sz="950"/>
            </a:lvl1pPr>
            <a:lvl2pPr marL="0" indent="0">
              <a:lnSpc>
                <a:spcPct val="110000"/>
              </a:lnSpc>
              <a:spcBef>
                <a:spcPts val="600"/>
              </a:spcBef>
              <a:spcAft>
                <a:spcPts val="300"/>
              </a:spcAft>
              <a:buFontTx/>
              <a:buNone/>
              <a:defRPr sz="1000" cap="all" baseline="0">
                <a:solidFill>
                  <a:schemeClr val="tx2"/>
                </a:solidFill>
              </a:defRPr>
            </a:lvl2pPr>
            <a:lvl3pPr marL="0" indent="0">
              <a:lnSpc>
                <a:spcPct val="140000"/>
              </a:lnSpc>
              <a:spcBef>
                <a:spcPts val="0"/>
              </a:spcBef>
              <a:spcAft>
                <a:spcPts val="1200"/>
              </a:spcAft>
              <a:buFontTx/>
              <a:buNone/>
              <a:defRPr sz="1100">
                <a:solidFill>
                  <a:schemeClr val="tx2"/>
                </a:solidFill>
              </a:defRPr>
            </a:lvl3pPr>
            <a:lvl4pPr marL="0" indent="0">
              <a:lnSpc>
                <a:spcPct val="110000"/>
              </a:lnSpc>
              <a:spcBef>
                <a:spcPts val="0"/>
              </a:spcBef>
              <a:buFontTx/>
              <a:buNone/>
              <a:defRPr sz="900">
                <a:solidFill>
                  <a:schemeClr val="tx2"/>
                </a:solidFill>
              </a:defRPr>
            </a:lvl4pPr>
            <a:lvl5pPr marL="0" indent="0">
              <a:lnSpc>
                <a:spcPct val="110000"/>
              </a:lnSpc>
              <a:spcBef>
                <a:spcPts val="599"/>
              </a:spcBef>
              <a:buFontTx/>
              <a:buNone/>
              <a:defRPr sz="1100"/>
            </a:lvl5pPr>
          </a:lstStyle>
          <a:p>
            <a:pPr lvl="0"/>
            <a:r>
              <a:rPr lang="en-US"/>
              <a:t>Click to edit Master text styles</a:t>
            </a:r>
          </a:p>
          <a:p>
            <a:pPr lvl="1"/>
            <a:r>
              <a:rPr lang="en-US"/>
              <a:t>2nd level subhead</a:t>
            </a:r>
          </a:p>
          <a:p>
            <a:pPr lvl="2"/>
            <a:r>
              <a:rPr lang="en-US"/>
              <a:t>3rd intro</a:t>
            </a:r>
          </a:p>
          <a:p>
            <a:pPr lvl="3"/>
            <a:r>
              <a:rPr lang="en-US"/>
              <a:t>Small sub</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a:t>Click to edit subhead</a:t>
            </a:r>
          </a:p>
        </p:txBody>
      </p:sp>
      <p:sp>
        <p:nvSpPr>
          <p:cNvPr id="3" name="AssetID" descr="svtx:content/slide/@id">
            <a:extLst>
              <a:ext uri="{FF2B5EF4-FFF2-40B4-BE49-F238E27FC236}">
                <a16:creationId xmlns:a16="http://schemas.microsoft.com/office/drawing/2014/main" id="{9D99F000-E64E-9D25-31DE-A7A549DA7DC4}"/>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2540787932"/>
      </p:ext>
    </p:extLst>
  </p:cSld>
  <p:clrMapOvr>
    <a:masterClrMapping/>
  </p:clrMapOvr>
  <p:extLst>
    <p:ext uri="{DCECCB84-F9BA-43D5-87BE-67443E8EF086}">
      <p15:sldGuideLst xmlns:p15="http://schemas.microsoft.com/office/powerpoint/2012/main">
        <p15:guide id="3" orient="horz" pos="112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Subhead &amp; 2-col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a:t>Click to edit footnote </a:t>
            </a:r>
          </a:p>
        </p:txBody>
      </p:sp>
      <p:sp>
        <p:nvSpPr>
          <p:cNvPr id="21" name="Text Placeholder 20"/>
          <p:cNvSpPr>
            <a:spLocks noGrp="1"/>
          </p:cNvSpPr>
          <p:nvPr>
            <p:ph type="body" sz="quarter" idx="18" hasCustomPrompt="1"/>
          </p:nvPr>
        </p:nvSpPr>
        <p:spPr>
          <a:xfrm>
            <a:off x="540289" y="1790200"/>
            <a:ext cx="8961120" cy="4808538"/>
          </a:xfrm>
        </p:spPr>
        <p:txBody>
          <a:bodyPr lIns="91388" tIns="54833" rIns="91388" bIns="54833" numCol="2" spcCol="365760">
            <a:noAutofit/>
          </a:bodyPr>
          <a:lstStyle>
            <a:lvl1pPr marL="0" indent="0">
              <a:lnSpc>
                <a:spcPct val="110000"/>
              </a:lnSpc>
              <a:spcBef>
                <a:spcPts val="0"/>
              </a:spcBef>
              <a:spcAft>
                <a:spcPts val="900"/>
              </a:spcAft>
              <a:buFontTx/>
              <a:buNone/>
              <a:defRPr sz="950"/>
            </a:lvl1pPr>
            <a:lvl2pPr marL="0" indent="0">
              <a:lnSpc>
                <a:spcPct val="110000"/>
              </a:lnSpc>
              <a:spcBef>
                <a:spcPts val="600"/>
              </a:spcBef>
              <a:spcAft>
                <a:spcPts val="300"/>
              </a:spcAft>
              <a:buFontTx/>
              <a:buNone/>
              <a:defRPr sz="1000" cap="all" baseline="0">
                <a:solidFill>
                  <a:schemeClr val="tx2"/>
                </a:solidFill>
              </a:defRPr>
            </a:lvl2pPr>
            <a:lvl3pPr marL="0" indent="0">
              <a:lnSpc>
                <a:spcPct val="140000"/>
              </a:lnSpc>
              <a:spcBef>
                <a:spcPts val="0"/>
              </a:spcBef>
              <a:spcAft>
                <a:spcPts val="1200"/>
              </a:spcAft>
              <a:buFontTx/>
              <a:buNone/>
              <a:defRPr sz="1100">
                <a:solidFill>
                  <a:schemeClr val="tx2"/>
                </a:solidFill>
              </a:defRPr>
            </a:lvl3pPr>
            <a:lvl4pPr marL="0" indent="0">
              <a:lnSpc>
                <a:spcPct val="110000"/>
              </a:lnSpc>
              <a:spcBef>
                <a:spcPts val="0"/>
              </a:spcBef>
              <a:buFontTx/>
              <a:buNone/>
              <a:defRPr sz="900">
                <a:solidFill>
                  <a:schemeClr val="tx2"/>
                </a:solidFill>
              </a:defRPr>
            </a:lvl4pPr>
            <a:lvl5pPr marL="0" indent="0">
              <a:lnSpc>
                <a:spcPct val="110000"/>
              </a:lnSpc>
              <a:spcBef>
                <a:spcPts val="599"/>
              </a:spcBef>
              <a:buFontTx/>
              <a:buNone/>
              <a:defRPr sz="1100"/>
            </a:lvl5pPr>
          </a:lstStyle>
          <a:p>
            <a:pPr lvl="0"/>
            <a:r>
              <a:rPr lang="en-US"/>
              <a:t>Click to edit Master text styles</a:t>
            </a:r>
          </a:p>
          <a:p>
            <a:pPr lvl="1"/>
            <a:r>
              <a:rPr lang="en-US"/>
              <a:t>2nd level subhead</a:t>
            </a:r>
          </a:p>
          <a:p>
            <a:pPr lvl="2"/>
            <a:r>
              <a:rPr lang="en-US"/>
              <a:t>3rd intro</a:t>
            </a:r>
          </a:p>
          <a:p>
            <a:pPr lvl="3"/>
            <a:r>
              <a:rPr lang="en-US"/>
              <a:t>Small sub</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a:t>Click to edit subhead</a:t>
            </a:r>
          </a:p>
        </p:txBody>
      </p:sp>
      <p:sp>
        <p:nvSpPr>
          <p:cNvPr id="3" name="AssetID" descr="svtx:content/slide/@id">
            <a:extLst>
              <a:ext uri="{FF2B5EF4-FFF2-40B4-BE49-F238E27FC236}">
                <a16:creationId xmlns:a16="http://schemas.microsoft.com/office/drawing/2014/main" id="{F2A87862-A8E0-ABD6-88D6-D1B7A5C18CC7}"/>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3525437444"/>
      </p:ext>
    </p:extLst>
  </p:cSld>
  <p:clrMapOvr>
    <a:masterClrMapping/>
  </p:clrMapOvr>
  <p:extLst>
    <p:ext uri="{DCECCB84-F9BA-43D5-87BE-67443E8EF086}">
      <p15:sldGuideLst xmlns:p15="http://schemas.microsoft.com/office/powerpoint/2012/main">
        <p15:guide id="3" orient="horz" pos="112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Subhead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94360"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p:nvPr>
        </p:nvSpPr>
        <p:spPr>
          <a:xfrm>
            <a:off x="604837" y="1790200"/>
            <a:ext cx="8904287" cy="4808538"/>
          </a:xfrm>
        </p:spPr>
        <p:txBody>
          <a:bodyPr lIns="91388" tIns="54833" rIns="91388" bIns="54833">
            <a:noAutofit/>
          </a:bodyPr>
          <a:lstStyle>
            <a:lvl1pPr marL="0" indent="0">
              <a:lnSpc>
                <a:spcPts val="1500"/>
              </a:lnSpc>
              <a:spcBef>
                <a:spcPts val="1200"/>
              </a:spcBef>
              <a:buFontTx/>
              <a:buNone/>
              <a:defRPr sz="11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8" name="Text Placeholder 11"/>
          <p:cNvSpPr>
            <a:spLocks noGrp="1"/>
          </p:cNvSpPr>
          <p:nvPr>
            <p:ph type="body" sz="quarter" idx="14" hasCustomPrompt="1"/>
          </p:nvPr>
        </p:nvSpPr>
        <p:spPr>
          <a:xfrm>
            <a:off x="594361"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Tree>
    <p:extLst>
      <p:ext uri="{BB962C8B-B14F-4D97-AF65-F5344CB8AC3E}">
        <p14:creationId xmlns:p14="http://schemas.microsoft.com/office/powerpoint/2010/main" val="4231207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32300" y="4334726"/>
            <a:ext cx="4879340" cy="1883198"/>
          </a:xfrm>
        </p:spPr>
        <p:txBody>
          <a:bodyPr lIns="0" tIns="0" rIns="0" bIns="0" anchor="t" anchorCtr="0">
            <a:noAutofit/>
          </a:bodyPr>
          <a:lstStyle>
            <a:lvl1pPr algn="r">
              <a:defRPr sz="14000">
                <a:solidFill>
                  <a:schemeClr val="tx2"/>
                </a:solidFill>
                <a:latin typeface="Arial" pitchFamily="34" charset="0"/>
                <a:cs typeface="Arial" pitchFamily="34" charset="0"/>
              </a:defRPr>
            </a:lvl1pPr>
          </a:lstStyle>
          <a:p>
            <a:r>
              <a:rPr lang="en-US" dirty="0"/>
              <a:t>Q</a:t>
            </a:r>
          </a:p>
        </p:txBody>
      </p:sp>
      <p:sp>
        <p:nvSpPr>
          <p:cNvPr id="3" name="Subtitle 2"/>
          <p:cNvSpPr>
            <a:spLocks noGrp="1"/>
          </p:cNvSpPr>
          <p:nvPr>
            <p:ph type="subTitle" idx="1" hasCustomPrompt="1"/>
          </p:nvPr>
        </p:nvSpPr>
        <p:spPr>
          <a:xfrm>
            <a:off x="4432305" y="6416045"/>
            <a:ext cx="4818380" cy="384494"/>
          </a:xfrm>
        </p:spPr>
        <p:txBody>
          <a:bodyPr lIns="0" tIns="0" rIns="0" bIns="0" anchor="t" anchorCtr="0">
            <a:noAutofit/>
          </a:bodyPr>
          <a:lstStyle>
            <a:lvl1pPr marL="0" indent="0" algn="r">
              <a:buNone/>
              <a:defRPr sz="2600" baseline="0">
                <a:solidFill>
                  <a:schemeClr val="bg1">
                    <a:lumMod val="50000"/>
                  </a:schemeClr>
                </a:solidFill>
              </a:defRPr>
            </a:lvl1pPr>
            <a:lvl2pPr marL="509115" indent="0" algn="ctr">
              <a:buNone/>
              <a:defRPr>
                <a:solidFill>
                  <a:schemeClr val="tx1">
                    <a:tint val="75000"/>
                  </a:schemeClr>
                </a:solidFill>
              </a:defRPr>
            </a:lvl2pPr>
            <a:lvl3pPr marL="1018228" indent="0" algn="ctr">
              <a:buNone/>
              <a:defRPr>
                <a:solidFill>
                  <a:schemeClr val="tx1">
                    <a:tint val="75000"/>
                  </a:schemeClr>
                </a:solidFill>
              </a:defRPr>
            </a:lvl3pPr>
            <a:lvl4pPr marL="1527344" indent="0" algn="ctr">
              <a:buNone/>
              <a:defRPr>
                <a:solidFill>
                  <a:schemeClr val="tx1">
                    <a:tint val="75000"/>
                  </a:schemeClr>
                </a:solidFill>
              </a:defRPr>
            </a:lvl4pPr>
            <a:lvl5pPr marL="2036458" indent="0" algn="ctr">
              <a:buNone/>
              <a:defRPr>
                <a:solidFill>
                  <a:schemeClr val="tx1">
                    <a:tint val="75000"/>
                  </a:schemeClr>
                </a:solidFill>
              </a:defRPr>
            </a:lvl5pPr>
            <a:lvl6pPr marL="2545574" indent="0" algn="ctr">
              <a:buNone/>
              <a:defRPr>
                <a:solidFill>
                  <a:schemeClr val="tx1">
                    <a:tint val="75000"/>
                  </a:schemeClr>
                </a:solidFill>
              </a:defRPr>
            </a:lvl6pPr>
            <a:lvl7pPr marL="3054686" indent="0" algn="ctr">
              <a:buNone/>
              <a:defRPr>
                <a:solidFill>
                  <a:schemeClr val="tx1">
                    <a:tint val="75000"/>
                  </a:schemeClr>
                </a:solidFill>
              </a:defRPr>
            </a:lvl7pPr>
            <a:lvl8pPr marL="3563802" indent="0" algn="ctr">
              <a:buNone/>
              <a:defRPr>
                <a:solidFill>
                  <a:schemeClr val="tx1">
                    <a:tint val="75000"/>
                  </a:schemeClr>
                </a:solidFill>
              </a:defRPr>
            </a:lvl8pPr>
            <a:lvl9pPr marL="4072914" indent="0" algn="ctr">
              <a:buNone/>
              <a:defRPr>
                <a:solidFill>
                  <a:schemeClr val="tx1">
                    <a:tint val="75000"/>
                  </a:schemeClr>
                </a:solidFill>
              </a:defRPr>
            </a:lvl9pPr>
          </a:lstStyle>
          <a:p>
            <a:r>
              <a:rPr lang="en-US" dirty="0"/>
              <a:t>Click to edit title</a:t>
            </a:r>
          </a:p>
        </p:txBody>
      </p:sp>
      <p:sp>
        <p:nvSpPr>
          <p:cNvPr id="12" name="Text Placeholder 11"/>
          <p:cNvSpPr>
            <a:spLocks noGrp="1"/>
          </p:cNvSpPr>
          <p:nvPr>
            <p:ph type="body" sz="quarter" idx="11" hasCustomPrompt="1"/>
          </p:nvPr>
        </p:nvSpPr>
        <p:spPr>
          <a:xfrm>
            <a:off x="4432305" y="6847523"/>
            <a:ext cx="4818380" cy="457200"/>
          </a:xfrm>
        </p:spPr>
        <p:txBody>
          <a:bodyPr lIns="0" tIns="0" rIns="0" bIns="0">
            <a:noAutofit/>
          </a:bodyPr>
          <a:lstStyle>
            <a:lvl1pPr marL="0" indent="0" algn="r">
              <a:buNone/>
              <a:defRPr sz="1800" baseline="0">
                <a:solidFill>
                  <a:schemeClr val="bg1">
                    <a:lumMod val="50000"/>
                  </a:schemeClr>
                </a:solidFill>
              </a:defRPr>
            </a:lvl1pPr>
            <a:lvl2pPr>
              <a:defRPr sz="1800"/>
            </a:lvl2pPr>
            <a:lvl3pPr>
              <a:defRPr sz="1800"/>
            </a:lvl3pPr>
            <a:lvl4pPr>
              <a:defRPr sz="1800"/>
            </a:lvl4pPr>
            <a:lvl5pPr>
              <a:defRPr sz="1800"/>
            </a:lvl5pPr>
          </a:lstStyle>
          <a:p>
            <a:pPr lvl="0"/>
            <a:r>
              <a:rPr lang="en-US" dirty="0"/>
              <a:t>Click to edit Quarter Year</a:t>
            </a:r>
          </a:p>
        </p:txBody>
      </p:sp>
      <p:sp>
        <p:nvSpPr>
          <p:cNvPr id="19" name="Picture Placeholder 18"/>
          <p:cNvSpPr>
            <a:spLocks noGrp="1"/>
          </p:cNvSpPr>
          <p:nvPr>
            <p:ph type="pic" sz="quarter" idx="13" hasCustomPrompt="1"/>
          </p:nvPr>
        </p:nvSpPr>
        <p:spPr>
          <a:xfrm>
            <a:off x="485777" y="674099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4" name="AssetID" descr="svtx:content/slide/@id">
            <a:extLst>
              <a:ext uri="{FF2B5EF4-FFF2-40B4-BE49-F238E27FC236}">
                <a16:creationId xmlns:a16="http://schemas.microsoft.com/office/drawing/2014/main" id="{5B224DF8-BB71-2F73-37F8-4C06F84DEBAD}"/>
              </a:ext>
            </a:extLst>
          </p:cNvPr>
          <p:cNvSpPr>
            <a:spLocks noGrp="1" noRot="1" noMove="1" noResize="1" noEditPoints="1" noAdjustHandles="1" noChangeArrowheads="1" noChangeShapeType="1"/>
          </p:cNvSpPr>
          <p:nvPr>
            <p:ph type="body" sz="quarter" idx="14"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3606725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2"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14" name="Text Placeholder 13"/>
          <p:cNvSpPr>
            <a:spLocks noGrp="1"/>
          </p:cNvSpPr>
          <p:nvPr>
            <p:ph type="body" sz="quarter" idx="15" hasCustomPrompt="1"/>
          </p:nvPr>
        </p:nvSpPr>
        <p:spPr>
          <a:xfrm>
            <a:off x="529813" y="7134371"/>
            <a:ext cx="851916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17" name="Text Placeholder 15"/>
          <p:cNvSpPr>
            <a:spLocks noGrp="1"/>
          </p:cNvSpPr>
          <p:nvPr>
            <p:ph type="body" sz="quarter" idx="17" hasCustomPrompt="1"/>
          </p:nvPr>
        </p:nvSpPr>
        <p:spPr>
          <a:xfrm>
            <a:off x="4607560" y="1795796"/>
            <a:ext cx="4901565" cy="4808855"/>
          </a:xfrm>
        </p:spPr>
        <p:txBody>
          <a:bodyPr lIns="91388" rIns="91388" anchor="t">
            <a:noAutofit/>
          </a:bodyPr>
          <a:lstStyle>
            <a:lvl1pPr marL="182774" indent="-182774">
              <a:lnSpc>
                <a:spcPct val="110000"/>
              </a:lnSpc>
              <a:spcBef>
                <a:spcPts val="900"/>
              </a:spcBef>
              <a:buNone/>
              <a:defRPr sz="1600"/>
            </a:lvl1pPr>
            <a:lvl2pPr marL="0" indent="0">
              <a:lnSpc>
                <a:spcPct val="110000"/>
              </a:lnSpc>
              <a:spcBef>
                <a:spcPts val="900"/>
              </a:spcBef>
              <a:buClr>
                <a:schemeClr val="bg1">
                  <a:lumMod val="50000"/>
                </a:schemeClr>
              </a:buClr>
              <a:buFont typeface="Arial" pitchFamily="34" charset="0"/>
              <a:buNone/>
              <a:defRPr sz="1400">
                <a:solidFill>
                  <a:schemeClr val="bg1">
                    <a:lumMod val="50000"/>
                  </a:schemeClr>
                </a:solidFill>
              </a:defRPr>
            </a:lvl2pPr>
            <a:lvl3pPr marL="365546" indent="-182774">
              <a:lnSpc>
                <a:spcPct val="110000"/>
              </a:lnSpc>
              <a:spcBef>
                <a:spcPts val="599"/>
              </a:spcBef>
              <a:buClr>
                <a:schemeClr val="bg1">
                  <a:lumMod val="50000"/>
                </a:schemeClr>
              </a:buClr>
              <a:buFont typeface="Avenir LT Std 35 Light" pitchFamily="34" charset="0"/>
              <a:buChar char="–"/>
              <a:defRPr sz="1100"/>
            </a:lvl3pPr>
            <a:lvl4pPr>
              <a:lnSpc>
                <a:spcPct val="110000"/>
              </a:lnSpc>
              <a:spcBef>
                <a:spcPts val="599"/>
              </a:spcBef>
              <a:defRPr sz="1100"/>
            </a:lvl4pPr>
            <a:lvl5pPr>
              <a:lnSpc>
                <a:spcPct val="110000"/>
              </a:lnSpc>
              <a:spcBef>
                <a:spcPts val="599"/>
              </a:spcBef>
              <a:defRPr sz="1100"/>
            </a:lvl5pPr>
          </a:lstStyle>
          <a:p>
            <a:pPr lvl="0"/>
            <a:r>
              <a:rPr lang="en-US" dirty="0"/>
              <a:t>Overview:</a:t>
            </a:r>
          </a:p>
          <a:p>
            <a:pPr lvl="1"/>
            <a:r>
              <a:rPr lang="en-US" dirty="0"/>
              <a:t>Contents goes here</a:t>
            </a:r>
          </a:p>
          <a:p>
            <a:pPr lvl="1"/>
            <a:r>
              <a:rPr lang="en-US" dirty="0"/>
              <a:t>Contents goes here</a:t>
            </a:r>
          </a:p>
        </p:txBody>
      </p:sp>
      <p:sp>
        <p:nvSpPr>
          <p:cNvPr id="21" name="Text Placeholder 20"/>
          <p:cNvSpPr>
            <a:spLocks noGrp="1"/>
          </p:cNvSpPr>
          <p:nvPr>
            <p:ph type="body" sz="quarter" idx="18"/>
          </p:nvPr>
        </p:nvSpPr>
        <p:spPr>
          <a:xfrm>
            <a:off x="540295" y="1799825"/>
            <a:ext cx="3642042" cy="4808538"/>
          </a:xfrm>
        </p:spPr>
        <p:txBody>
          <a:bodyPr lIns="91388" rIns="0">
            <a:noAutofit/>
          </a:bodyPr>
          <a:lstStyle>
            <a:lvl1pPr marL="0" indent="0">
              <a:lnSpc>
                <a:spcPts val="15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cxnSp>
        <p:nvCxnSpPr>
          <p:cNvPr id="11" name="Straight Connector 10"/>
          <p:cNvCxnSpPr/>
          <p:nvPr userDrawn="1"/>
        </p:nvCxnSpPr>
        <p:spPr>
          <a:xfrm>
            <a:off x="4415377" y="1881181"/>
            <a:ext cx="0" cy="5063635"/>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AssetID" descr="svtx:content/slide/@id">
            <a:extLst>
              <a:ext uri="{FF2B5EF4-FFF2-40B4-BE49-F238E27FC236}">
                <a16:creationId xmlns:a16="http://schemas.microsoft.com/office/drawing/2014/main" id="{3074A848-50C9-1872-8CC3-B862C674BC46}"/>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70646611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1/2 pg">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2"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14" name="Text Placeholder 13"/>
          <p:cNvSpPr>
            <a:spLocks noGrp="1"/>
          </p:cNvSpPr>
          <p:nvPr>
            <p:ph type="body" sz="quarter" idx="15" hasCustomPrompt="1"/>
          </p:nvPr>
        </p:nvSpPr>
        <p:spPr>
          <a:xfrm>
            <a:off x="529812" y="7134371"/>
            <a:ext cx="8529320" cy="400050"/>
          </a:xfrm>
        </p:spPr>
        <p:txBody>
          <a:bodyPr lIns="91388" tIns="91388"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cxnSp>
        <p:nvCxnSpPr>
          <p:cNvPr id="19" name="Straight Connector 18"/>
          <p:cNvCxnSpPr/>
          <p:nvPr userDrawn="1"/>
        </p:nvCxnSpPr>
        <p:spPr>
          <a:xfrm>
            <a:off x="4415377" y="1881176"/>
            <a:ext cx="0" cy="4808537"/>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20"/>
          <p:cNvSpPr>
            <a:spLocks noGrp="1"/>
          </p:cNvSpPr>
          <p:nvPr>
            <p:ph type="body" sz="quarter" idx="18"/>
          </p:nvPr>
        </p:nvSpPr>
        <p:spPr>
          <a:xfrm>
            <a:off x="540295" y="1790200"/>
            <a:ext cx="3642042" cy="4808538"/>
          </a:xfrm>
        </p:spPr>
        <p:txBody>
          <a:bodyPr lIns="91388" tIns="54833" rIns="0" bIns="54833">
            <a:noAutofit/>
          </a:bodyPr>
          <a:lstStyle>
            <a:lvl1pPr marL="0" indent="0">
              <a:lnSpc>
                <a:spcPts val="15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3" name="AssetID" descr="svtx:content/slide/@id">
            <a:extLst>
              <a:ext uri="{FF2B5EF4-FFF2-40B4-BE49-F238E27FC236}">
                <a16:creationId xmlns:a16="http://schemas.microsoft.com/office/drawing/2014/main" id="{2EF29AD8-21AB-1104-1A60-772ECF7F8208}"/>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14699851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23" tIns="50911" rIns="101823" bIns="50911" rtlCol="0" anchor="ctr">
            <a:normAutofit/>
          </a:bodyPr>
          <a:lstStyle/>
          <a:p>
            <a:r>
              <a:rPr lang="en-US"/>
              <a:t>Click to edit Master title style</a:t>
            </a:r>
          </a:p>
        </p:txBody>
      </p:sp>
      <p:sp>
        <p:nvSpPr>
          <p:cNvPr id="3" name="Text Placeholder 2"/>
          <p:cNvSpPr>
            <a:spLocks noGrp="1"/>
          </p:cNvSpPr>
          <p:nvPr>
            <p:ph type="body" idx="1"/>
          </p:nvPr>
        </p:nvSpPr>
        <p:spPr>
          <a:xfrm>
            <a:off x="502920" y="1813566"/>
            <a:ext cx="9052560" cy="5129425"/>
          </a:xfrm>
          <a:prstGeom prst="rect">
            <a:avLst/>
          </a:prstGeom>
        </p:spPr>
        <p:txBody>
          <a:bodyPr vert="horz" lIns="101823" tIns="50911" rIns="101823" bIns="509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4"/>
          </p:nvPr>
        </p:nvSpPr>
        <p:spPr>
          <a:xfrm>
            <a:off x="9144000" y="7067448"/>
            <a:ext cx="492760" cy="413808"/>
          </a:xfrm>
          <a:prstGeom prst="rect">
            <a:avLst/>
          </a:prstGeom>
        </p:spPr>
        <p:txBody>
          <a:bodyPr lIns="0" tIns="0" rIns="0" bIns="0"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a:solidFill>
                <a:prstClr val="white">
                  <a:lumMod val="50000"/>
                </a:prstClr>
              </a:solidFill>
            </a:endParaRPr>
          </a:p>
        </p:txBody>
      </p:sp>
    </p:spTree>
    <p:extLst>
      <p:ext uri="{BB962C8B-B14F-4D97-AF65-F5344CB8AC3E}">
        <p14:creationId xmlns:p14="http://schemas.microsoft.com/office/powerpoint/2010/main" val="180127434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9" r:id="rId3"/>
    <p:sldLayoutId id="2147483673" r:id="rId4"/>
    <p:sldLayoutId id="2147483674" r:id="rId5"/>
    <p:sldLayoutId id="2147483685" r:id="rId6"/>
  </p:sldLayoutIdLst>
  <p:hf hdr="0" ftr="0" dt="0"/>
  <p:txStyles>
    <p:titleStyle>
      <a:lvl1pPr algn="l" defTabSz="1018228" rtl="0" eaLnBrk="1" latinLnBrk="0" hangingPunct="1">
        <a:spcBef>
          <a:spcPct val="0"/>
        </a:spcBef>
        <a:buNone/>
        <a:defRPr sz="2600" kern="1200">
          <a:solidFill>
            <a:schemeClr val="tx1"/>
          </a:solidFill>
          <a:latin typeface="Arial" pitchFamily="34" charset="0"/>
          <a:ea typeface="+mj-ea"/>
          <a:cs typeface="Arial" pitchFamily="34" charset="0"/>
        </a:defRPr>
      </a:lvl1pPr>
    </p:titleStyle>
    <p:body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userDrawn="1">
          <p15:clr>
            <a:srgbClr val="F26B43"/>
          </p15:clr>
        </p15:guide>
        <p15:guide id="2" pos="595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23" tIns="50911" rIns="101823" bIns="50911"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1813566"/>
            <a:ext cx="9052560" cy="5129425"/>
          </a:xfrm>
          <a:prstGeom prst="rect">
            <a:avLst/>
          </a:prstGeom>
        </p:spPr>
        <p:txBody>
          <a:bodyPr vert="horz" lIns="101823" tIns="50911" rIns="101823" bIns="509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9144000" y="7067448"/>
            <a:ext cx="492760" cy="413808"/>
          </a:xfrm>
          <a:prstGeom prst="rect">
            <a:avLst/>
          </a:prstGeom>
        </p:spPr>
        <p:txBody>
          <a:bodyPr lIns="0" tIns="0" rIns="0" bIns="0"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170001005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Lst>
  <p:hf hdr="0" ftr="0" dt="0"/>
  <p:txStyles>
    <p:titleStyle>
      <a:lvl1pPr algn="l" defTabSz="1018228" rtl="0" eaLnBrk="1" latinLnBrk="0" hangingPunct="1">
        <a:spcBef>
          <a:spcPct val="0"/>
        </a:spcBef>
        <a:buNone/>
        <a:defRPr sz="2600" kern="1200">
          <a:solidFill>
            <a:schemeClr val="tx1"/>
          </a:solidFill>
          <a:latin typeface="Arial" pitchFamily="34" charset="0"/>
          <a:ea typeface="+mj-ea"/>
          <a:cs typeface="Arial" pitchFamily="34" charset="0"/>
        </a:defRPr>
      </a:lvl1pPr>
    </p:titleStyle>
    <p:body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p15:clr>
            <a:srgbClr val="F26B43"/>
          </p15:clr>
        </p15:guide>
        <p15:guide id="2" pos="595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chart" Target="../charts/char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chart" Target="../charts/chart16.xml"/></Relationships>
</file>

<file path=ppt/slides/_rels/slide14.xml.rels><?xml version="1.0" encoding="UTF-8" standalone="yes"?>
<Relationships xmlns="http://schemas.openxmlformats.org/package/2006/relationships"><Relationship Id="rId8" Type="http://schemas.openxmlformats.org/officeDocument/2006/relationships/chart" Target="../charts/chart22.xml"/><Relationship Id="rId3" Type="http://schemas.openxmlformats.org/officeDocument/2006/relationships/chart" Target="../charts/chart17.xml"/><Relationship Id="rId7" Type="http://schemas.openxmlformats.org/officeDocument/2006/relationships/chart" Target="../charts/chart21.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chart" Target="../charts/chart20.xml"/><Relationship Id="rId5" Type="http://schemas.openxmlformats.org/officeDocument/2006/relationships/chart" Target="../charts/chart19.xml"/><Relationship Id="rId4" Type="http://schemas.openxmlformats.org/officeDocument/2006/relationships/chart" Target="../charts/chart18.xml"/><Relationship Id="rId9"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www.curiowealth.com/" TargetMode="External"/><Relationship Id="rId2" Type="http://schemas.openxmlformats.org/officeDocument/2006/relationships/hyperlink" Target="http://www.adviserinfo.sec.gov/" TargetMode="Externa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B02B273C-6B27-A88F-55DF-8F7FF010D154}"/>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marR="0" lvl="0" indent="0" algn="r" defTabSz="1018824" rtl="0" eaLnBrk="1" fontAlgn="auto" latinLnBrk="0" hangingPunct="1">
              <a:lnSpc>
                <a:spcPct val="110000"/>
              </a:lnSpc>
              <a:spcBef>
                <a:spcPts val="600"/>
              </a:spcBef>
              <a:spcAft>
                <a:spcPts val="0"/>
              </a:spcAft>
              <a:buClrTx/>
              <a:buSzTx/>
              <a:buFont typeface="Arial" pitchFamily="34" charset="0"/>
              <a:buNone/>
              <a:tabLst/>
              <a:defRPr/>
            </a:pPr>
            <a:r>
              <a:rPr kumimoji="0" lang="en-US" sz="700" b="0" i="0" u="none" strike="noStrike" kern="1200" cap="none" spc="0" normalizeH="0" baseline="0" noProof="0" dirty="0">
                <a:ln>
                  <a:noFill/>
                </a:ln>
                <a:solidFill>
                  <a:prstClr val="white">
                    <a:lumMod val="50000"/>
                  </a:prstClr>
                </a:solidFill>
                <a:effectLst/>
                <a:uLnTx/>
                <a:uFillTx/>
                <a:latin typeface="Avenir LT 35 Light" panose="020B0303020000020003" pitchFamily="34" charset="0"/>
                <a:ea typeface="+mn-ea"/>
                <a:cs typeface="Arial" pitchFamily="34" charset="0"/>
              </a:rPr>
              <a:t>135202</a:t>
            </a:r>
          </a:p>
        </p:txBody>
      </p:sp>
      <p:pic>
        <p:nvPicPr>
          <p:cNvPr id="13" name="Picture Placeholder 2" descr="A purple text on a black background&#10;&#10;Description automatically generated">
            <a:extLst>
              <a:ext uri="{FF2B5EF4-FFF2-40B4-BE49-F238E27FC236}">
                <a16:creationId xmlns:a16="http://schemas.microsoft.com/office/drawing/2014/main" id="{E6A98DF6-3875-37E4-D9F1-D9E8EFEF36E4}"/>
              </a:ext>
            </a:extLst>
          </p:cNvPr>
          <p:cNvPicPr>
            <a:picLocks noGrp="1" noChangeAspect="1"/>
          </p:cNvPicPr>
          <p:nvPr>
            <p:ph type="pic" sz="quarter" idx="13"/>
          </p:nvPr>
        </p:nvPicPr>
        <p:blipFill rotWithShape="1">
          <a:blip r:embed="rId3"/>
          <a:srcRect l="-7796" t="-22449" r="-7796" b="-13265"/>
          <a:stretch/>
        </p:blipFill>
        <p:spPr>
          <a:xfrm>
            <a:off x="6762078" y="179125"/>
            <a:ext cx="3200780" cy="994100"/>
          </a:xfrm>
        </p:spPr>
      </p:pic>
      <p:sp>
        <p:nvSpPr>
          <p:cNvPr id="14" name="Rectangle 13">
            <a:extLst>
              <a:ext uri="{FF2B5EF4-FFF2-40B4-BE49-F238E27FC236}">
                <a16:creationId xmlns:a16="http://schemas.microsoft.com/office/drawing/2014/main" id="{1E88751B-547C-0705-B919-ED6DC81824C9}"/>
              </a:ext>
            </a:extLst>
          </p:cNvPr>
          <p:cNvSpPr/>
          <p:nvPr/>
        </p:nvSpPr>
        <p:spPr>
          <a:xfrm>
            <a:off x="0" y="1477926"/>
            <a:ext cx="10058400" cy="6294474"/>
          </a:xfrm>
          <a:prstGeom prst="rect">
            <a:avLst/>
          </a:prstGeom>
          <a:solidFill>
            <a:srgbClr val="3F84E5"/>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3" rIns="91388" bIns="45693"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0" b="0" i="0" u="none" strike="noStrike" kern="0" cap="none" spc="0" normalizeH="0" baseline="0" noProof="0" dirty="0">
              <a:ln>
                <a:noFill/>
              </a:ln>
              <a:solidFill>
                <a:sysClr val="windowText" lastClr="000000"/>
              </a:solidFill>
              <a:effectLst/>
              <a:uLnTx/>
              <a:uFillTx/>
              <a:latin typeface="Arial"/>
              <a:ea typeface="+mn-ea"/>
              <a:cs typeface="+mn-cs"/>
            </a:endParaRPr>
          </a:p>
        </p:txBody>
      </p:sp>
      <p:sp>
        <p:nvSpPr>
          <p:cNvPr id="15" name="Subtitle 4">
            <a:extLst>
              <a:ext uri="{FF2B5EF4-FFF2-40B4-BE49-F238E27FC236}">
                <a16:creationId xmlns:a16="http://schemas.microsoft.com/office/drawing/2014/main" id="{015200E6-F6B2-FDBF-14CE-E068BD8DBC56}"/>
              </a:ext>
            </a:extLst>
          </p:cNvPr>
          <p:cNvSpPr txBox="1">
            <a:spLocks/>
          </p:cNvSpPr>
          <p:nvPr/>
        </p:nvSpPr>
        <p:spPr>
          <a:xfrm>
            <a:off x="593479" y="4432916"/>
            <a:ext cx="4818380" cy="384494"/>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marR="0" lvl="0" indent="0" algn="l" defTabSz="1018228" rtl="0" eaLnBrk="1" fontAlgn="auto" latinLnBrk="0" hangingPunct="1">
              <a:lnSpc>
                <a:spcPct val="100000"/>
              </a:lnSpc>
              <a:spcBef>
                <a:spcPct val="20000"/>
              </a:spcBef>
              <a:spcAft>
                <a:spcPts val="0"/>
              </a:spcAft>
              <a:buClrTx/>
              <a:buSzTx/>
              <a:buFont typeface="Arial" pitchFamily="34" charset="0"/>
              <a:buNone/>
              <a:tabLst/>
              <a:defRPr/>
            </a:pPr>
            <a:r>
              <a:rPr kumimoji="0" lang="en-US" sz="140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Q3</a:t>
            </a:r>
          </a:p>
        </p:txBody>
      </p:sp>
      <p:sp>
        <p:nvSpPr>
          <p:cNvPr id="22" name="Subtitle 4">
            <a:extLst>
              <a:ext uri="{FF2B5EF4-FFF2-40B4-BE49-F238E27FC236}">
                <a16:creationId xmlns:a16="http://schemas.microsoft.com/office/drawing/2014/main" id="{D46553EE-4667-EF68-262B-EC027DFF8F6A}"/>
              </a:ext>
            </a:extLst>
          </p:cNvPr>
          <p:cNvSpPr txBox="1">
            <a:spLocks/>
          </p:cNvSpPr>
          <p:nvPr/>
        </p:nvSpPr>
        <p:spPr>
          <a:xfrm>
            <a:off x="-1959742" y="6437393"/>
            <a:ext cx="4818380" cy="384494"/>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marR="0" lvl="0" indent="0" algn="r" defTabSz="1018228" rtl="0" eaLnBrk="1" fontAlgn="auto" latinLnBrk="0" hangingPunct="1">
              <a:lnSpc>
                <a:spcPct val="10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Quarterly Market Review</a:t>
            </a:r>
          </a:p>
          <a:p>
            <a:pPr marL="0" marR="0" lvl="0" indent="0" algn="r" defTabSz="1018228" rtl="0" eaLnBrk="1" fontAlgn="auto" latinLnBrk="0" hangingPunct="1">
              <a:lnSpc>
                <a:spcPct val="10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Third Quarter 2024</a:t>
            </a:r>
          </a:p>
        </p:txBody>
      </p:sp>
    </p:spTree>
    <p:extLst>
      <p:ext uri="{BB962C8B-B14F-4D97-AF65-F5344CB8AC3E}">
        <p14:creationId xmlns:p14="http://schemas.microsoft.com/office/powerpoint/2010/main" val="135214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ssetID" descr="svtx:content/slide/@id">
            <a:extLst>
              <a:ext uri="{FF2B5EF4-FFF2-40B4-BE49-F238E27FC236}">
                <a16:creationId xmlns:a16="http://schemas.microsoft.com/office/drawing/2014/main" id="{DD9549EE-7A0E-85E8-8D18-87607111DC8D}"/>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135203</a:t>
            </a:r>
          </a:p>
        </p:txBody>
      </p:sp>
      <p:sp>
        <p:nvSpPr>
          <p:cNvPr id="2" name="Title 1"/>
          <p:cNvSpPr>
            <a:spLocks noGrp="1"/>
          </p:cNvSpPr>
          <p:nvPr>
            <p:ph type="title"/>
          </p:nvPr>
        </p:nvSpPr>
        <p:spPr>
          <a:xfrm>
            <a:off x="520287" y="657966"/>
            <a:ext cx="9052560" cy="521864"/>
          </a:xfrm>
        </p:spPr>
        <p:txBody>
          <a:bodyPr/>
          <a:lstStyle/>
          <a:p>
            <a:r>
              <a:rPr lang="en-US"/>
              <a:t>Country Returns</a:t>
            </a:r>
          </a:p>
        </p:txBody>
      </p:sp>
      <p:sp>
        <p:nvSpPr>
          <p:cNvPr id="3" name="Slide Number Placeholder 2"/>
          <p:cNvSpPr>
            <a:spLocks noGrp="1"/>
          </p:cNvSpPr>
          <p:nvPr>
            <p:ph type="sldNum" sz="quarter" idx="12"/>
          </p:nvPr>
        </p:nvSpPr>
        <p:spPr/>
        <p:txBody>
          <a:bodyPr/>
          <a:lstStyle/>
          <a:p>
            <a:fld id="{66F6FF41-5833-4EBF-9145-362BCED2914A}" type="slidenum">
              <a:rPr lang="en-US" smtClean="0"/>
              <a:pPr/>
              <a:t>10</a:t>
            </a:fld>
            <a:endParaRPr lang="en-US"/>
          </a:p>
        </p:txBody>
      </p:sp>
      <p:sp>
        <p:nvSpPr>
          <p:cNvPr id="17" name="Text Placeholder 16"/>
          <p:cNvSpPr>
            <a:spLocks noGrp="1"/>
          </p:cNvSpPr>
          <p:nvPr>
            <p:ph type="body" sz="quarter" idx="15"/>
          </p:nvPr>
        </p:nvSpPr>
        <p:spPr/>
        <p:txBody>
          <a:bodyPr/>
          <a:lstStyle/>
          <a:p>
            <a:r>
              <a:rPr lang="en-GB" b="1"/>
              <a:t>Past performance is no guarantee of future results.</a:t>
            </a:r>
          </a:p>
          <a:p>
            <a:r>
              <a:rPr lang="en-US"/>
              <a:t>Country returns are the country component indices of the MSCI All Country World IMI Index for all countries except the United States, where the Russell 3000 Index is used instead. Global is the return of the MSCI All Country World IMI Index. MSCI index returns are net dividend. Indices are not available for direct investment. Their performance does not reflect the expenses associated with the management of an actual portfolio. Frank Russell Company is the source and owner of the trademarks, service marks and copyrights related to the Russell Indexes. MSCI data © MSCI 2024, all rights reserved.</a:t>
            </a:r>
          </a:p>
        </p:txBody>
      </p:sp>
      <p:sp>
        <p:nvSpPr>
          <p:cNvPr id="6" name="Text Placeholder 5"/>
          <p:cNvSpPr>
            <a:spLocks noGrp="1"/>
          </p:cNvSpPr>
          <p:nvPr>
            <p:ph type="body" sz="quarter" idx="14"/>
          </p:nvPr>
        </p:nvSpPr>
        <p:spPr>
          <a:xfrm>
            <a:off x="529813" y="1067438"/>
            <a:ext cx="8823326" cy="346075"/>
          </a:xfrm>
        </p:spPr>
        <p:txBody>
          <a:bodyPr/>
          <a:lstStyle/>
          <a:p>
            <a:r>
              <a:rPr lang="en-US">
                <a:highlight>
                  <a:srgbClr val="FFFFFF"/>
                </a:highlight>
              </a:rPr>
              <a:t>Returns (USD), 3rd Quarter 2024</a:t>
            </a:r>
          </a:p>
        </p:txBody>
      </p:sp>
      <p:graphicFrame>
        <p:nvGraphicFramePr>
          <p:cNvPr id="10" name="Chart 9">
            <a:extLst>
              <a:ext uri="{FF2B5EF4-FFF2-40B4-BE49-F238E27FC236}">
                <a16:creationId xmlns:a16="http://schemas.microsoft.com/office/drawing/2014/main" id="{5EC84D2B-C2BC-5B6F-CBE5-2A58AB84DE63}"/>
              </a:ext>
            </a:extLst>
          </p:cNvPr>
          <p:cNvGraphicFramePr>
            <a:graphicFrameLocks/>
          </p:cNvGraphicFramePr>
          <p:nvPr>
            <p:extLst>
              <p:ext uri="{D42A27DB-BD31-4B8C-83A1-F6EECF244321}">
                <p14:modId xmlns:p14="http://schemas.microsoft.com/office/powerpoint/2010/main" val="1178479943"/>
              </p:ext>
            </p:extLst>
          </p:nvPr>
        </p:nvGraphicFramePr>
        <p:xfrm>
          <a:off x="612648" y="1801368"/>
          <a:ext cx="9025128" cy="487375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62655A4E-5AAC-B1D6-FB5A-4D5D1FDCE364}"/>
              </a:ext>
            </a:extLst>
          </p:cNvPr>
          <p:cNvSpPr txBox="1"/>
          <p:nvPr/>
        </p:nvSpPr>
        <p:spPr>
          <a:xfrm rot="16200000">
            <a:off x="6452395" y="5817027"/>
            <a:ext cx="592883" cy="230184"/>
          </a:xfrm>
          <a:prstGeom prst="rect">
            <a:avLst/>
          </a:prstGeom>
          <a:noFill/>
        </p:spPr>
        <p:txBody>
          <a:bodyPr wrap="square" rtlCol="0">
            <a:spAutoFit/>
          </a:bodyPr>
          <a:lstStyle/>
          <a:p>
            <a:pPr algn="r"/>
            <a:r>
              <a:rPr lang="en-US" sz="900">
                <a:solidFill>
                  <a:srgbClr val="35627D"/>
                </a:solidFill>
                <a:latin typeface="Arial" panose="020B0604020202020204" pitchFamily="34" charset="0"/>
                <a:cs typeface="Arial" panose="020B0604020202020204" pitchFamily="34" charset="0"/>
              </a:rPr>
              <a:t>Global</a:t>
            </a:r>
          </a:p>
        </p:txBody>
      </p:sp>
      <p:pic>
        <p:nvPicPr>
          <p:cNvPr id="4" name="Picture Placeholder 2" descr="A purple text on a black background&#10;&#10;Description automatically generated">
            <a:extLst>
              <a:ext uri="{FF2B5EF4-FFF2-40B4-BE49-F238E27FC236}">
                <a16:creationId xmlns:a16="http://schemas.microsoft.com/office/drawing/2014/main" id="{D96EA71B-53AD-21B8-C483-41F47B924D4E}"/>
              </a:ext>
            </a:extLst>
          </p:cNvPr>
          <p:cNvPicPr>
            <a:picLocks noGrp="1" noChangeAspect="1"/>
          </p:cNvPicPr>
          <p:nvPr>
            <p:ph type="pic" sz="quarter" idx="13"/>
          </p:nvPr>
        </p:nvPicPr>
        <p:blipFill rotWithShape="1">
          <a:blip r:embed="rId4"/>
          <a:srcRect l="-7796" t="-22449" r="-7796" b="-13265"/>
          <a:stretch/>
        </p:blipFill>
        <p:spPr>
          <a:xfrm>
            <a:off x="6762078" y="179125"/>
            <a:ext cx="3200780" cy="994100"/>
          </a:xfrm>
        </p:spPr>
      </p:pic>
    </p:spTree>
    <p:extLst>
      <p:ext uri="{BB962C8B-B14F-4D97-AF65-F5344CB8AC3E}">
        <p14:creationId xmlns:p14="http://schemas.microsoft.com/office/powerpoint/2010/main" val="4084615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hart 16">
            <a:extLst>
              <a:ext uri="{FF2B5EF4-FFF2-40B4-BE49-F238E27FC236}">
                <a16:creationId xmlns:a16="http://schemas.microsoft.com/office/drawing/2014/main" id="{38C89302-6474-BCFB-85E6-80133FB0FEA4}"/>
              </a:ext>
            </a:extLst>
          </p:cNvPr>
          <p:cNvGraphicFramePr>
            <a:graphicFrameLocks/>
          </p:cNvGraphicFramePr>
          <p:nvPr>
            <p:extLst>
              <p:ext uri="{D42A27DB-BD31-4B8C-83A1-F6EECF244321}">
                <p14:modId xmlns:p14="http://schemas.microsoft.com/office/powerpoint/2010/main" val="2105606890"/>
              </p:ext>
            </p:extLst>
          </p:nvPr>
        </p:nvGraphicFramePr>
        <p:xfrm>
          <a:off x="36576" y="4379976"/>
          <a:ext cx="2679192" cy="1737360"/>
        </p:xfrm>
        <a:graphic>
          <a:graphicData uri="http://schemas.openxmlformats.org/drawingml/2006/chart">
            <c:chart xmlns:c="http://schemas.openxmlformats.org/drawingml/2006/chart" xmlns:r="http://schemas.openxmlformats.org/officeDocument/2006/relationships" r:id="rId3"/>
          </a:graphicData>
        </a:graphic>
      </p:graphicFrame>
      <p:sp>
        <p:nvSpPr>
          <p:cNvPr id="3" name="AssetID" descr="svtx:content/slide/@id">
            <a:extLst>
              <a:ext uri="{FF2B5EF4-FFF2-40B4-BE49-F238E27FC236}">
                <a16:creationId xmlns:a16="http://schemas.microsoft.com/office/drawing/2014/main" id="{BE4D9084-7643-ECF0-36D6-263D04E675D3}"/>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135204</a:t>
            </a:r>
          </a:p>
        </p:txBody>
      </p:sp>
      <p:sp>
        <p:nvSpPr>
          <p:cNvPr id="2" name="Title 1"/>
          <p:cNvSpPr>
            <a:spLocks noGrp="1"/>
          </p:cNvSpPr>
          <p:nvPr>
            <p:ph type="title"/>
          </p:nvPr>
        </p:nvSpPr>
        <p:spPr/>
        <p:txBody>
          <a:bodyPr/>
          <a:lstStyle/>
          <a:p>
            <a:r>
              <a:rPr lang="en-US"/>
              <a:t>Real Estate Investment Trusts (REITs)</a:t>
            </a:r>
          </a:p>
        </p:txBody>
      </p:sp>
      <p:sp>
        <p:nvSpPr>
          <p:cNvPr id="4" name="Slide Number Placeholder 3"/>
          <p:cNvSpPr>
            <a:spLocks noGrp="1"/>
          </p:cNvSpPr>
          <p:nvPr>
            <p:ph type="sldNum" sz="quarter" idx="12"/>
          </p:nvPr>
        </p:nvSpPr>
        <p:spPr/>
        <p:txBody>
          <a:bodyPr/>
          <a:lstStyle/>
          <a:p>
            <a:fld id="{66F6FF41-5833-4EBF-9145-362BCED2914A}" type="slidenum">
              <a:rPr lang="en-US" smtClean="0"/>
              <a:pPr/>
              <a:t>11</a:t>
            </a:fld>
            <a:endParaRPr lang="en-US"/>
          </a:p>
        </p:txBody>
      </p:sp>
      <p:sp>
        <p:nvSpPr>
          <p:cNvPr id="10" name="Text Placeholder 9"/>
          <p:cNvSpPr>
            <a:spLocks noGrp="1"/>
          </p:cNvSpPr>
          <p:nvPr>
            <p:ph type="body" sz="quarter" idx="15"/>
          </p:nvPr>
        </p:nvSpPr>
        <p:spPr/>
        <p:txBody>
          <a:bodyPr/>
          <a:lstStyle/>
          <a:p>
            <a:r>
              <a:rPr lang="en-US" b="1"/>
              <a:t>Past performance is not a guarantee of future results. </a:t>
            </a:r>
            <a:r>
              <a:rPr lang="en-US"/>
              <a:t>Indices are not available for direct investment. Index performance does not reflect the expenses associated with the management of an actual portfolio. Number of REIT stocks and total value based on the two indices. All index returns are net of withholding tax on dividends. Total value of REIT stocks represented by Dow Jones US Select REIT Index and the S&amp;P Global ex US REIT Index. Dow Jones US Select REIT Index used as proxy for the US market, and S&amp;P Global ex US REIT Index used as proxy for the World ex US market. Dow Jones and S&amp;P data © 2024 S&amp;P Dow Jones Indices LLC, a division of S&amp;P Global. All rights reserved.</a:t>
            </a:r>
          </a:p>
        </p:txBody>
      </p:sp>
      <p:sp>
        <p:nvSpPr>
          <p:cNvPr id="7" name="Text Placeholder 6"/>
          <p:cNvSpPr>
            <a:spLocks noGrp="1"/>
          </p:cNvSpPr>
          <p:nvPr>
            <p:ph type="body" sz="quarter" idx="14"/>
          </p:nvPr>
        </p:nvSpPr>
        <p:spPr/>
        <p:txBody>
          <a:bodyPr/>
          <a:lstStyle/>
          <a:p>
            <a:r>
              <a:rPr lang="en-US">
                <a:highlight>
                  <a:srgbClr val="FFFFFF"/>
                </a:highlight>
              </a:rPr>
              <a:t>Returns (USD), 3rd Quarter 2024</a:t>
            </a:r>
          </a:p>
        </p:txBody>
      </p:sp>
      <p:graphicFrame>
        <p:nvGraphicFramePr>
          <p:cNvPr id="15" name="Table 14">
            <a:extLst>
              <a:ext uri="{FF2B5EF4-FFF2-40B4-BE49-F238E27FC236}">
                <a16:creationId xmlns:a16="http://schemas.microsoft.com/office/drawing/2014/main" id="{234354C7-EC5D-6E99-9261-778BDA39CAB5}"/>
              </a:ext>
            </a:extLst>
          </p:cNvPr>
          <p:cNvGraphicFramePr>
            <a:graphicFrameLocks noGrp="1"/>
          </p:cNvGraphicFramePr>
          <p:nvPr>
            <p:extLst>
              <p:ext uri="{D42A27DB-BD31-4B8C-83A1-F6EECF244321}">
                <p14:modId xmlns:p14="http://schemas.microsoft.com/office/powerpoint/2010/main" val="2507030531"/>
              </p:ext>
            </p:extLst>
          </p:nvPr>
        </p:nvGraphicFramePr>
        <p:xfrm>
          <a:off x="4381500" y="4258187"/>
          <a:ext cx="5065775" cy="1222938"/>
        </p:xfrm>
        <a:graphic>
          <a:graphicData uri="http://schemas.openxmlformats.org/drawingml/2006/table">
            <a:tbl>
              <a:tblPr>
                <a:tableStyleId>{5C22544A-7EE6-4342-B048-85BDC9FD1C3A}</a:tableStyleId>
              </a:tblPr>
              <a:tblGrid>
                <a:gridCol w="1206137">
                  <a:extLst>
                    <a:ext uri="{9D8B030D-6E8A-4147-A177-3AD203B41FA5}">
                      <a16:colId xmlns:a16="http://schemas.microsoft.com/office/drawing/2014/main" val="20000"/>
                    </a:ext>
                  </a:extLst>
                </a:gridCol>
                <a:gridCol w="643273">
                  <a:extLst>
                    <a:ext uri="{9D8B030D-6E8A-4147-A177-3AD203B41FA5}">
                      <a16:colId xmlns:a16="http://schemas.microsoft.com/office/drawing/2014/main" val="851030634"/>
                    </a:ext>
                  </a:extLst>
                </a:gridCol>
                <a:gridCol w="643273">
                  <a:extLst>
                    <a:ext uri="{9D8B030D-6E8A-4147-A177-3AD203B41FA5}">
                      <a16:colId xmlns:a16="http://schemas.microsoft.com/office/drawing/2014/main" val="4277413119"/>
                    </a:ext>
                  </a:extLst>
                </a:gridCol>
                <a:gridCol w="643273">
                  <a:extLst>
                    <a:ext uri="{9D8B030D-6E8A-4147-A177-3AD203B41FA5}">
                      <a16:colId xmlns:a16="http://schemas.microsoft.com/office/drawing/2014/main" val="20001"/>
                    </a:ext>
                  </a:extLst>
                </a:gridCol>
                <a:gridCol w="643273">
                  <a:extLst>
                    <a:ext uri="{9D8B030D-6E8A-4147-A177-3AD203B41FA5}">
                      <a16:colId xmlns:a16="http://schemas.microsoft.com/office/drawing/2014/main" val="20003"/>
                    </a:ext>
                  </a:extLst>
                </a:gridCol>
                <a:gridCol w="643273">
                  <a:extLst>
                    <a:ext uri="{9D8B030D-6E8A-4147-A177-3AD203B41FA5}">
                      <a16:colId xmlns:a16="http://schemas.microsoft.com/office/drawing/2014/main" val="20004"/>
                    </a:ext>
                  </a:extLst>
                </a:gridCol>
                <a:gridCol w="643273">
                  <a:extLst>
                    <a:ext uri="{9D8B030D-6E8A-4147-A177-3AD203B41FA5}">
                      <a16:colId xmlns:a16="http://schemas.microsoft.com/office/drawing/2014/main" val="20005"/>
                    </a:ext>
                  </a:extLst>
                </a:gridCol>
              </a:tblGrid>
              <a:tr h="236166">
                <a:tc>
                  <a:txBody>
                    <a:bodyPr/>
                    <a:lstStyle/>
                    <a:p>
                      <a:pPr algn="ctr" fontAlgn="b"/>
                      <a:endParaRPr lang="en-GB" sz="800" b="0" i="1"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a:txBody>
                    <a:bodyPr/>
                    <a:lstStyle/>
                    <a:p>
                      <a:pPr algn="ctr" fontAlgn="b"/>
                      <a:endParaRPr lang="en-GB" sz="800" b="0" i="1" u="none" strike="noStrike">
                        <a:solidFill>
                          <a:srgbClr val="000000"/>
                        </a:solidFill>
                        <a:effectLst/>
                        <a:latin typeface="+mn-lt"/>
                      </a:endParaRPr>
                    </a:p>
                  </a:txBody>
                  <a:tcPr marL="8959" marR="8959" marT="8959" marB="0" anchor="b">
                    <a:noFill/>
                  </a:tcPr>
                </a:tc>
                <a:tc gridSpan="4">
                  <a:txBody>
                    <a:bodyPr/>
                    <a:lstStyle/>
                    <a:p>
                      <a:pPr algn="ctr" fontAlgn="b">
                        <a:spcAft>
                          <a:spcPts val="200"/>
                        </a:spcAft>
                      </a:pPr>
                      <a:r>
                        <a:rPr lang="en-GB" sz="800" u="none" strike="noStrike" kern="1200" spc="50" baseline="0">
                          <a:solidFill>
                            <a:schemeClr val="dk1"/>
                          </a:solidFill>
                          <a:effectLst/>
                          <a:latin typeface="+mn-lt"/>
                          <a:ea typeface="+mn-ea"/>
                          <a:cs typeface="+mn-cs"/>
                        </a:rPr>
                        <a:t>ANNUALIZED</a:t>
                      </a: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r>
                        <a:rPr lang="en-GB" sz="800" u="none" strike="noStrike" spc="100" baseline="0">
                          <a:effectLst/>
                          <a:latin typeface="+mn-lt"/>
                        </a:rPr>
                        <a:t>ANNUALIZED</a:t>
                      </a:r>
                      <a:endParaRPr lang="en-GB" sz="700" b="0" i="0" u="none" strike="noStrike" spc="100" baseline="0">
                        <a:solidFill>
                          <a:srgbClr val="000000"/>
                        </a:solidFill>
                        <a:effectLst/>
                        <a:latin typeface="+mn-lt"/>
                      </a:endParaRPr>
                    </a:p>
                  </a:txBody>
                  <a:tcPr marL="0" marR="0" marT="0"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a:effectLst/>
                          <a:latin typeface="+mn-lt"/>
                        </a:rPr>
                        <a:t>* 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0">
                <a:tc>
                  <a:txBody>
                    <a:bodyPr/>
                    <a:lstStyle/>
                    <a:p>
                      <a:pPr algn="l" fontAlgn="ctr"/>
                      <a:r>
                        <a:rPr lang="en-US" sz="900" b="0" i="0" u="none" strike="noStrike">
                          <a:solidFill>
                            <a:schemeClr val="dk1"/>
                          </a:solidFill>
                          <a:effectLst/>
                          <a:latin typeface="+mn-lt"/>
                        </a:rPr>
                        <a:t>Asset Class</a:t>
                      </a:r>
                      <a:endParaRPr lang="en-GB" sz="900" b="0" i="0" u="none" strike="noStrike">
                        <a:solidFill>
                          <a:srgbClr val="000000"/>
                        </a:solidFill>
                        <a:effectLst/>
                        <a:latin typeface="+mn-lt"/>
                      </a:endParaRPr>
                    </a:p>
                  </a:txBody>
                  <a:tcPr marL="46800" marR="8959" marT="27432" marB="27432" anchor="ctr">
                    <a:solidFill>
                      <a:schemeClr val="bg1">
                        <a:lumMod val="85000"/>
                      </a:schemeClr>
                    </a:solidFill>
                  </a:tcPr>
                </a:tc>
                <a:tc>
                  <a:txBody>
                    <a:bodyPr/>
                    <a:lstStyle/>
                    <a:p>
                      <a:pPr algn="ctr" fontAlgn="ctr"/>
                      <a:r>
                        <a:rPr lang="en-GB" sz="900" b="0" i="0" u="none" strike="noStrike">
                          <a:solidFill>
                            <a:srgbClr val="000000"/>
                          </a:solidFill>
                          <a:effectLst/>
                          <a:latin typeface="+mn-lt"/>
                        </a:rPr>
                        <a:t>QTR</a:t>
                      </a:r>
                    </a:p>
                  </a:txBody>
                  <a:tcPr marL="0" marR="0" marT="27432" marB="27432" anchor="ctr">
                    <a:solidFill>
                      <a:schemeClr val="bg1">
                        <a:lumMod val="85000"/>
                      </a:schemeClr>
                    </a:solidFill>
                  </a:tcPr>
                </a:tc>
                <a:tc>
                  <a:txBody>
                    <a:bodyPr/>
                    <a:lstStyle/>
                    <a:p>
                      <a:pPr algn="ctr" fontAlgn="ctr"/>
                      <a:r>
                        <a:rPr lang="en-GB" sz="900" b="0" i="0" u="none" strike="noStrike">
                          <a:solidFill>
                            <a:srgbClr val="000000"/>
                          </a:solidFill>
                          <a:effectLst/>
                          <a:latin typeface="+mn-lt"/>
                        </a:rPr>
                        <a:t>YTD</a:t>
                      </a:r>
                    </a:p>
                  </a:txBody>
                  <a:tcPr marL="0" marR="0" marT="27432" marB="27432" anchor="ctr">
                    <a:solidFill>
                      <a:schemeClr val="bg1">
                        <a:lumMod val="85000"/>
                      </a:schemeClr>
                    </a:solidFill>
                  </a:tcPr>
                </a:tc>
                <a:tc>
                  <a:txBody>
                    <a:bodyPr/>
                    <a:lstStyle/>
                    <a:p>
                      <a:pPr algn="ctr" fontAlgn="ctr"/>
                      <a:r>
                        <a:rPr lang="en-GB" sz="900" b="0" i="0" u="none" strike="noStrike">
                          <a:solidFill>
                            <a:schemeClr val="dk1"/>
                          </a:solidFill>
                          <a:effectLst/>
                          <a:latin typeface="+mn-lt"/>
                        </a:rPr>
                        <a:t>1</a:t>
                      </a:r>
                      <a:br>
                        <a:rPr lang="en-GB" sz="900" b="0" i="0" u="none" strike="noStrike">
                          <a:solidFill>
                            <a:schemeClr val="dk1"/>
                          </a:solidFill>
                          <a:effectLst/>
                          <a:latin typeface="+mn-lt"/>
                        </a:rPr>
                      </a:br>
                      <a:r>
                        <a:rPr lang="en-GB" sz="900" b="0" i="0" u="none" strike="noStrike">
                          <a:solidFill>
                            <a:schemeClr val="dk1"/>
                          </a:solidFill>
                          <a:effectLst/>
                          <a:latin typeface="+mn-lt"/>
                        </a:rPr>
                        <a:t>Year</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900" u="none" strike="noStrike">
                          <a:effectLst/>
                          <a:latin typeface="+mn-lt"/>
                        </a:rPr>
                        <a:t>3</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900" u="none" strike="noStrike">
                          <a:effectLst/>
                          <a:latin typeface="+mn-lt"/>
                        </a:rPr>
                        <a:t>5</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900" u="none" strike="noStrike">
                          <a:effectLst/>
                          <a:latin typeface="+mn-lt"/>
                        </a:rPr>
                        <a:t>10</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328794">
                <a:tc>
                  <a:txBody>
                    <a:bodyPr/>
                    <a:lstStyle/>
                    <a:p>
                      <a:pPr algn="l" fontAlgn="b"/>
                      <a:r>
                        <a:rPr lang="en-US" sz="900" b="0" i="0" u="none" strike="noStrike" kern="1200">
                          <a:solidFill>
                            <a:srgbClr val="000000"/>
                          </a:solidFill>
                          <a:effectLst/>
                          <a:latin typeface="+mn-lt"/>
                          <a:ea typeface="+mn-ea"/>
                          <a:cs typeface="+mn-cs"/>
                        </a:rPr>
                        <a:t>Global ex US REITS</a:t>
                      </a:r>
                    </a:p>
                  </a:txBody>
                  <a:tcPr marL="46800" marR="7168" marT="7168" marB="0" anchor="ctr">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16.75</a:t>
                      </a:r>
                    </a:p>
                  </a:txBody>
                  <a:tcPr marL="0" marR="0" marT="0" marB="0" anchor="ctr">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8.91</a:t>
                      </a:r>
                    </a:p>
                  </a:txBody>
                  <a:tcPr marL="0" marR="0" marT="0" marB="0" anchor="ctr">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25.22</a:t>
                      </a:r>
                    </a:p>
                  </a:txBody>
                  <a:tcPr marL="0" marR="0" marT="0" marB="0" anchor="ctr">
                    <a:lnB w="3175" cap="flat" cmpd="sng" algn="ctr">
                      <a:solidFill>
                        <a:schemeClr val="bg1">
                          <a:lumMod val="75000"/>
                        </a:schemeClr>
                      </a:solidFill>
                      <a:prstDash val="solid"/>
                      <a:round/>
                      <a:headEnd type="none" w="med" len="med"/>
                      <a:tailEnd type="none" w="med" len="med"/>
                    </a:lnB>
                    <a:noFill/>
                  </a:tcPr>
                </a:tc>
                <a:tc>
                  <a:txBody>
                    <a:bodyPr/>
                    <a:lstStyle/>
                    <a:p>
                      <a:pPr marL="0" algn="ctr" defTabSz="1018824" rtl="0" eaLnBrk="1" fontAlgn="b" latinLnBrk="0" hangingPunct="1"/>
                      <a:r>
                        <a:rPr lang="en-GB" sz="900" b="0" i="0" u="none" strike="noStrike" kern="1200">
                          <a:solidFill>
                            <a:srgbClr val="C00000"/>
                          </a:solidFill>
                          <a:effectLst/>
                          <a:latin typeface="+mn-lt"/>
                          <a:ea typeface="+mn-ea"/>
                          <a:cs typeface="+mn-cs"/>
                        </a:rPr>
                        <a:t>-2.36</a:t>
                      </a:r>
                    </a:p>
                  </a:txBody>
                  <a:tcPr marL="0" marR="0" marT="0" marB="0" anchor="ctr">
                    <a:lnB w="3175" cap="flat" cmpd="sng" algn="ctr">
                      <a:solidFill>
                        <a:schemeClr val="bg1">
                          <a:lumMod val="75000"/>
                        </a:schemeClr>
                      </a:solidFill>
                      <a:prstDash val="solid"/>
                      <a:round/>
                      <a:headEnd type="none" w="med" len="med"/>
                      <a:tailEnd type="none" w="med" len="med"/>
                    </a:lnB>
                    <a:noFill/>
                  </a:tcPr>
                </a:tc>
                <a:tc>
                  <a:txBody>
                    <a:bodyPr/>
                    <a:lstStyle/>
                    <a:p>
                      <a:pPr marL="0" algn="ctr" defTabSz="1018824" rtl="0" eaLnBrk="1" fontAlgn="b" latinLnBrk="0" hangingPunct="1"/>
                      <a:r>
                        <a:rPr lang="en-GB" sz="900" b="0" i="0" u="none" strike="noStrike" kern="1200">
                          <a:solidFill>
                            <a:srgbClr val="C00000"/>
                          </a:solidFill>
                          <a:effectLst/>
                          <a:latin typeface="+mn-lt"/>
                          <a:ea typeface="+mn-ea"/>
                          <a:cs typeface="+mn-cs"/>
                        </a:rPr>
                        <a:t>-1.18</a:t>
                      </a:r>
                    </a:p>
                  </a:txBody>
                  <a:tcPr marL="0" marR="0" marT="0" marB="0" anchor="ctr">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2.03</a:t>
                      </a:r>
                    </a:p>
                  </a:txBody>
                  <a:tcPr marL="0" marR="0" marT="0" marB="0" anchor="ctr">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r h="328794">
                <a:tc>
                  <a:txBody>
                    <a:bodyPr/>
                    <a:lstStyle/>
                    <a:p>
                      <a:pPr algn="l" fontAlgn="b"/>
                      <a:r>
                        <a:rPr lang="en-GB" sz="900" b="0" i="0" u="none" strike="noStrike" kern="1200">
                          <a:solidFill>
                            <a:srgbClr val="000000"/>
                          </a:solidFill>
                          <a:effectLst/>
                          <a:latin typeface="+mn-lt"/>
                          <a:ea typeface="+mn-ea"/>
                          <a:cs typeface="+mn-cs"/>
                        </a:rPr>
                        <a:t>US REITS</a:t>
                      </a:r>
                      <a:endParaRPr lang="en-US" sz="900" b="0" i="0" u="none" strike="noStrike" kern="1200">
                        <a:solidFill>
                          <a:srgbClr val="000000"/>
                        </a:solidFill>
                        <a:effectLst/>
                        <a:latin typeface="+mn-lt"/>
                        <a:ea typeface="+mn-ea"/>
                        <a:cs typeface="+mn-cs"/>
                      </a:endParaRPr>
                    </a:p>
                  </a:txBody>
                  <a:tcPr marL="46800" marR="7168" marT="7168" marB="0" anchor="ctr">
                    <a:lnT w="3175" cap="flat" cmpd="sng" algn="ctr">
                      <a:solidFill>
                        <a:schemeClr val="bg1">
                          <a:lumMod val="75000"/>
                        </a:schemeClr>
                      </a:solidFill>
                      <a:prstDash val="solid"/>
                      <a:round/>
                      <a:headEnd type="none" w="med" len="med"/>
                      <a:tailEnd type="none" w="med" len="med"/>
                    </a:lnT>
                    <a:noFill/>
                  </a:tcPr>
                </a:tc>
                <a:tc>
                  <a:txBody>
                    <a:bodyPr/>
                    <a:lstStyle/>
                    <a:p>
                      <a:pPr algn="ctr" fontAlgn="b"/>
                      <a:r>
                        <a:rPr lang="en-GB" sz="900" b="0" i="0" u="none" strike="noStrike">
                          <a:solidFill>
                            <a:schemeClr val="tx1"/>
                          </a:solidFill>
                          <a:effectLst/>
                          <a:latin typeface="+mn-lt"/>
                        </a:rPr>
                        <a:t>15.56</a:t>
                      </a:r>
                    </a:p>
                  </a:txBody>
                  <a:tcPr marL="0" marR="0" marT="0" marB="0" anchor="ctr">
                    <a:lnT w="3175" cap="flat" cmpd="sng" algn="ctr">
                      <a:solidFill>
                        <a:schemeClr val="bg1">
                          <a:lumMod val="75000"/>
                        </a:schemeClr>
                      </a:solidFill>
                      <a:prstDash val="solid"/>
                      <a:round/>
                      <a:headEnd type="none" w="med" len="med"/>
                      <a:tailEnd type="none" w="med" len="med"/>
                    </a:lnT>
                    <a:noFill/>
                  </a:tcPr>
                </a:tc>
                <a:tc>
                  <a:txBody>
                    <a:bodyPr/>
                    <a:lstStyle/>
                    <a:p>
                      <a:pPr algn="ctr" fontAlgn="b"/>
                      <a:r>
                        <a:rPr lang="en-GB" sz="900" b="0" i="0" u="none" strike="noStrike">
                          <a:solidFill>
                            <a:schemeClr val="tx1"/>
                          </a:solidFill>
                          <a:effectLst/>
                          <a:latin typeface="+mn-lt"/>
                        </a:rPr>
                        <a:t>14.92</a:t>
                      </a:r>
                    </a:p>
                  </a:txBody>
                  <a:tcPr marL="0" marR="0" marT="0" marB="0" anchor="ctr">
                    <a:lnT w="3175" cap="flat" cmpd="sng" algn="ctr">
                      <a:solidFill>
                        <a:schemeClr val="bg1">
                          <a:lumMod val="75000"/>
                        </a:schemeClr>
                      </a:solidFill>
                      <a:prstDash val="solid"/>
                      <a:round/>
                      <a:headEnd type="none" w="med" len="med"/>
                      <a:tailEnd type="none" w="med" len="med"/>
                    </a:lnT>
                    <a:noFill/>
                  </a:tcPr>
                </a:tc>
                <a:tc>
                  <a:txBody>
                    <a:bodyPr/>
                    <a:lstStyle/>
                    <a:p>
                      <a:pPr algn="ctr" fontAlgn="b"/>
                      <a:r>
                        <a:rPr lang="en-GB" sz="900" b="0" i="0" u="none" strike="noStrike">
                          <a:solidFill>
                            <a:schemeClr val="tx1"/>
                          </a:solidFill>
                          <a:effectLst/>
                          <a:latin typeface="+mn-lt"/>
                        </a:rPr>
                        <a:t>33.71</a:t>
                      </a:r>
                    </a:p>
                  </a:txBody>
                  <a:tcPr marL="0" marR="0" marT="0" marB="0" anchor="ctr">
                    <a:lnT w="3175" cap="flat" cmpd="sng" algn="ctr">
                      <a:solidFill>
                        <a:schemeClr val="bg1">
                          <a:lumMod val="75000"/>
                        </a:schemeClr>
                      </a:solidFill>
                      <a:prstDash val="solid"/>
                      <a:round/>
                      <a:headEnd type="none" w="med" len="med"/>
                      <a:tailEnd type="none" w="med" len="med"/>
                    </a:lnT>
                    <a:noFill/>
                  </a:tcPr>
                </a:tc>
                <a:tc>
                  <a:txBody>
                    <a:bodyPr/>
                    <a:lstStyle/>
                    <a:p>
                      <a:pPr algn="ctr" fontAlgn="b"/>
                      <a:r>
                        <a:rPr lang="en-GB" sz="900" b="0" i="0" u="none" strike="noStrike">
                          <a:solidFill>
                            <a:schemeClr val="tx1"/>
                          </a:solidFill>
                          <a:effectLst/>
                          <a:latin typeface="+mn-lt"/>
                        </a:rPr>
                        <a:t>4.36</a:t>
                      </a:r>
                    </a:p>
                  </a:txBody>
                  <a:tcPr marL="0" marR="0" marT="0" marB="0" anchor="ctr">
                    <a:lnT w="3175" cap="flat" cmpd="sng" algn="ctr">
                      <a:solidFill>
                        <a:schemeClr val="bg1">
                          <a:lumMod val="75000"/>
                        </a:schemeClr>
                      </a:solidFill>
                      <a:prstDash val="solid"/>
                      <a:round/>
                      <a:headEnd type="none" w="med" len="med"/>
                      <a:tailEnd type="none" w="med" len="med"/>
                    </a:lnT>
                    <a:noFill/>
                  </a:tcPr>
                </a:tc>
                <a:tc>
                  <a:txBody>
                    <a:bodyPr/>
                    <a:lstStyle/>
                    <a:p>
                      <a:pPr algn="ctr" fontAlgn="b"/>
                      <a:r>
                        <a:rPr lang="en-GB" sz="900" b="0" i="0" u="none" strike="noStrike">
                          <a:solidFill>
                            <a:schemeClr val="tx1"/>
                          </a:solidFill>
                          <a:effectLst/>
                          <a:latin typeface="+mn-lt"/>
                        </a:rPr>
                        <a:t>4.41</a:t>
                      </a:r>
                    </a:p>
                  </a:txBody>
                  <a:tcPr marL="0" marR="0" marT="0" marB="0" anchor="ctr">
                    <a:lnT w="3175" cap="flat" cmpd="sng" algn="ctr">
                      <a:solidFill>
                        <a:schemeClr val="bg1">
                          <a:lumMod val="75000"/>
                        </a:schemeClr>
                      </a:solidFill>
                      <a:prstDash val="solid"/>
                      <a:round/>
                      <a:headEnd type="none" w="med" len="med"/>
                      <a:tailEnd type="none" w="med" len="med"/>
                    </a:lnT>
                    <a:noFill/>
                  </a:tcPr>
                </a:tc>
                <a:tc>
                  <a:txBody>
                    <a:bodyPr/>
                    <a:lstStyle/>
                    <a:p>
                      <a:pPr algn="ctr" fontAlgn="b"/>
                      <a:r>
                        <a:rPr lang="en-GB" sz="900" b="0" i="0" u="none" strike="noStrike">
                          <a:solidFill>
                            <a:srgbClr val="000000"/>
                          </a:solidFill>
                          <a:effectLst/>
                          <a:latin typeface="+mn-lt"/>
                        </a:rPr>
                        <a:t>7.03</a:t>
                      </a:r>
                    </a:p>
                  </a:txBody>
                  <a:tcPr marL="0" marR="0" marT="0" marB="0" anchor="ctr">
                    <a:lnT w="3175" cap="flat" cmpd="sng" algn="ctr">
                      <a:solidFill>
                        <a:schemeClr val="bg1">
                          <a:lumMod val="75000"/>
                        </a:schemeClr>
                      </a:solidFill>
                      <a:prstDash val="solid"/>
                      <a:round/>
                      <a:headEnd type="none" w="med" len="med"/>
                      <a:tailEnd type="none" w="med" len="med"/>
                    </a:lnT>
                    <a:noFill/>
                  </a:tcPr>
                </a:tc>
                <a:extLst>
                  <a:ext uri="{0D108BD9-81ED-4DB2-BD59-A6C34878D82A}">
                    <a16:rowId xmlns:a16="http://schemas.microsoft.com/office/drawing/2014/main" val="10004"/>
                  </a:ext>
                </a:extLst>
              </a:tr>
            </a:tbl>
          </a:graphicData>
        </a:graphic>
      </p:graphicFrame>
      <p:sp>
        <p:nvSpPr>
          <p:cNvPr id="16" name="Text Placeholder 38">
            <a:extLst>
              <a:ext uri="{FF2B5EF4-FFF2-40B4-BE49-F238E27FC236}">
                <a16:creationId xmlns:a16="http://schemas.microsoft.com/office/drawing/2014/main" id="{F89EB373-A251-9097-AEA1-1AA3B885E1D1}"/>
              </a:ext>
            </a:extLst>
          </p:cNvPr>
          <p:cNvSpPr txBox="1">
            <a:spLocks/>
          </p:cNvSpPr>
          <p:nvPr/>
        </p:nvSpPr>
        <p:spPr>
          <a:xfrm>
            <a:off x="529514" y="1843586"/>
            <a:ext cx="2486641" cy="1768631"/>
          </a:xfrm>
          <a:prstGeom prst="rect">
            <a:avLst/>
          </a:prstGeom>
        </p:spPr>
        <p:txBody>
          <a:bodyPr/>
          <a:lstStyle>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171450" indent="-171450">
              <a:spcAft>
                <a:spcPts val="600"/>
              </a:spcAft>
              <a:buClr>
                <a:srgbClr val="432547"/>
              </a:buClr>
              <a:buFont typeface="Wingdings" panose="05000000000000000000" pitchFamily="2" charset="2"/>
              <a:buChar char="§"/>
            </a:pPr>
            <a:r>
              <a:rPr lang="en-US" sz="1000">
                <a:latin typeface="+mj-lt"/>
              </a:rPr>
              <a:t>US real estate investment trusts underperformed non-US REITs during the quarter.</a:t>
            </a:r>
          </a:p>
        </p:txBody>
      </p:sp>
      <p:sp>
        <p:nvSpPr>
          <p:cNvPr id="24" name="TextBox 23">
            <a:extLst>
              <a:ext uri="{FF2B5EF4-FFF2-40B4-BE49-F238E27FC236}">
                <a16:creationId xmlns:a16="http://schemas.microsoft.com/office/drawing/2014/main" id="{D4923930-19EC-362C-FA7E-E053E8F9F72B}"/>
              </a:ext>
            </a:extLst>
          </p:cNvPr>
          <p:cNvSpPr txBox="1"/>
          <p:nvPr/>
        </p:nvSpPr>
        <p:spPr bwMode="auto">
          <a:xfrm>
            <a:off x="841071" y="4710261"/>
            <a:ext cx="971741"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rtlCol="0">
            <a:spAutoFit/>
          </a:bodyPr>
          <a:lstStyle/>
          <a:p>
            <a:pPr algn="ctr" defTabSz="914400" fontAlgn="base">
              <a:spcBef>
                <a:spcPct val="0"/>
              </a:spcBef>
              <a:spcAft>
                <a:spcPts val="600"/>
              </a:spcAft>
            </a:pPr>
            <a:r>
              <a:rPr lang="en-US" sz="1600" b="1" dirty="0">
                <a:solidFill>
                  <a:srgbClr val="432547"/>
                </a:solidFill>
                <a:latin typeface="+mn-lt"/>
                <a:cs typeface="Arial" pitchFamily="34" charset="0"/>
              </a:rPr>
              <a:t>70%</a:t>
            </a:r>
            <a:br>
              <a:rPr lang="en-US" sz="1600" b="1" dirty="0">
                <a:solidFill>
                  <a:srgbClr val="432547"/>
                </a:solidFill>
                <a:latin typeface="+mn-lt"/>
                <a:cs typeface="Arial" pitchFamily="34" charset="0"/>
              </a:rPr>
            </a:br>
            <a:r>
              <a:rPr lang="en-US" sz="1000" b="1" dirty="0">
                <a:solidFill>
                  <a:schemeClr val="bg1">
                    <a:lumMod val="50000"/>
                  </a:schemeClr>
                </a:solidFill>
              </a:rPr>
              <a:t>US</a:t>
            </a:r>
            <a:endParaRPr lang="en-US" sz="1600" b="1" dirty="0">
              <a:solidFill>
                <a:srgbClr val="432547"/>
              </a:solidFill>
              <a:cs typeface="Arial" pitchFamily="34" charset="0"/>
            </a:endParaRPr>
          </a:p>
          <a:p>
            <a:pPr algn="ctr" defTabSz="914400" fontAlgn="base">
              <a:spcBef>
                <a:spcPct val="0"/>
              </a:spcBef>
              <a:spcAft>
                <a:spcPts val="600"/>
              </a:spcAft>
            </a:pPr>
            <a:r>
              <a:rPr lang="en-US" sz="1600" b="1" dirty="0">
                <a:solidFill>
                  <a:srgbClr val="98709C"/>
                </a:solidFill>
                <a:cs typeface="Arial" pitchFamily="34" charset="0"/>
              </a:rPr>
              <a:t>30%</a:t>
            </a:r>
            <a:br>
              <a:rPr lang="en-US" sz="1600" b="1" dirty="0">
                <a:solidFill>
                  <a:srgbClr val="98709C"/>
                </a:solidFill>
                <a:cs typeface="Arial" pitchFamily="34" charset="0"/>
              </a:rPr>
            </a:br>
            <a:r>
              <a:rPr lang="en-US" sz="1000" b="1" dirty="0">
                <a:solidFill>
                  <a:schemeClr val="bg1">
                    <a:lumMod val="50000"/>
                  </a:schemeClr>
                </a:solidFill>
              </a:rPr>
              <a:t>Global ex US</a:t>
            </a:r>
            <a:endParaRPr lang="en-US" sz="1600" b="1" dirty="0">
              <a:solidFill>
                <a:srgbClr val="98709C"/>
              </a:solidFill>
              <a:latin typeface="+mn-lt"/>
              <a:cs typeface="Arial" pitchFamily="34" charset="0"/>
            </a:endParaRPr>
          </a:p>
        </p:txBody>
      </p:sp>
      <p:sp>
        <p:nvSpPr>
          <p:cNvPr id="32" name="TextBox 31">
            <a:extLst>
              <a:ext uri="{FF2B5EF4-FFF2-40B4-BE49-F238E27FC236}">
                <a16:creationId xmlns:a16="http://schemas.microsoft.com/office/drawing/2014/main" id="{F0BC9F20-FC31-731F-79CC-37D9D35282CB}"/>
              </a:ext>
            </a:extLst>
          </p:cNvPr>
          <p:cNvSpPr txBox="1"/>
          <p:nvPr/>
        </p:nvSpPr>
        <p:spPr bwMode="auto">
          <a:xfrm>
            <a:off x="2093103" y="4508004"/>
            <a:ext cx="1252537" cy="587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10000"/>
              </a:lnSpc>
            </a:pPr>
            <a:r>
              <a:rPr lang="en-US" sz="1000" b="1" dirty="0">
                <a:solidFill>
                  <a:srgbClr val="432547"/>
                </a:solidFill>
              </a:rPr>
              <a:t>US</a:t>
            </a:r>
          </a:p>
          <a:p>
            <a:pPr>
              <a:lnSpc>
                <a:spcPct val="110000"/>
              </a:lnSpc>
            </a:pPr>
            <a:r>
              <a:rPr lang="en-US" sz="1000"/>
              <a:t>$1,104 billion</a:t>
            </a:r>
            <a:br>
              <a:rPr lang="en-US" sz="1000"/>
            </a:br>
            <a:r>
              <a:rPr lang="en-US" sz="1000"/>
              <a:t>102 REITs</a:t>
            </a:r>
          </a:p>
        </p:txBody>
      </p:sp>
      <p:sp>
        <p:nvSpPr>
          <p:cNvPr id="33" name="TextBox 32">
            <a:extLst>
              <a:ext uri="{FF2B5EF4-FFF2-40B4-BE49-F238E27FC236}">
                <a16:creationId xmlns:a16="http://schemas.microsoft.com/office/drawing/2014/main" id="{BF6BD18B-E9EA-7915-822E-417860D2BB6F}"/>
              </a:ext>
            </a:extLst>
          </p:cNvPr>
          <p:cNvSpPr txBox="1"/>
          <p:nvPr/>
        </p:nvSpPr>
        <p:spPr bwMode="auto">
          <a:xfrm>
            <a:off x="2093103" y="5206369"/>
            <a:ext cx="1471612" cy="756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10000"/>
              </a:lnSpc>
            </a:pPr>
            <a:r>
              <a:rPr lang="en-US" sz="1000" b="1" dirty="0">
                <a:solidFill>
                  <a:srgbClr val="98709C"/>
                </a:solidFill>
              </a:rPr>
              <a:t>Global ex US</a:t>
            </a:r>
          </a:p>
          <a:p>
            <a:pPr>
              <a:lnSpc>
                <a:spcPct val="110000"/>
              </a:lnSpc>
            </a:pPr>
            <a:r>
              <a:rPr lang="en-US" sz="1000" dirty="0"/>
              <a:t>$482 billion</a:t>
            </a:r>
            <a:br>
              <a:rPr lang="en-US" sz="1000" dirty="0"/>
            </a:br>
            <a:r>
              <a:rPr lang="en-US" sz="1000" dirty="0"/>
              <a:t>272 REITs</a:t>
            </a:r>
            <a:br>
              <a:rPr lang="en-US" sz="1000" dirty="0"/>
            </a:br>
            <a:r>
              <a:rPr lang="en-US" sz="1000" dirty="0"/>
              <a:t>(25 other countries)</a:t>
            </a:r>
          </a:p>
        </p:txBody>
      </p:sp>
      <p:sp>
        <p:nvSpPr>
          <p:cNvPr id="5" name="TextBox 4">
            <a:extLst>
              <a:ext uri="{FF2B5EF4-FFF2-40B4-BE49-F238E27FC236}">
                <a16:creationId xmlns:a16="http://schemas.microsoft.com/office/drawing/2014/main" id="{D211D567-5032-B046-093E-A946346E2545}"/>
              </a:ext>
            </a:extLst>
          </p:cNvPr>
          <p:cNvSpPr txBox="1"/>
          <p:nvPr/>
        </p:nvSpPr>
        <p:spPr bwMode="auto">
          <a:xfrm>
            <a:off x="525456" y="4166928"/>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Total Value of REIT Stocks</a:t>
            </a:r>
          </a:p>
        </p:txBody>
      </p:sp>
      <p:sp>
        <p:nvSpPr>
          <p:cNvPr id="6" name="TextBox 5">
            <a:extLst>
              <a:ext uri="{FF2B5EF4-FFF2-40B4-BE49-F238E27FC236}">
                <a16:creationId xmlns:a16="http://schemas.microsoft.com/office/drawing/2014/main" id="{F653C5E8-6B72-619F-6D5D-39D8DACE639F}"/>
              </a:ext>
            </a:extLst>
          </p:cNvPr>
          <p:cNvSpPr txBox="1"/>
          <p:nvPr/>
        </p:nvSpPr>
        <p:spPr bwMode="auto">
          <a:xfrm>
            <a:off x="4301318" y="4170927"/>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Periodic Returns (%)</a:t>
            </a:r>
          </a:p>
        </p:txBody>
      </p:sp>
      <p:sp>
        <p:nvSpPr>
          <p:cNvPr id="9" name="TextBox 8">
            <a:extLst>
              <a:ext uri="{FF2B5EF4-FFF2-40B4-BE49-F238E27FC236}">
                <a16:creationId xmlns:a16="http://schemas.microsoft.com/office/drawing/2014/main" id="{B18242CC-2244-4613-27C3-0D72F7D73C95}"/>
              </a:ext>
            </a:extLst>
          </p:cNvPr>
          <p:cNvSpPr txBox="1"/>
          <p:nvPr/>
        </p:nvSpPr>
        <p:spPr bwMode="auto">
          <a:xfrm>
            <a:off x="4289945" y="184357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Ranked Returns (%)</a:t>
            </a:r>
          </a:p>
        </p:txBody>
      </p:sp>
      <p:graphicFrame>
        <p:nvGraphicFramePr>
          <p:cNvPr id="12" name="Table 11">
            <a:extLst>
              <a:ext uri="{FF2B5EF4-FFF2-40B4-BE49-F238E27FC236}">
                <a16:creationId xmlns:a16="http://schemas.microsoft.com/office/drawing/2014/main" id="{CE0584E6-C5AF-1E35-E262-F746D5D36445}"/>
              </a:ext>
            </a:extLst>
          </p:cNvPr>
          <p:cNvGraphicFramePr>
            <a:graphicFrameLocks noGrp="1"/>
          </p:cNvGraphicFramePr>
          <p:nvPr>
            <p:extLst>
              <p:ext uri="{D42A27DB-BD31-4B8C-83A1-F6EECF244321}">
                <p14:modId xmlns:p14="http://schemas.microsoft.com/office/powerpoint/2010/main" val="3419921511"/>
              </p:ext>
            </p:extLst>
          </p:nvPr>
        </p:nvGraphicFramePr>
        <p:xfrm>
          <a:off x="4347380" y="2181368"/>
          <a:ext cx="1139019" cy="657588"/>
        </p:xfrm>
        <a:graphic>
          <a:graphicData uri="http://schemas.openxmlformats.org/drawingml/2006/table">
            <a:tbl>
              <a:tblPr>
                <a:tableStyleId>{5C22544A-7EE6-4342-B048-85BDC9FD1C3A}</a:tableStyleId>
              </a:tblPr>
              <a:tblGrid>
                <a:gridCol w="1139019">
                  <a:extLst>
                    <a:ext uri="{9D8B030D-6E8A-4147-A177-3AD203B41FA5}">
                      <a16:colId xmlns:a16="http://schemas.microsoft.com/office/drawing/2014/main" val="20000"/>
                    </a:ext>
                  </a:extLst>
                </a:gridCol>
              </a:tblGrid>
              <a:tr h="328794">
                <a:tc>
                  <a:txBody>
                    <a:bodyPr/>
                    <a:lstStyle/>
                    <a:p>
                      <a:pPr algn="l" fontAlgn="b"/>
                      <a:r>
                        <a:rPr lang="en-US" sz="900" b="0" i="0" u="none" strike="noStrike" kern="1200">
                          <a:solidFill>
                            <a:srgbClr val="000000"/>
                          </a:solidFill>
                          <a:effectLst/>
                          <a:latin typeface="+mn-lt"/>
                          <a:ea typeface="+mn-ea"/>
                          <a:cs typeface="+mn-cs"/>
                        </a:rPr>
                        <a:t>Global ex US REITS</a:t>
                      </a:r>
                    </a:p>
                  </a:txBody>
                  <a:tcPr marL="46800" marR="7168" marT="7168"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8794">
                <a:tc>
                  <a:txBody>
                    <a:bodyPr/>
                    <a:lstStyle/>
                    <a:p>
                      <a:pPr algn="l" fontAlgn="b"/>
                      <a:r>
                        <a:rPr lang="en-GB" sz="900" b="0" i="0" u="none" strike="noStrike" kern="1200">
                          <a:solidFill>
                            <a:srgbClr val="000000"/>
                          </a:solidFill>
                          <a:effectLst/>
                          <a:latin typeface="+mn-lt"/>
                          <a:ea typeface="+mn-ea"/>
                          <a:cs typeface="+mn-cs"/>
                        </a:rPr>
                        <a:t>US REITS</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graphicFrame>
        <p:nvGraphicFramePr>
          <p:cNvPr id="11" name="Chart 10">
            <a:extLst>
              <a:ext uri="{FF2B5EF4-FFF2-40B4-BE49-F238E27FC236}">
                <a16:creationId xmlns:a16="http://schemas.microsoft.com/office/drawing/2014/main" id="{C5FD422B-ACB5-1E3D-FD1D-867B23D8DD42}"/>
              </a:ext>
            </a:extLst>
          </p:cNvPr>
          <p:cNvGraphicFramePr>
            <a:graphicFrameLocks/>
          </p:cNvGraphicFramePr>
          <p:nvPr>
            <p:extLst>
              <p:ext uri="{D42A27DB-BD31-4B8C-83A1-F6EECF244321}">
                <p14:modId xmlns:p14="http://schemas.microsoft.com/office/powerpoint/2010/main" val="563254865"/>
              </p:ext>
            </p:extLst>
          </p:nvPr>
        </p:nvGraphicFramePr>
        <p:xfrm>
          <a:off x="5577840" y="2130552"/>
          <a:ext cx="3867912" cy="795528"/>
        </p:xfrm>
        <a:graphic>
          <a:graphicData uri="http://schemas.openxmlformats.org/drawingml/2006/chart">
            <c:chart xmlns:c="http://schemas.openxmlformats.org/drawingml/2006/chart" xmlns:r="http://schemas.openxmlformats.org/officeDocument/2006/relationships" r:id="rId4"/>
          </a:graphicData>
        </a:graphic>
      </p:graphicFrame>
      <p:pic>
        <p:nvPicPr>
          <p:cNvPr id="13" name="Picture Placeholder 2" descr="A purple text on a black background&#10;&#10;Description automatically generated">
            <a:extLst>
              <a:ext uri="{FF2B5EF4-FFF2-40B4-BE49-F238E27FC236}">
                <a16:creationId xmlns:a16="http://schemas.microsoft.com/office/drawing/2014/main" id="{8E9B2048-1CD1-1D74-9D0A-293E2241C515}"/>
              </a:ext>
            </a:extLst>
          </p:cNvPr>
          <p:cNvPicPr>
            <a:picLocks noGrp="1" noChangeAspect="1"/>
          </p:cNvPicPr>
          <p:nvPr>
            <p:ph type="pic" sz="quarter" idx="13"/>
          </p:nvPr>
        </p:nvPicPr>
        <p:blipFill rotWithShape="1">
          <a:blip r:embed="rId5"/>
          <a:srcRect l="-7796" t="-22449" r="-7796" b="-13265"/>
          <a:stretch/>
        </p:blipFill>
        <p:spPr>
          <a:xfrm>
            <a:off x="6762078" y="179125"/>
            <a:ext cx="3200780" cy="994100"/>
          </a:xfrm>
        </p:spPr>
      </p:pic>
    </p:spTree>
    <p:extLst>
      <p:ext uri="{BB962C8B-B14F-4D97-AF65-F5344CB8AC3E}">
        <p14:creationId xmlns:p14="http://schemas.microsoft.com/office/powerpoint/2010/main" val="199988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ssetID" descr="svtx:content/slide/@id">
            <a:extLst>
              <a:ext uri="{FF2B5EF4-FFF2-40B4-BE49-F238E27FC236}">
                <a16:creationId xmlns:a16="http://schemas.microsoft.com/office/drawing/2014/main" id="{2595EF07-2E9B-819E-F40D-0C77D3622EDD}"/>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135205</a:t>
            </a:r>
          </a:p>
        </p:txBody>
      </p:sp>
      <p:sp>
        <p:nvSpPr>
          <p:cNvPr id="2" name="Title 1"/>
          <p:cNvSpPr>
            <a:spLocks noGrp="1"/>
          </p:cNvSpPr>
          <p:nvPr>
            <p:ph type="title"/>
          </p:nvPr>
        </p:nvSpPr>
        <p:spPr/>
        <p:txBody>
          <a:bodyPr/>
          <a:lstStyle/>
          <a:p>
            <a:r>
              <a:rPr lang="en-US"/>
              <a:t>Commodities</a:t>
            </a:r>
          </a:p>
        </p:txBody>
      </p:sp>
      <p:sp>
        <p:nvSpPr>
          <p:cNvPr id="5" name="Slide Number Placeholder 4"/>
          <p:cNvSpPr>
            <a:spLocks noGrp="1"/>
          </p:cNvSpPr>
          <p:nvPr>
            <p:ph type="sldNum" sz="quarter" idx="12"/>
          </p:nvPr>
        </p:nvSpPr>
        <p:spPr/>
        <p:txBody>
          <a:bodyPr/>
          <a:lstStyle/>
          <a:p>
            <a:fld id="{66F6FF41-5833-4EBF-9145-362BCED2914A}" type="slidenum">
              <a:rPr lang="en-US" smtClean="0"/>
              <a:pPr/>
              <a:t>12</a:t>
            </a:fld>
            <a:endParaRPr lang="en-US"/>
          </a:p>
        </p:txBody>
      </p:sp>
      <p:sp>
        <p:nvSpPr>
          <p:cNvPr id="6" name="Text Placeholder 5"/>
          <p:cNvSpPr>
            <a:spLocks noGrp="1"/>
          </p:cNvSpPr>
          <p:nvPr>
            <p:ph type="body" sz="quarter" idx="15"/>
          </p:nvPr>
        </p:nvSpPr>
        <p:spPr/>
        <p:txBody>
          <a:bodyPr/>
          <a:lstStyle/>
          <a:p>
            <a:r>
              <a:rPr lang="en-US" b="1"/>
              <a:t>Past performance is not a guarantee of future results. </a:t>
            </a:r>
            <a:r>
              <a:rPr lang="en-US"/>
              <a:t>Index is not available for direct investment. Index performance does not reflect the expenses associated with the management of an actual portfolio. </a:t>
            </a:r>
            <a:br>
              <a:rPr lang="en-US"/>
            </a:br>
            <a:r>
              <a:rPr lang="en-US"/>
              <a:t>Commodities returns represent the return of the Bloomberg Commodity Total Return Index. Individual commodities are sub-index values of the Bloomberg Commodity Total Return Index. Data provided by Bloomberg.</a:t>
            </a:r>
          </a:p>
        </p:txBody>
      </p:sp>
      <p:sp>
        <p:nvSpPr>
          <p:cNvPr id="4" name="Text Placeholder 3"/>
          <p:cNvSpPr>
            <a:spLocks noGrp="1"/>
          </p:cNvSpPr>
          <p:nvPr>
            <p:ph type="body" sz="quarter" idx="14"/>
          </p:nvPr>
        </p:nvSpPr>
        <p:spPr/>
        <p:txBody>
          <a:bodyPr/>
          <a:lstStyle/>
          <a:p>
            <a:r>
              <a:rPr lang="en-US">
                <a:highlight>
                  <a:srgbClr val="FFFFFF"/>
                </a:highlight>
              </a:rPr>
              <a:t>Returns (USD), 3rd Quarter 2024</a:t>
            </a:r>
          </a:p>
        </p:txBody>
      </p:sp>
      <p:sp>
        <p:nvSpPr>
          <p:cNvPr id="12" name="Text Placeholder 38">
            <a:extLst>
              <a:ext uri="{FF2B5EF4-FFF2-40B4-BE49-F238E27FC236}">
                <a16:creationId xmlns:a16="http://schemas.microsoft.com/office/drawing/2014/main" id="{FF30C4A5-2DC0-C958-F691-4F3B36FE35B9}"/>
              </a:ext>
            </a:extLst>
          </p:cNvPr>
          <p:cNvSpPr txBox="1">
            <a:spLocks/>
          </p:cNvSpPr>
          <p:nvPr/>
        </p:nvSpPr>
        <p:spPr>
          <a:xfrm>
            <a:off x="526832" y="1909234"/>
            <a:ext cx="3862288" cy="1816605"/>
          </a:xfrm>
          <a:prstGeom prst="rect">
            <a:avLst/>
          </a:prstGeom>
        </p:spPr>
        <p:txBody>
          <a:bodyPr/>
          <a:lstStyle>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R="0" lvl="0" algn="l" defTabSz="1018824" rtl="0" eaLnBrk="1" fontAlgn="auto" latinLnBrk="0" hangingPunct="1">
              <a:lnSpc>
                <a:spcPct val="110000"/>
              </a:lnSpc>
              <a:spcBef>
                <a:spcPts val="600"/>
              </a:spcBef>
              <a:spcAft>
                <a:spcPts val="600"/>
              </a:spcAft>
              <a:buClrTx/>
              <a:buSzTx/>
              <a:tabLst/>
              <a:defRPr/>
            </a:pPr>
            <a:r>
              <a:rPr kumimoji="0" lang="en-US" sz="1000" b="0" i="0" u="none" strike="noStrike" kern="1200" cap="none" spc="0" normalizeH="0" baseline="0" noProof="0" dirty="0">
                <a:ln>
                  <a:noFill/>
                </a:ln>
                <a:effectLst/>
                <a:uLnTx/>
                <a:uFillTx/>
                <a:latin typeface="+mn-lt"/>
                <a:ea typeface="+mn-ea"/>
                <a:cs typeface="+mn-cs"/>
              </a:rPr>
              <a:t>The Bloomberg Commodity Total Return Index returned +0.68% for the third quarter of 2024.</a:t>
            </a:r>
          </a:p>
          <a:p>
            <a:pPr marR="0" lvl="0" algn="l" defTabSz="1018824" rtl="0" eaLnBrk="1" fontAlgn="auto" latinLnBrk="0" hangingPunct="1">
              <a:lnSpc>
                <a:spcPct val="110000"/>
              </a:lnSpc>
              <a:spcBef>
                <a:spcPts val="600"/>
              </a:spcBef>
              <a:spcAft>
                <a:spcPts val="600"/>
              </a:spcAft>
              <a:buClrTx/>
              <a:buSzTx/>
              <a:tabLst/>
              <a:defRPr/>
            </a:pPr>
            <a:r>
              <a:rPr kumimoji="0" lang="en-US" sz="1000" b="0" i="0" u="none" strike="noStrike" kern="1200" cap="none" spc="0" normalizeH="0" baseline="0" noProof="0" dirty="0">
                <a:ln>
                  <a:noFill/>
                </a:ln>
                <a:effectLst/>
                <a:uLnTx/>
                <a:uFillTx/>
                <a:latin typeface="+mn-lt"/>
                <a:ea typeface="+mn-ea"/>
                <a:cs typeface="+mn-cs"/>
              </a:rPr>
              <a:t>Coffee and Lean Hogs were the best performers, returning +21.17% and +12.70% during the quarter, respectively. Heating Oil and Low Sulphur Gas Oil were the worst performers, returning -16.51% and -15.72% during the quarter, respectively. </a:t>
            </a:r>
          </a:p>
        </p:txBody>
      </p:sp>
      <p:graphicFrame>
        <p:nvGraphicFramePr>
          <p:cNvPr id="13" name="Table 12">
            <a:extLst>
              <a:ext uri="{FF2B5EF4-FFF2-40B4-BE49-F238E27FC236}">
                <a16:creationId xmlns:a16="http://schemas.microsoft.com/office/drawing/2014/main" id="{127C08FF-DEB8-2AF0-D6F0-4BD07280D142}"/>
              </a:ext>
            </a:extLst>
          </p:cNvPr>
          <p:cNvGraphicFramePr>
            <a:graphicFrameLocks noGrp="1"/>
          </p:cNvGraphicFramePr>
          <p:nvPr>
            <p:extLst>
              <p:ext uri="{D42A27DB-BD31-4B8C-83A1-F6EECF244321}">
                <p14:modId xmlns:p14="http://schemas.microsoft.com/office/powerpoint/2010/main" val="1031608734"/>
              </p:ext>
            </p:extLst>
          </p:nvPr>
        </p:nvGraphicFramePr>
        <p:xfrm>
          <a:off x="615430" y="4314617"/>
          <a:ext cx="4041648" cy="700305"/>
        </p:xfrm>
        <a:graphic>
          <a:graphicData uri="http://schemas.openxmlformats.org/drawingml/2006/table">
            <a:tbl>
              <a:tblPr>
                <a:tableStyleId>{5C22544A-7EE6-4342-B048-85BDC9FD1C3A}</a:tableStyleId>
              </a:tblPr>
              <a:tblGrid>
                <a:gridCol w="673608">
                  <a:extLst>
                    <a:ext uri="{9D8B030D-6E8A-4147-A177-3AD203B41FA5}">
                      <a16:colId xmlns:a16="http://schemas.microsoft.com/office/drawing/2014/main" val="851030634"/>
                    </a:ext>
                  </a:extLst>
                </a:gridCol>
                <a:gridCol w="673608">
                  <a:extLst>
                    <a:ext uri="{9D8B030D-6E8A-4147-A177-3AD203B41FA5}">
                      <a16:colId xmlns:a16="http://schemas.microsoft.com/office/drawing/2014/main" val="2217607733"/>
                    </a:ext>
                  </a:extLst>
                </a:gridCol>
                <a:gridCol w="673608">
                  <a:extLst>
                    <a:ext uri="{9D8B030D-6E8A-4147-A177-3AD203B41FA5}">
                      <a16:colId xmlns:a16="http://schemas.microsoft.com/office/drawing/2014/main" val="20001"/>
                    </a:ext>
                  </a:extLst>
                </a:gridCol>
                <a:gridCol w="673608">
                  <a:extLst>
                    <a:ext uri="{9D8B030D-6E8A-4147-A177-3AD203B41FA5}">
                      <a16:colId xmlns:a16="http://schemas.microsoft.com/office/drawing/2014/main" val="20003"/>
                    </a:ext>
                  </a:extLst>
                </a:gridCol>
                <a:gridCol w="673608">
                  <a:extLst>
                    <a:ext uri="{9D8B030D-6E8A-4147-A177-3AD203B41FA5}">
                      <a16:colId xmlns:a16="http://schemas.microsoft.com/office/drawing/2014/main" val="20004"/>
                    </a:ext>
                  </a:extLst>
                </a:gridCol>
                <a:gridCol w="673608">
                  <a:extLst>
                    <a:ext uri="{9D8B030D-6E8A-4147-A177-3AD203B41FA5}">
                      <a16:colId xmlns:a16="http://schemas.microsoft.com/office/drawing/2014/main" val="20005"/>
                    </a:ext>
                  </a:extLst>
                </a:gridCol>
              </a:tblGrid>
              <a:tr h="0">
                <a:tc>
                  <a:txBody>
                    <a:bodyPr/>
                    <a:lstStyle/>
                    <a:p>
                      <a:pPr algn="r" fontAlgn="b"/>
                      <a:endParaRPr lang="en-GB" sz="500" b="0" i="0" u="none" strike="noStrike">
                        <a:solidFill>
                          <a:srgbClr val="000000"/>
                        </a:solidFill>
                        <a:effectLst/>
                        <a:latin typeface="+mn-lt"/>
                      </a:endParaRPr>
                    </a:p>
                  </a:txBody>
                  <a:tcPr marL="8959" marR="107513" marT="8959" marB="0" anchor="b">
                    <a:noFill/>
                  </a:tcPr>
                </a:tc>
                <a:tc>
                  <a:txBody>
                    <a:bodyPr/>
                    <a:lstStyle/>
                    <a:p>
                      <a:pPr algn="r" fontAlgn="b"/>
                      <a:endParaRPr lang="en-GB" sz="500" b="0" i="0" u="none" strike="noStrike">
                        <a:solidFill>
                          <a:srgbClr val="000000"/>
                        </a:solidFill>
                        <a:effectLst/>
                        <a:latin typeface="+mn-lt"/>
                      </a:endParaRPr>
                    </a:p>
                  </a:txBody>
                  <a:tcPr marL="8959" marR="107513" marT="8959" marB="0" anchor="b">
                    <a:noFill/>
                  </a:tcPr>
                </a:tc>
                <a:tc gridSpan="4">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lang="en-GB" sz="700" u="none" strike="noStrike" spc="50" baseline="0">
                          <a:effectLst/>
                          <a:latin typeface="+mn-lt"/>
                        </a:rPr>
                        <a:t>ANNUALIZED</a:t>
                      </a:r>
                      <a:endParaRPr lang="en-GB" sz="700" b="0" i="1" u="none" strike="noStrike" spc="50" baseline="0">
                        <a:solidFill>
                          <a:srgbClr val="000000"/>
                        </a:solidFill>
                        <a:effectLst/>
                        <a:latin typeface="+mn-lt"/>
                      </a:endParaRPr>
                    </a:p>
                  </a:txBody>
                  <a:tcPr marL="8959" marR="107513" marT="8959" marB="27432"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lang="en-GB" sz="700" u="none" strike="noStrike">
                          <a:effectLst/>
                          <a:latin typeface="+mn-lt"/>
                        </a:rPr>
                        <a:t>ANNUALIZED</a:t>
                      </a:r>
                      <a:endParaRPr lang="en-GB" sz="700" b="0" i="1" u="none" strike="noStrike">
                        <a:solidFill>
                          <a:srgbClr val="000000"/>
                        </a:solidFill>
                        <a:effectLst/>
                        <a:latin typeface="+mn-lt"/>
                      </a:endParaRPr>
                    </a:p>
                  </a:txBody>
                  <a:tcPr marL="0" marR="0" marT="8959"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lang="en-GB" sz="800" u="none" strike="noStrike">
                          <a:effectLst/>
                          <a:latin typeface="+mn-lt"/>
                        </a:rPr>
                        <a:t>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0">
                <a:tc>
                  <a:txBody>
                    <a:bodyPr/>
                    <a:lstStyle/>
                    <a:p>
                      <a:pPr algn="ctr" fontAlgn="ctr"/>
                      <a:r>
                        <a:rPr lang="en-GB" sz="800" b="0" i="0" u="none" strike="noStrike">
                          <a:solidFill>
                            <a:srgbClr val="000000"/>
                          </a:solidFill>
                          <a:effectLst/>
                          <a:latin typeface="+mn-lt"/>
                        </a:rPr>
                        <a:t>QTR</a:t>
                      </a:r>
                    </a:p>
                  </a:txBody>
                  <a:tcPr marL="0" marR="0" marT="27432" marB="27432" anchor="ctr">
                    <a:solidFill>
                      <a:schemeClr val="bg1">
                        <a:lumMod val="85000"/>
                      </a:schemeClr>
                    </a:solidFill>
                  </a:tcPr>
                </a:tc>
                <a:tc>
                  <a:txBody>
                    <a:bodyPr/>
                    <a:lstStyle/>
                    <a:p>
                      <a:pPr algn="ctr" fontAlgn="ctr"/>
                      <a:r>
                        <a:rPr lang="en-GB" sz="800" b="0" i="0" u="none" strike="noStrike">
                          <a:solidFill>
                            <a:srgbClr val="000000"/>
                          </a:solidFill>
                          <a:effectLst/>
                          <a:latin typeface="+mn-lt"/>
                        </a:rPr>
                        <a:t>YTD</a:t>
                      </a:r>
                    </a:p>
                  </a:txBody>
                  <a:tcPr marL="0" marR="0" marT="27432" marB="27432" anchor="ctr">
                    <a:solidFill>
                      <a:schemeClr val="bg1">
                        <a:lumMod val="85000"/>
                      </a:schemeClr>
                    </a:solidFill>
                  </a:tcPr>
                </a:tc>
                <a:tc>
                  <a:txBody>
                    <a:bodyPr/>
                    <a:lstStyle/>
                    <a:p>
                      <a:pPr algn="ctr" fontAlgn="ctr"/>
                      <a:r>
                        <a:rPr lang="en-GB" sz="800" b="0" i="0" u="none" strike="noStrike">
                          <a:solidFill>
                            <a:schemeClr val="dk1"/>
                          </a:solidFill>
                          <a:effectLst/>
                          <a:latin typeface="+mn-lt"/>
                        </a:rPr>
                        <a:t>1</a:t>
                      </a:r>
                      <a:br>
                        <a:rPr lang="en-GB" sz="800" b="0" i="0" u="none" strike="noStrike">
                          <a:solidFill>
                            <a:schemeClr val="dk1"/>
                          </a:solidFill>
                          <a:effectLst/>
                          <a:latin typeface="+mn-lt"/>
                        </a:rPr>
                      </a:br>
                      <a:r>
                        <a:rPr lang="en-GB" sz="800" b="0" i="0" u="none" strike="noStrike">
                          <a:solidFill>
                            <a:schemeClr val="dk1"/>
                          </a:solidFill>
                          <a:effectLst/>
                          <a:latin typeface="+mn-lt"/>
                        </a:rPr>
                        <a:t>Year</a:t>
                      </a:r>
                      <a:endParaRPr lang="en-GB" sz="8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a:effectLst/>
                          <a:latin typeface="+mn-lt"/>
                        </a:rPr>
                        <a:t>3</a:t>
                      </a:r>
                      <a:br>
                        <a:rPr lang="en-GB" sz="800" u="none" strike="noStrike">
                          <a:effectLst/>
                          <a:latin typeface="+mn-lt"/>
                        </a:rPr>
                      </a:br>
                      <a:r>
                        <a:rPr lang="en-GB" sz="800" u="none" strike="noStrike">
                          <a:effectLst/>
                          <a:latin typeface="+mn-lt"/>
                        </a:rPr>
                        <a:t>Years</a:t>
                      </a:r>
                      <a:endParaRPr lang="en-GB" sz="8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a:effectLst/>
                          <a:latin typeface="+mn-lt"/>
                        </a:rPr>
                        <a:t>5</a:t>
                      </a:r>
                      <a:br>
                        <a:rPr lang="en-GB" sz="800" u="none" strike="noStrike">
                          <a:effectLst/>
                          <a:latin typeface="+mn-lt"/>
                        </a:rPr>
                      </a:br>
                      <a:r>
                        <a:rPr lang="en-GB" sz="800" u="none" strike="noStrike">
                          <a:effectLst/>
                          <a:latin typeface="+mn-lt"/>
                        </a:rPr>
                        <a:t>Years</a:t>
                      </a:r>
                      <a:endParaRPr lang="en-GB" sz="8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a:effectLst/>
                          <a:latin typeface="+mn-lt"/>
                        </a:rPr>
                        <a:t>10</a:t>
                      </a:r>
                      <a:br>
                        <a:rPr lang="en-GB" sz="800" u="none" strike="noStrike">
                          <a:effectLst/>
                          <a:latin typeface="+mn-lt"/>
                        </a:rPr>
                      </a:br>
                      <a:r>
                        <a:rPr lang="en-GB" sz="800" u="none" strike="noStrike">
                          <a:effectLst/>
                          <a:latin typeface="+mn-lt"/>
                        </a:rPr>
                        <a:t>Years</a:t>
                      </a:r>
                      <a:endParaRPr lang="en-GB" sz="8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258530">
                <a:tc>
                  <a:txBody>
                    <a:bodyPr/>
                    <a:lstStyle/>
                    <a:p>
                      <a:pPr algn="ctr" fontAlgn="b"/>
                      <a:r>
                        <a:rPr lang="en-GB" sz="900" b="0" i="0" u="none" strike="noStrike">
                          <a:solidFill>
                            <a:schemeClr val="tx1"/>
                          </a:solidFill>
                          <a:effectLst/>
                          <a:latin typeface="+mn-lt"/>
                        </a:rPr>
                        <a:t>0.68</a:t>
                      </a:r>
                    </a:p>
                  </a:txBody>
                  <a:tcPr marL="0" marR="0" marT="0" marB="0" anchor="ctr">
                    <a:noFill/>
                  </a:tcPr>
                </a:tc>
                <a:tc>
                  <a:txBody>
                    <a:bodyPr/>
                    <a:lstStyle/>
                    <a:p>
                      <a:pPr algn="ctr" fontAlgn="b"/>
                      <a:r>
                        <a:rPr lang="en-GB" sz="900" b="0" i="0" u="none" strike="noStrike">
                          <a:solidFill>
                            <a:schemeClr val="tx1"/>
                          </a:solidFill>
                          <a:effectLst/>
                          <a:latin typeface="+mn-lt"/>
                        </a:rPr>
                        <a:t>5.86</a:t>
                      </a:r>
                    </a:p>
                  </a:txBody>
                  <a:tcPr marL="0" marR="0" marT="0" marB="0" anchor="ctr">
                    <a:noFill/>
                  </a:tcPr>
                </a:tc>
                <a:tc>
                  <a:txBody>
                    <a:bodyPr/>
                    <a:lstStyle/>
                    <a:p>
                      <a:pPr algn="ctr" fontAlgn="b"/>
                      <a:r>
                        <a:rPr lang="en-GB" sz="900" b="0" i="0" u="none" strike="noStrike">
                          <a:solidFill>
                            <a:schemeClr val="tx1"/>
                          </a:solidFill>
                          <a:effectLst/>
                          <a:latin typeface="+mn-lt"/>
                        </a:rPr>
                        <a:t>0.96</a:t>
                      </a:r>
                    </a:p>
                  </a:txBody>
                  <a:tcPr marL="0" marR="0" marT="0" marB="0" anchor="ctr">
                    <a:noFill/>
                  </a:tcPr>
                </a:tc>
                <a:tc>
                  <a:txBody>
                    <a:bodyPr/>
                    <a:lstStyle/>
                    <a:p>
                      <a:pPr algn="ctr" fontAlgn="b"/>
                      <a:r>
                        <a:rPr lang="en-GB" sz="900" b="0" i="0" u="none" strike="noStrike">
                          <a:solidFill>
                            <a:schemeClr val="tx1"/>
                          </a:solidFill>
                          <a:effectLst/>
                          <a:latin typeface="+mn-lt"/>
                        </a:rPr>
                        <a:t>3.66</a:t>
                      </a:r>
                    </a:p>
                  </a:txBody>
                  <a:tcPr marL="0" marR="0" marT="0" marB="0" anchor="ctr">
                    <a:noFill/>
                  </a:tcPr>
                </a:tc>
                <a:tc>
                  <a:txBody>
                    <a:bodyPr/>
                    <a:lstStyle/>
                    <a:p>
                      <a:pPr algn="ctr" fontAlgn="b"/>
                      <a:r>
                        <a:rPr lang="en-GB" sz="900" b="0" i="0" u="none" strike="noStrike">
                          <a:solidFill>
                            <a:schemeClr val="tx1"/>
                          </a:solidFill>
                          <a:effectLst/>
                          <a:latin typeface="+mn-lt"/>
                        </a:rPr>
                        <a:t>7.79</a:t>
                      </a:r>
                    </a:p>
                  </a:txBody>
                  <a:tcPr marL="0" marR="0" marT="0" marB="0" anchor="ctr">
                    <a:noFill/>
                  </a:tcPr>
                </a:tc>
                <a:tc>
                  <a:txBody>
                    <a:bodyPr/>
                    <a:lstStyle/>
                    <a:p>
                      <a:pPr algn="ctr" fontAlgn="b"/>
                      <a:r>
                        <a:rPr lang="en-GB" sz="900" b="0" i="0" u="none" strike="noStrike">
                          <a:solidFill>
                            <a:schemeClr val="tx1"/>
                          </a:solidFill>
                          <a:effectLst/>
                          <a:latin typeface="+mn-lt"/>
                        </a:rPr>
                        <a:t>0.03</a:t>
                      </a:r>
                    </a:p>
                  </a:txBody>
                  <a:tcPr marL="0" marR="0" marT="0" marB="0" anchor="ctr">
                    <a:noFill/>
                  </a:tcPr>
                </a:tc>
                <a:extLst>
                  <a:ext uri="{0D108BD9-81ED-4DB2-BD59-A6C34878D82A}">
                    <a16:rowId xmlns:a16="http://schemas.microsoft.com/office/drawing/2014/main" val="10003"/>
                  </a:ext>
                </a:extLst>
              </a:tr>
            </a:tbl>
          </a:graphicData>
        </a:graphic>
      </p:graphicFrame>
      <p:sp>
        <p:nvSpPr>
          <p:cNvPr id="22" name="TextBox 21">
            <a:extLst>
              <a:ext uri="{FF2B5EF4-FFF2-40B4-BE49-F238E27FC236}">
                <a16:creationId xmlns:a16="http://schemas.microsoft.com/office/drawing/2014/main" id="{EB1DCDEA-C88F-AA30-3CDA-1BFEA2332F6D}"/>
              </a:ext>
            </a:extLst>
          </p:cNvPr>
          <p:cNvSpPr txBox="1"/>
          <p:nvPr/>
        </p:nvSpPr>
        <p:spPr bwMode="auto">
          <a:xfrm>
            <a:off x="539543" y="4027393"/>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Commodities Periodic Returns (%)</a:t>
            </a:r>
          </a:p>
        </p:txBody>
      </p:sp>
      <p:sp>
        <p:nvSpPr>
          <p:cNvPr id="23" name="TextBox 22">
            <a:extLst>
              <a:ext uri="{FF2B5EF4-FFF2-40B4-BE49-F238E27FC236}">
                <a16:creationId xmlns:a16="http://schemas.microsoft.com/office/drawing/2014/main" id="{3CC07427-3A3E-17E1-8F98-9E7C2374E3EE}"/>
              </a:ext>
            </a:extLst>
          </p:cNvPr>
          <p:cNvSpPr txBox="1"/>
          <p:nvPr/>
        </p:nvSpPr>
        <p:spPr bwMode="auto">
          <a:xfrm>
            <a:off x="5195033" y="1907045"/>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Commodities Ranked Returns (%)</a:t>
            </a:r>
          </a:p>
        </p:txBody>
      </p:sp>
      <p:graphicFrame>
        <p:nvGraphicFramePr>
          <p:cNvPr id="10" name="Chart 9">
            <a:extLst>
              <a:ext uri="{FF2B5EF4-FFF2-40B4-BE49-F238E27FC236}">
                <a16:creationId xmlns:a16="http://schemas.microsoft.com/office/drawing/2014/main" id="{F9DC53F2-202A-75BF-C1BF-4BE0C58B8133}"/>
              </a:ext>
            </a:extLst>
          </p:cNvPr>
          <p:cNvGraphicFramePr>
            <a:graphicFrameLocks/>
          </p:cNvGraphicFramePr>
          <p:nvPr>
            <p:extLst>
              <p:ext uri="{D42A27DB-BD31-4B8C-83A1-F6EECF244321}">
                <p14:modId xmlns:p14="http://schemas.microsoft.com/office/powerpoint/2010/main" val="515429316"/>
              </p:ext>
            </p:extLst>
          </p:nvPr>
        </p:nvGraphicFramePr>
        <p:xfrm>
          <a:off x="5266944" y="2157984"/>
          <a:ext cx="4187952" cy="4672584"/>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Placeholder 2" descr="A purple text on a black background&#10;&#10;Description automatically generated">
            <a:extLst>
              <a:ext uri="{FF2B5EF4-FFF2-40B4-BE49-F238E27FC236}">
                <a16:creationId xmlns:a16="http://schemas.microsoft.com/office/drawing/2014/main" id="{D15D4565-DE6A-DB29-9A65-4F837D1670D0}"/>
              </a:ext>
            </a:extLst>
          </p:cNvPr>
          <p:cNvPicPr>
            <a:picLocks noGrp="1" noChangeAspect="1"/>
          </p:cNvPicPr>
          <p:nvPr>
            <p:ph type="pic" sz="quarter" idx="13"/>
          </p:nvPr>
        </p:nvPicPr>
        <p:blipFill rotWithShape="1">
          <a:blip r:embed="rId4"/>
          <a:srcRect l="-7796" t="-22449" r="-7796" b="-13265"/>
          <a:stretch/>
        </p:blipFill>
        <p:spPr>
          <a:xfrm>
            <a:off x="6762078" y="179125"/>
            <a:ext cx="3200780" cy="994100"/>
          </a:xfrm>
        </p:spPr>
      </p:pic>
    </p:spTree>
    <p:extLst>
      <p:ext uri="{BB962C8B-B14F-4D97-AF65-F5344CB8AC3E}">
        <p14:creationId xmlns:p14="http://schemas.microsoft.com/office/powerpoint/2010/main" val="3420915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52C7D755-D4C3-A329-6870-BEB5F9E87378}"/>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135206</a:t>
            </a:r>
          </a:p>
        </p:txBody>
      </p:sp>
      <p:sp>
        <p:nvSpPr>
          <p:cNvPr id="3" name="Title 2"/>
          <p:cNvSpPr>
            <a:spLocks noGrp="1"/>
          </p:cNvSpPr>
          <p:nvPr>
            <p:ph type="title"/>
          </p:nvPr>
        </p:nvSpPr>
        <p:spPr/>
        <p:txBody>
          <a:bodyPr/>
          <a:lstStyle/>
          <a:p>
            <a:r>
              <a:rPr lang="en-US"/>
              <a:t>Fixed Income</a:t>
            </a:r>
          </a:p>
        </p:txBody>
      </p:sp>
      <p:sp>
        <p:nvSpPr>
          <p:cNvPr id="4" name="Slide Number Placeholder 3"/>
          <p:cNvSpPr>
            <a:spLocks noGrp="1"/>
          </p:cNvSpPr>
          <p:nvPr>
            <p:ph type="sldNum" sz="quarter" idx="12"/>
          </p:nvPr>
        </p:nvSpPr>
        <p:spPr/>
        <p:txBody>
          <a:bodyPr/>
          <a:lstStyle/>
          <a:p>
            <a:fld id="{66F6FF41-5833-4EBF-9145-362BCED2914A}" type="slidenum">
              <a:rPr lang="en-US" smtClean="0"/>
              <a:pPr/>
              <a:t>13</a:t>
            </a:fld>
            <a:endParaRPr lang="en-US"/>
          </a:p>
        </p:txBody>
      </p:sp>
      <p:sp>
        <p:nvSpPr>
          <p:cNvPr id="31" name="Text Placeholder 30"/>
          <p:cNvSpPr>
            <a:spLocks noGrp="1"/>
          </p:cNvSpPr>
          <p:nvPr>
            <p:ph type="body" sz="quarter" idx="15"/>
          </p:nvPr>
        </p:nvSpPr>
        <p:spPr/>
        <p:txBody>
          <a:bodyPr/>
          <a:lstStyle/>
          <a:p>
            <a:r>
              <a:rPr lang="en-US"/>
              <a:t>1. Bloomberg US Treasury and US Corporate Bond Indices.</a:t>
            </a:r>
          </a:p>
          <a:p>
            <a:r>
              <a:rPr lang="en-US"/>
              <a:t>2. Bloomberg Municipal Bond Index.</a:t>
            </a:r>
          </a:p>
          <a:p>
            <a:r>
              <a:rPr lang="en-US"/>
              <a:t>One basis point (bps) equals 0.01%. </a:t>
            </a:r>
            <a:r>
              <a:rPr lang="en-US" b="1"/>
              <a:t>Past performance is not a guarantee of future results. </a:t>
            </a:r>
            <a:r>
              <a:rPr lang="en-US"/>
              <a:t>Indices are not available for direct investment. Index performance does not reflect the expenses associated with the management of an actual portfolio. Yield curve data from Federal Reserve. State and local bonds and the Yield to Worst are from the S&amp;P National AMT-Free Municipal Bond Index. AAA-AA Corporates represent the ICE </a:t>
            </a:r>
            <a:r>
              <a:rPr lang="en-US" err="1"/>
              <a:t>BofA</a:t>
            </a:r>
            <a:r>
              <a:rPr lang="en-US"/>
              <a:t> US Corporates, AA-AAA rated. A-BBB Corporates represent the ICE </a:t>
            </a:r>
            <a:r>
              <a:rPr lang="en-US" err="1"/>
              <a:t>BofA</a:t>
            </a:r>
            <a:r>
              <a:rPr lang="en-US"/>
              <a:t> Corporates, BBB-A rated. Bloomberg data provided by Bloomberg. US long-term bonds, bills, inflation, and fixed income factor data © Stocks, Bonds, Bills, and Inflation (SBBI) Yearbook™, Ibbotson Associates, Chicago (annually updated work by Roger G. Ibbotson and Rex A. Sinquefield). FTSE fixed income indices © 2024 FTSE Fixed Income LLC, all rights reserved. ICE </a:t>
            </a:r>
            <a:r>
              <a:rPr lang="en-US" err="1"/>
              <a:t>BofA</a:t>
            </a:r>
            <a:r>
              <a:rPr lang="en-US"/>
              <a:t> index data © 2024 ICE Data Indices, LLC. S&amp;P data © 2024 S&amp;P Dow Jones Indices LLC, a division of S&amp;P Global. All rights reserved. Bloomberg data provided by Bloomberg.</a:t>
            </a:r>
          </a:p>
        </p:txBody>
      </p:sp>
      <p:sp>
        <p:nvSpPr>
          <p:cNvPr id="7" name="Text Placeholder 6"/>
          <p:cNvSpPr>
            <a:spLocks noGrp="1"/>
          </p:cNvSpPr>
          <p:nvPr>
            <p:ph type="body" sz="quarter" idx="14"/>
          </p:nvPr>
        </p:nvSpPr>
        <p:spPr/>
        <p:txBody>
          <a:bodyPr/>
          <a:lstStyle/>
          <a:p>
            <a:r>
              <a:rPr lang="en-US">
                <a:highlight>
                  <a:srgbClr val="FFFFFF"/>
                </a:highlight>
              </a:rPr>
              <a:t>Returns (USD), 3rd Quarter 2024</a:t>
            </a:r>
          </a:p>
        </p:txBody>
      </p:sp>
      <p:sp>
        <p:nvSpPr>
          <p:cNvPr id="42" name="Text Placeholder 3">
            <a:extLst>
              <a:ext uri="{FF2B5EF4-FFF2-40B4-BE49-F238E27FC236}">
                <a16:creationId xmlns:a16="http://schemas.microsoft.com/office/drawing/2014/main" id="{4D9B6E88-4EC1-9760-3E91-8A6F291AB2DF}"/>
              </a:ext>
            </a:extLst>
          </p:cNvPr>
          <p:cNvSpPr txBox="1">
            <a:spLocks/>
          </p:cNvSpPr>
          <p:nvPr/>
        </p:nvSpPr>
        <p:spPr>
          <a:xfrm>
            <a:off x="533839" y="1843462"/>
            <a:ext cx="2355278" cy="4248885"/>
          </a:xfrm>
          <a:prstGeom prst="rect">
            <a:avLst/>
          </a:prstGeom>
        </p:spPr>
        <p:txBody>
          <a:bodyPr vert="horz" lIns="91440" tIns="45720" rIns="91440" bIns="45720" rtlCol="0">
            <a:noAutofit/>
          </a:bodyPr>
          <a:lstStyle>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defTabSz="999643">
              <a:spcBef>
                <a:spcPts val="900"/>
              </a:spcBef>
            </a:pPr>
            <a:r>
              <a:rPr lang="en-US" sz="900" dirty="0">
                <a:latin typeface="+mn-lt"/>
              </a:rPr>
              <a:t>Interest rates decreased in the US Treasury market for the quarter. </a:t>
            </a:r>
          </a:p>
          <a:p>
            <a:pPr defTabSz="999643">
              <a:spcBef>
                <a:spcPts val="900"/>
              </a:spcBef>
            </a:pPr>
            <a:r>
              <a:rPr lang="en-US" sz="900" dirty="0">
                <a:latin typeface="+mn-lt"/>
              </a:rPr>
              <a:t>On the short end of the yield curve, the </a:t>
            </a:r>
            <a:br>
              <a:rPr lang="en-US" sz="900" dirty="0">
                <a:latin typeface="+mn-lt"/>
              </a:rPr>
            </a:br>
            <a:r>
              <a:rPr lang="en-US" sz="900" dirty="0">
                <a:latin typeface="+mn-lt"/>
              </a:rPr>
              <a:t>1-Month US Treasury Bill yield decreased 54 basis points (bps) to +4.93%, while the </a:t>
            </a:r>
            <a:br>
              <a:rPr lang="en-US" sz="900" dirty="0">
                <a:latin typeface="+mn-lt"/>
              </a:rPr>
            </a:br>
            <a:r>
              <a:rPr lang="en-US" sz="900" dirty="0">
                <a:latin typeface="+mn-lt"/>
              </a:rPr>
              <a:t>1-Year US Treasury Bill yield decreased 111 bps to +3.98%. The yield on the </a:t>
            </a:r>
            <a:br>
              <a:rPr lang="en-US" sz="900" dirty="0">
                <a:latin typeface="+mn-lt"/>
              </a:rPr>
            </a:br>
            <a:r>
              <a:rPr lang="en-US" sz="900" dirty="0">
                <a:latin typeface="+mn-lt"/>
              </a:rPr>
              <a:t>2-Year US Treasury Note decreased 105 bps to +3.66%.</a:t>
            </a:r>
          </a:p>
          <a:p>
            <a:pPr defTabSz="999643">
              <a:spcBef>
                <a:spcPts val="900"/>
              </a:spcBef>
            </a:pPr>
            <a:r>
              <a:rPr lang="en-US" sz="900" dirty="0">
                <a:latin typeface="+mn-lt"/>
              </a:rPr>
              <a:t>The yield on the 5-Year US Treasury Note decreased 75 bps to +3.58%. The yield on the 10-Year US Treasury Note decreased 55 bps to +3.81%. The yield on the </a:t>
            </a:r>
            <a:br>
              <a:rPr lang="en-US" sz="900" dirty="0">
                <a:latin typeface="+mn-lt"/>
              </a:rPr>
            </a:br>
            <a:r>
              <a:rPr lang="en-US" sz="900" dirty="0">
                <a:latin typeface="+mn-lt"/>
              </a:rPr>
              <a:t>30-Year US Treasury Bond decreased 37 bps to +4.14%. </a:t>
            </a:r>
          </a:p>
          <a:p>
            <a:pPr defTabSz="999643">
              <a:spcBef>
                <a:spcPts val="900"/>
              </a:spcBef>
            </a:pPr>
            <a:r>
              <a:rPr lang="en-US" sz="900" dirty="0">
                <a:latin typeface="+mn-lt"/>
              </a:rPr>
              <a:t>In terms of total returns, short-term US treasury bonds returned +3.43% while intermediate-term US treasury bonds returned +3.97%. Short-term corporate bonds returned +3.75% and intermediate-term corporate bonds returned +4.66%.</a:t>
            </a:r>
            <a:r>
              <a:rPr lang="en-US" sz="900" baseline="30000" dirty="0">
                <a:latin typeface="+mn-lt"/>
              </a:rPr>
              <a:t>1</a:t>
            </a:r>
          </a:p>
          <a:p>
            <a:pPr defTabSz="999643">
              <a:spcBef>
                <a:spcPts val="900"/>
              </a:spcBef>
            </a:pPr>
            <a:r>
              <a:rPr lang="en-US" sz="900" dirty="0">
                <a:latin typeface="+mn-lt"/>
              </a:rPr>
              <a:t>The total returns for short- and intermediate-term municipal bonds were +2.31% and +3.09%, respectively. Within the municipal fixed income market, general obligation bonds returned +2.77% while revenue bonds returned +2.70%.</a:t>
            </a:r>
            <a:r>
              <a:rPr lang="en-US" sz="900" baseline="30000" dirty="0">
                <a:latin typeface="+mn-lt"/>
              </a:rPr>
              <a:t>2</a:t>
            </a:r>
          </a:p>
        </p:txBody>
      </p:sp>
      <p:graphicFrame>
        <p:nvGraphicFramePr>
          <p:cNvPr id="43" name="Table 42">
            <a:extLst>
              <a:ext uri="{FF2B5EF4-FFF2-40B4-BE49-F238E27FC236}">
                <a16:creationId xmlns:a16="http://schemas.microsoft.com/office/drawing/2014/main" id="{A66529C7-D5E6-B1E1-087D-7B5EABEFC368}"/>
              </a:ext>
            </a:extLst>
          </p:cNvPr>
          <p:cNvGraphicFramePr>
            <a:graphicFrameLocks noGrp="1"/>
          </p:cNvGraphicFramePr>
          <p:nvPr>
            <p:extLst>
              <p:ext uri="{D42A27DB-BD31-4B8C-83A1-F6EECF244321}">
                <p14:modId xmlns:p14="http://schemas.microsoft.com/office/powerpoint/2010/main" val="808934785"/>
              </p:ext>
            </p:extLst>
          </p:nvPr>
        </p:nvGraphicFramePr>
        <p:xfrm>
          <a:off x="3217743" y="4108598"/>
          <a:ext cx="6227062" cy="2369126"/>
        </p:xfrm>
        <a:graphic>
          <a:graphicData uri="http://schemas.openxmlformats.org/drawingml/2006/table">
            <a:tbl>
              <a:tblPr>
                <a:tableStyleId>{5C22544A-7EE6-4342-B048-85BDC9FD1C3A}</a:tableStyleId>
              </a:tblPr>
              <a:tblGrid>
                <a:gridCol w="2776570">
                  <a:extLst>
                    <a:ext uri="{9D8B030D-6E8A-4147-A177-3AD203B41FA5}">
                      <a16:colId xmlns:a16="http://schemas.microsoft.com/office/drawing/2014/main" val="20000"/>
                    </a:ext>
                  </a:extLst>
                </a:gridCol>
                <a:gridCol w="575082">
                  <a:extLst>
                    <a:ext uri="{9D8B030D-6E8A-4147-A177-3AD203B41FA5}">
                      <a16:colId xmlns:a16="http://schemas.microsoft.com/office/drawing/2014/main" val="851030634"/>
                    </a:ext>
                  </a:extLst>
                </a:gridCol>
                <a:gridCol w="575082">
                  <a:extLst>
                    <a:ext uri="{9D8B030D-6E8A-4147-A177-3AD203B41FA5}">
                      <a16:colId xmlns:a16="http://schemas.microsoft.com/office/drawing/2014/main" val="4292049084"/>
                    </a:ext>
                  </a:extLst>
                </a:gridCol>
                <a:gridCol w="575082">
                  <a:extLst>
                    <a:ext uri="{9D8B030D-6E8A-4147-A177-3AD203B41FA5}">
                      <a16:colId xmlns:a16="http://schemas.microsoft.com/office/drawing/2014/main" val="20001"/>
                    </a:ext>
                  </a:extLst>
                </a:gridCol>
                <a:gridCol w="575082">
                  <a:extLst>
                    <a:ext uri="{9D8B030D-6E8A-4147-A177-3AD203B41FA5}">
                      <a16:colId xmlns:a16="http://schemas.microsoft.com/office/drawing/2014/main" val="20003"/>
                    </a:ext>
                  </a:extLst>
                </a:gridCol>
                <a:gridCol w="575082">
                  <a:extLst>
                    <a:ext uri="{9D8B030D-6E8A-4147-A177-3AD203B41FA5}">
                      <a16:colId xmlns:a16="http://schemas.microsoft.com/office/drawing/2014/main" val="20004"/>
                    </a:ext>
                  </a:extLst>
                </a:gridCol>
                <a:gridCol w="575082">
                  <a:extLst>
                    <a:ext uri="{9D8B030D-6E8A-4147-A177-3AD203B41FA5}">
                      <a16:colId xmlns:a16="http://schemas.microsoft.com/office/drawing/2014/main" val="20005"/>
                    </a:ext>
                  </a:extLst>
                </a:gridCol>
              </a:tblGrid>
              <a:tr h="0">
                <a:tc>
                  <a:txBody>
                    <a:bodyPr/>
                    <a:lstStyle/>
                    <a:p>
                      <a:endParaRPr lang="en-GB" sz="500"/>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107513" marT="8959" marB="0" anchor="b">
                    <a:noFill/>
                  </a:tcPr>
                </a:tc>
                <a:tc>
                  <a:txBody>
                    <a:bodyPr/>
                    <a:lstStyle/>
                    <a:p>
                      <a:pPr algn="r" fontAlgn="b"/>
                      <a:endParaRPr lang="en-GB" sz="500" b="0" i="0" u="none" strike="noStrike">
                        <a:solidFill>
                          <a:srgbClr val="000000"/>
                        </a:solidFill>
                        <a:effectLst/>
                        <a:latin typeface="+mn-lt"/>
                      </a:endParaRPr>
                    </a:p>
                  </a:txBody>
                  <a:tcPr marL="8959" marR="107513" marT="8959" marB="0" anchor="b">
                    <a:noFill/>
                  </a:tcPr>
                </a:tc>
                <a:tc gridSpan="4">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kumimoji="0" lang="en-GB" sz="700" b="0" i="0" u="none" strike="noStrike" kern="1200" cap="none" spc="50" normalizeH="0" baseline="0" noProof="0">
                          <a:ln>
                            <a:noFill/>
                          </a:ln>
                          <a:solidFill>
                            <a:srgbClr val="000000"/>
                          </a:solidFill>
                          <a:effectLst/>
                          <a:uLnTx/>
                          <a:uFillTx/>
                          <a:latin typeface="+mn-lt"/>
                          <a:ea typeface="+mn-ea"/>
                          <a:cs typeface="+mn-cs"/>
                        </a:rPr>
                        <a:t>ANNUALIZED</a:t>
                      </a:r>
                      <a:endParaRPr lang="en-GB" sz="700" b="0" i="1" u="none" strike="noStrike" spc="50" baseline="0">
                        <a:solidFill>
                          <a:srgbClr val="000000"/>
                        </a:solidFill>
                        <a:effectLst/>
                        <a:latin typeface="+mn-lt"/>
                      </a:endParaRPr>
                    </a:p>
                  </a:txBody>
                  <a:tcPr marL="8959" marR="107513"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000000"/>
                          </a:solidFill>
                          <a:effectLst/>
                          <a:uLnTx/>
                          <a:uFillTx/>
                          <a:latin typeface="+mn-lt"/>
                          <a:ea typeface="+mn-ea"/>
                          <a:cs typeface="+mn-cs"/>
                        </a:rPr>
                        <a:t>ANNUALIZED</a:t>
                      </a:r>
                      <a:endParaRPr lang="en-GB" sz="700" b="0" i="1" u="none" strike="noStrike">
                        <a:solidFill>
                          <a:srgbClr val="000000"/>
                        </a:solidFill>
                        <a:effectLst/>
                        <a:latin typeface="+mn-lt"/>
                      </a:endParaRPr>
                    </a:p>
                  </a:txBody>
                  <a:tcPr marL="0" marR="0" marT="8959"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a:effectLst/>
                          <a:latin typeface="+mn-lt"/>
                        </a:rPr>
                        <a:t>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247783">
                <a:tc>
                  <a:txBody>
                    <a:bodyPr/>
                    <a:lstStyle/>
                    <a:p>
                      <a:pPr algn="l" fontAlgn="ctr"/>
                      <a:r>
                        <a:rPr lang="en-US" sz="800" b="0" i="0" u="none" strike="noStrike">
                          <a:solidFill>
                            <a:schemeClr val="dk1"/>
                          </a:solidFill>
                          <a:effectLst/>
                          <a:latin typeface="+mn-lt"/>
                        </a:rPr>
                        <a:t>Asset Class</a:t>
                      </a:r>
                      <a:endParaRPr lang="en-GB" sz="800" b="0" i="0" u="none" strike="noStrike">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a:solidFill>
                            <a:srgbClr val="000000"/>
                          </a:solidFill>
                          <a:effectLst/>
                          <a:latin typeface="+mn-lt"/>
                        </a:rPr>
                        <a:t>QTR</a:t>
                      </a:r>
                    </a:p>
                  </a:txBody>
                  <a:tcPr marL="0" marR="0" marT="0" marB="0" anchor="ctr">
                    <a:solidFill>
                      <a:schemeClr val="bg1">
                        <a:lumMod val="85000"/>
                      </a:schemeClr>
                    </a:solidFill>
                  </a:tcPr>
                </a:tc>
                <a:tc>
                  <a:txBody>
                    <a:bodyPr/>
                    <a:lstStyle/>
                    <a:p>
                      <a:pPr algn="ctr" fontAlgn="ctr"/>
                      <a:r>
                        <a:rPr lang="en-GB" sz="800" b="0" i="0" u="none" strike="noStrike">
                          <a:solidFill>
                            <a:srgbClr val="000000"/>
                          </a:solidFill>
                          <a:effectLst/>
                          <a:latin typeface="+mn-lt"/>
                        </a:rPr>
                        <a:t>YTD</a:t>
                      </a:r>
                    </a:p>
                  </a:txBody>
                  <a:tcPr marL="0" marR="0" marT="0" marB="0" anchor="ctr">
                    <a:solidFill>
                      <a:schemeClr val="bg1">
                        <a:lumMod val="85000"/>
                      </a:schemeClr>
                    </a:solidFill>
                  </a:tcPr>
                </a:tc>
                <a:tc>
                  <a:txBody>
                    <a:bodyPr/>
                    <a:lstStyle/>
                    <a:p>
                      <a:pPr algn="ctr" fontAlgn="ctr"/>
                      <a:r>
                        <a:rPr lang="en-GB" sz="800" b="0" i="0" u="none" strike="noStrike">
                          <a:solidFill>
                            <a:schemeClr val="dk1"/>
                          </a:solidFill>
                          <a:effectLst/>
                          <a:latin typeface="+mn-lt"/>
                        </a:rPr>
                        <a:t>1 Year</a:t>
                      </a:r>
                      <a:endParaRPr lang="en-GB" sz="800" b="0" i="0" u="none" strike="noStrike">
                        <a:solidFill>
                          <a:srgbClr val="000000"/>
                        </a:solidFill>
                        <a:effectLst/>
                        <a:latin typeface="+mn-lt"/>
                      </a:endParaRPr>
                    </a:p>
                  </a:txBody>
                  <a:tcPr marL="0" marR="0" marT="0" marB="0"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a:effectLst/>
                          <a:latin typeface="+mn-lt"/>
                        </a:rPr>
                        <a:t>3 Years</a:t>
                      </a:r>
                      <a:endParaRPr lang="en-GB" sz="800" b="0" i="0" u="none" strike="noStrike">
                        <a:solidFill>
                          <a:srgbClr val="000000"/>
                        </a:solidFill>
                        <a:effectLst/>
                        <a:latin typeface="+mn-lt"/>
                      </a:endParaRPr>
                    </a:p>
                  </a:txBody>
                  <a:tcPr marL="0" marR="0" marT="0" marB="0"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a:effectLst/>
                          <a:latin typeface="+mn-lt"/>
                        </a:rPr>
                        <a:t>5 Years</a:t>
                      </a:r>
                      <a:endParaRPr lang="en-GB" sz="800" b="0" i="0" u="none" strike="noStrike">
                        <a:solidFill>
                          <a:srgbClr val="000000"/>
                        </a:solidFill>
                        <a:effectLst/>
                        <a:latin typeface="+mn-lt"/>
                      </a:endParaRPr>
                    </a:p>
                  </a:txBody>
                  <a:tcPr marL="0" marR="0" marT="0" marB="0"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a:effectLst/>
                          <a:latin typeface="+mn-lt"/>
                        </a:rPr>
                        <a:t>10 Years</a:t>
                      </a:r>
                      <a:endParaRPr lang="en-GB" sz="800" b="0" i="0" u="none" strike="noStrike">
                        <a:solidFill>
                          <a:srgbClr val="000000"/>
                        </a:solidFill>
                        <a:effectLst/>
                        <a:latin typeface="+mn-lt"/>
                      </a:endParaRPr>
                    </a:p>
                  </a:txBody>
                  <a:tcPr marL="0" marR="0" marT="0" marB="0"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218194">
                <a:tc>
                  <a:txBody>
                    <a:bodyPr/>
                    <a:lstStyle/>
                    <a:p>
                      <a:pPr algn="l" fontAlgn="b"/>
                      <a:r>
                        <a:rPr lang="en-US" sz="800" b="0" i="0" u="none" strike="noStrike" kern="1200">
                          <a:solidFill>
                            <a:srgbClr val="000000"/>
                          </a:solidFill>
                          <a:effectLst/>
                          <a:latin typeface="+mn-lt"/>
                          <a:ea typeface="+mn-ea"/>
                          <a:cs typeface="+mn-cs"/>
                        </a:rPr>
                        <a:t>Bloomberg U.S. Government Bond Index Long</a:t>
                      </a:r>
                    </a:p>
                  </a:txBody>
                  <a:tcPr marL="46800" marR="7168" marT="7168" marB="0" anchor="ctr">
                    <a:noFill/>
                  </a:tcPr>
                </a:tc>
                <a:tc>
                  <a:txBody>
                    <a:bodyPr/>
                    <a:lstStyle/>
                    <a:p>
                      <a:pPr algn="r" fontAlgn="b"/>
                      <a:r>
                        <a:rPr lang="en-GB" sz="800" b="0" i="0" u="none" strike="noStrike">
                          <a:solidFill>
                            <a:schemeClr val="tx1"/>
                          </a:solidFill>
                          <a:effectLst/>
                          <a:latin typeface="+mn-lt"/>
                        </a:rPr>
                        <a:t>7.81</a:t>
                      </a:r>
                    </a:p>
                  </a:txBody>
                  <a:tcPr marL="0" marR="182880" marT="0" marB="0" anchor="ctr">
                    <a:noFill/>
                  </a:tcPr>
                </a:tc>
                <a:tc>
                  <a:txBody>
                    <a:bodyPr/>
                    <a:lstStyle/>
                    <a:p>
                      <a:pPr algn="r" fontAlgn="b"/>
                      <a:r>
                        <a:rPr lang="en-GB" sz="800" b="0" i="0" u="none" strike="noStrike">
                          <a:solidFill>
                            <a:schemeClr val="tx1"/>
                          </a:solidFill>
                          <a:effectLst/>
                          <a:latin typeface="+mn-lt"/>
                        </a:rPr>
                        <a:t>2.44</a:t>
                      </a:r>
                    </a:p>
                  </a:txBody>
                  <a:tcPr marL="0" marR="182880" marT="0" marB="0" anchor="ctr">
                    <a:noFill/>
                  </a:tcPr>
                </a:tc>
                <a:tc>
                  <a:txBody>
                    <a:bodyPr/>
                    <a:lstStyle/>
                    <a:p>
                      <a:pPr algn="r" fontAlgn="b"/>
                      <a:r>
                        <a:rPr lang="en-GB" sz="800" b="0" i="0" u="none" strike="noStrike">
                          <a:solidFill>
                            <a:schemeClr val="tx1"/>
                          </a:solidFill>
                          <a:effectLst/>
                          <a:latin typeface="+mn-lt"/>
                        </a:rPr>
                        <a:t>15.43</a:t>
                      </a:r>
                    </a:p>
                  </a:txBody>
                  <a:tcPr marL="0" marR="182880" marT="0" marB="0" anchor="ctr">
                    <a:noFill/>
                  </a:tcPr>
                </a:tc>
                <a:tc>
                  <a:txBody>
                    <a:bodyPr/>
                    <a:lstStyle/>
                    <a:p>
                      <a:pPr algn="r" fontAlgn="b"/>
                      <a:r>
                        <a:rPr lang="en-GB" sz="800" b="0" i="0" u="none" strike="noStrike">
                          <a:solidFill>
                            <a:srgbClr val="C00000"/>
                          </a:solidFill>
                          <a:effectLst/>
                          <a:latin typeface="+mn-lt"/>
                        </a:rPr>
                        <a:t>-8.32</a:t>
                      </a:r>
                    </a:p>
                  </a:txBody>
                  <a:tcPr marL="0" marR="182880" marT="0" marB="0" anchor="ctr">
                    <a:noFill/>
                  </a:tcPr>
                </a:tc>
                <a:tc>
                  <a:txBody>
                    <a:bodyPr/>
                    <a:lstStyle/>
                    <a:p>
                      <a:pPr algn="r" fontAlgn="b"/>
                      <a:r>
                        <a:rPr lang="en-GB" sz="800" b="0" i="0" u="none" strike="noStrike">
                          <a:solidFill>
                            <a:srgbClr val="C00000"/>
                          </a:solidFill>
                          <a:effectLst/>
                          <a:latin typeface="+mn-lt"/>
                        </a:rPr>
                        <a:t>-4.25</a:t>
                      </a:r>
                    </a:p>
                  </a:txBody>
                  <a:tcPr marL="0" marR="182880" marT="0" marB="0" anchor="ctr">
                    <a:noFill/>
                  </a:tcPr>
                </a:tc>
                <a:tc>
                  <a:txBody>
                    <a:bodyPr/>
                    <a:lstStyle/>
                    <a:p>
                      <a:pPr algn="r" fontAlgn="b"/>
                      <a:r>
                        <a:rPr lang="en-GB" sz="800" b="0" i="0" u="none" strike="noStrike">
                          <a:solidFill>
                            <a:schemeClr val="tx1"/>
                          </a:solidFill>
                          <a:effectLst/>
                          <a:latin typeface="+mn-lt"/>
                        </a:rPr>
                        <a:t>1.09</a:t>
                      </a:r>
                    </a:p>
                  </a:txBody>
                  <a:tcPr marL="0" marR="182880" marT="0" marB="0" anchor="ctr">
                    <a:noFill/>
                  </a:tcPr>
                </a:tc>
                <a:extLst>
                  <a:ext uri="{0D108BD9-81ED-4DB2-BD59-A6C34878D82A}">
                    <a16:rowId xmlns:a16="http://schemas.microsoft.com/office/drawing/2014/main" val="10003"/>
                  </a:ext>
                </a:extLst>
              </a:tr>
              <a:tr h="218194">
                <a:tc>
                  <a:txBody>
                    <a:bodyPr/>
                    <a:lstStyle/>
                    <a:p>
                      <a:pPr algn="l" fontAlgn="b"/>
                      <a:r>
                        <a:rPr lang="en-US" sz="800" b="0" i="0" u="none" strike="noStrike" kern="1200">
                          <a:solidFill>
                            <a:srgbClr val="000000"/>
                          </a:solidFill>
                          <a:effectLst/>
                          <a:latin typeface="+mn-lt"/>
                          <a:ea typeface="+mn-ea"/>
                          <a:cs typeface="+mn-cs"/>
                        </a:rPr>
                        <a:t>Bloomberg U.S. High Yield Corporate Bond Index</a:t>
                      </a:r>
                    </a:p>
                  </a:txBody>
                  <a:tcPr marL="46800" marR="7168" marT="7168" marB="0" anchor="ctr">
                    <a:noFill/>
                  </a:tcPr>
                </a:tc>
                <a:tc>
                  <a:txBody>
                    <a:bodyPr/>
                    <a:lstStyle/>
                    <a:p>
                      <a:pPr algn="r" fontAlgn="b"/>
                      <a:r>
                        <a:rPr lang="en-GB" sz="800" b="0" i="0" u="none" strike="noStrike">
                          <a:solidFill>
                            <a:schemeClr val="tx1"/>
                          </a:solidFill>
                          <a:effectLst/>
                          <a:latin typeface="+mn-lt"/>
                        </a:rPr>
                        <a:t>5.28</a:t>
                      </a:r>
                    </a:p>
                  </a:txBody>
                  <a:tcPr marL="0" marR="182880" marT="0" marB="0" anchor="ctr">
                    <a:noFill/>
                  </a:tcPr>
                </a:tc>
                <a:tc>
                  <a:txBody>
                    <a:bodyPr/>
                    <a:lstStyle/>
                    <a:p>
                      <a:pPr algn="r" fontAlgn="b"/>
                      <a:r>
                        <a:rPr lang="en-GB" sz="800" b="0" i="0" u="none" strike="noStrike">
                          <a:solidFill>
                            <a:schemeClr val="tx1"/>
                          </a:solidFill>
                          <a:effectLst/>
                          <a:latin typeface="+mn-lt"/>
                        </a:rPr>
                        <a:t>8.00</a:t>
                      </a:r>
                    </a:p>
                  </a:txBody>
                  <a:tcPr marL="0" marR="182880" marT="0" marB="0" anchor="ctr">
                    <a:noFill/>
                  </a:tcPr>
                </a:tc>
                <a:tc>
                  <a:txBody>
                    <a:bodyPr/>
                    <a:lstStyle/>
                    <a:p>
                      <a:pPr algn="r" fontAlgn="b"/>
                      <a:r>
                        <a:rPr lang="en-GB" sz="800" b="0" i="0" u="none" strike="noStrike">
                          <a:solidFill>
                            <a:schemeClr val="tx1"/>
                          </a:solidFill>
                          <a:effectLst/>
                          <a:latin typeface="+mn-lt"/>
                        </a:rPr>
                        <a:t>15.74</a:t>
                      </a:r>
                    </a:p>
                  </a:txBody>
                  <a:tcPr marL="0" marR="182880" marT="0" marB="0" anchor="ctr">
                    <a:noFill/>
                  </a:tcPr>
                </a:tc>
                <a:tc>
                  <a:txBody>
                    <a:bodyPr/>
                    <a:lstStyle/>
                    <a:p>
                      <a:pPr algn="r" fontAlgn="b"/>
                      <a:r>
                        <a:rPr lang="en-GB" sz="800" b="0" i="0" u="none" strike="noStrike">
                          <a:solidFill>
                            <a:schemeClr val="tx1"/>
                          </a:solidFill>
                          <a:effectLst/>
                          <a:latin typeface="+mn-lt"/>
                        </a:rPr>
                        <a:t>3.10</a:t>
                      </a:r>
                    </a:p>
                  </a:txBody>
                  <a:tcPr marL="0" marR="182880" marT="0" marB="0" anchor="ctr">
                    <a:noFill/>
                  </a:tcPr>
                </a:tc>
                <a:tc>
                  <a:txBody>
                    <a:bodyPr/>
                    <a:lstStyle/>
                    <a:p>
                      <a:pPr algn="r" fontAlgn="b"/>
                      <a:r>
                        <a:rPr lang="en-GB" sz="800" b="0" i="0" u="none" strike="noStrike">
                          <a:solidFill>
                            <a:schemeClr val="tx1"/>
                          </a:solidFill>
                          <a:effectLst/>
                          <a:latin typeface="+mn-lt"/>
                        </a:rPr>
                        <a:t>4.72</a:t>
                      </a:r>
                    </a:p>
                  </a:txBody>
                  <a:tcPr marL="0" marR="182880" marT="0" marB="0" anchor="ctr">
                    <a:noFill/>
                  </a:tcPr>
                </a:tc>
                <a:tc>
                  <a:txBody>
                    <a:bodyPr/>
                    <a:lstStyle/>
                    <a:p>
                      <a:pPr algn="r" fontAlgn="b"/>
                      <a:r>
                        <a:rPr lang="en-GB" sz="800" b="0" i="0" u="none" strike="noStrike">
                          <a:solidFill>
                            <a:schemeClr val="tx1"/>
                          </a:solidFill>
                          <a:effectLst/>
                          <a:latin typeface="+mn-lt"/>
                        </a:rPr>
                        <a:t>5.04</a:t>
                      </a:r>
                    </a:p>
                  </a:txBody>
                  <a:tcPr marL="0" marR="182880" marT="0" marB="0" anchor="ctr">
                    <a:noFill/>
                  </a:tcPr>
                </a:tc>
                <a:extLst>
                  <a:ext uri="{0D108BD9-81ED-4DB2-BD59-A6C34878D82A}">
                    <a16:rowId xmlns:a16="http://schemas.microsoft.com/office/drawing/2014/main" val="10004"/>
                  </a:ext>
                </a:extLst>
              </a:tr>
              <a:tr h="218194">
                <a:tc>
                  <a:txBody>
                    <a:bodyPr/>
                    <a:lstStyle/>
                    <a:p>
                      <a:pPr algn="l" fontAlgn="b"/>
                      <a:r>
                        <a:rPr lang="en-US" sz="800" b="0" i="0" u="none" strike="noStrike" kern="1200">
                          <a:solidFill>
                            <a:srgbClr val="000000"/>
                          </a:solidFill>
                          <a:effectLst/>
                          <a:latin typeface="+mn-lt"/>
                          <a:ea typeface="+mn-ea"/>
                          <a:cs typeface="+mn-cs"/>
                        </a:rPr>
                        <a:t>Bloomberg U.S. Aggregate Bond Index</a:t>
                      </a:r>
                    </a:p>
                  </a:txBody>
                  <a:tcPr marL="46800" marR="7168" marT="7168" marB="0" anchor="ctr">
                    <a:noFill/>
                  </a:tcPr>
                </a:tc>
                <a:tc>
                  <a:txBody>
                    <a:bodyPr/>
                    <a:lstStyle/>
                    <a:p>
                      <a:pPr algn="r" fontAlgn="b"/>
                      <a:r>
                        <a:rPr lang="en-GB" sz="800" b="0" i="0" u="none" strike="noStrike">
                          <a:solidFill>
                            <a:schemeClr val="tx1"/>
                          </a:solidFill>
                          <a:effectLst/>
                          <a:latin typeface="+mn-lt"/>
                        </a:rPr>
                        <a:t>5.20</a:t>
                      </a:r>
                    </a:p>
                  </a:txBody>
                  <a:tcPr marL="0" marR="182880" marT="0" marB="0" anchor="ctr">
                    <a:noFill/>
                  </a:tcPr>
                </a:tc>
                <a:tc>
                  <a:txBody>
                    <a:bodyPr/>
                    <a:lstStyle/>
                    <a:p>
                      <a:pPr algn="r" fontAlgn="b"/>
                      <a:r>
                        <a:rPr lang="en-GB" sz="800" b="0" i="0" u="none" strike="noStrike">
                          <a:solidFill>
                            <a:schemeClr val="tx1"/>
                          </a:solidFill>
                          <a:effectLst/>
                          <a:latin typeface="+mn-lt"/>
                        </a:rPr>
                        <a:t>4.45</a:t>
                      </a:r>
                    </a:p>
                  </a:txBody>
                  <a:tcPr marL="0" marR="182880" marT="0" marB="0" anchor="ctr">
                    <a:noFill/>
                  </a:tcPr>
                </a:tc>
                <a:tc>
                  <a:txBody>
                    <a:bodyPr/>
                    <a:lstStyle/>
                    <a:p>
                      <a:pPr algn="r" fontAlgn="b"/>
                      <a:r>
                        <a:rPr lang="en-GB" sz="800" b="0" i="0" u="none" strike="noStrike">
                          <a:solidFill>
                            <a:schemeClr val="tx1"/>
                          </a:solidFill>
                          <a:effectLst/>
                          <a:latin typeface="+mn-lt"/>
                        </a:rPr>
                        <a:t>11.57</a:t>
                      </a:r>
                    </a:p>
                  </a:txBody>
                  <a:tcPr marL="0" marR="182880" marT="0" marB="0" anchor="ctr">
                    <a:noFill/>
                  </a:tcPr>
                </a:tc>
                <a:tc>
                  <a:txBody>
                    <a:bodyPr/>
                    <a:lstStyle/>
                    <a:p>
                      <a:pPr algn="r" fontAlgn="b"/>
                      <a:r>
                        <a:rPr lang="en-GB" sz="800" b="0" i="0" u="none" strike="noStrike">
                          <a:solidFill>
                            <a:srgbClr val="C00000"/>
                          </a:solidFill>
                          <a:effectLst/>
                          <a:latin typeface="+mn-lt"/>
                        </a:rPr>
                        <a:t>-1.39</a:t>
                      </a:r>
                    </a:p>
                  </a:txBody>
                  <a:tcPr marL="0" marR="182880" marT="0" marB="0" anchor="ctr">
                    <a:noFill/>
                  </a:tcPr>
                </a:tc>
                <a:tc>
                  <a:txBody>
                    <a:bodyPr/>
                    <a:lstStyle/>
                    <a:p>
                      <a:pPr algn="r" fontAlgn="b"/>
                      <a:r>
                        <a:rPr lang="en-GB" sz="800" b="0" i="0" u="none" strike="noStrike">
                          <a:solidFill>
                            <a:schemeClr val="tx1"/>
                          </a:solidFill>
                          <a:effectLst/>
                          <a:latin typeface="+mn-lt"/>
                        </a:rPr>
                        <a:t>0.33</a:t>
                      </a:r>
                    </a:p>
                  </a:txBody>
                  <a:tcPr marL="0" marR="182880" marT="0" marB="0" anchor="ctr">
                    <a:noFill/>
                  </a:tcPr>
                </a:tc>
                <a:tc>
                  <a:txBody>
                    <a:bodyPr/>
                    <a:lstStyle/>
                    <a:p>
                      <a:pPr algn="r" fontAlgn="b"/>
                      <a:r>
                        <a:rPr lang="en-GB" sz="800" b="0" i="0" u="none" strike="noStrike">
                          <a:solidFill>
                            <a:schemeClr val="tx1"/>
                          </a:solidFill>
                          <a:effectLst/>
                          <a:latin typeface="+mn-lt"/>
                        </a:rPr>
                        <a:t>1.84</a:t>
                      </a:r>
                    </a:p>
                  </a:txBody>
                  <a:tcPr marL="0" marR="182880" marT="0" marB="0" anchor="ctr">
                    <a:noFill/>
                  </a:tcPr>
                </a:tc>
                <a:extLst>
                  <a:ext uri="{0D108BD9-81ED-4DB2-BD59-A6C34878D82A}">
                    <a16:rowId xmlns:a16="http://schemas.microsoft.com/office/drawing/2014/main" val="4272147078"/>
                  </a:ext>
                </a:extLst>
              </a:tr>
              <a:tr h="218194">
                <a:tc>
                  <a:txBody>
                    <a:bodyPr/>
                    <a:lstStyle/>
                    <a:p>
                      <a:pPr algn="l" fontAlgn="b"/>
                      <a:r>
                        <a:rPr lang="en-US" sz="800" b="0" i="0" u="none" strike="noStrike" kern="1200">
                          <a:solidFill>
                            <a:srgbClr val="000000"/>
                          </a:solidFill>
                          <a:effectLst/>
                          <a:latin typeface="+mn-lt"/>
                          <a:ea typeface="+mn-ea"/>
                          <a:cs typeface="+mn-cs"/>
                        </a:rPr>
                        <a:t>FTSE World Government Bond Index 1-5 Years</a:t>
                      </a:r>
                    </a:p>
                  </a:txBody>
                  <a:tcPr marL="46800" marR="7168" marT="7168" marB="0" anchor="ctr">
                    <a:noFill/>
                  </a:tcPr>
                </a:tc>
                <a:tc>
                  <a:txBody>
                    <a:bodyPr/>
                    <a:lstStyle/>
                    <a:p>
                      <a:pPr algn="r" fontAlgn="b"/>
                      <a:r>
                        <a:rPr lang="en-GB" sz="800" b="0" i="0" u="none" strike="noStrike">
                          <a:solidFill>
                            <a:schemeClr val="tx1"/>
                          </a:solidFill>
                          <a:effectLst/>
                          <a:latin typeface="+mn-lt"/>
                        </a:rPr>
                        <a:t>5.09</a:t>
                      </a:r>
                    </a:p>
                  </a:txBody>
                  <a:tcPr marL="0" marR="182880" marT="0" marB="0" anchor="ctr">
                    <a:noFill/>
                  </a:tcPr>
                </a:tc>
                <a:tc>
                  <a:txBody>
                    <a:bodyPr/>
                    <a:lstStyle/>
                    <a:p>
                      <a:pPr algn="r" fontAlgn="b"/>
                      <a:r>
                        <a:rPr lang="en-GB" sz="800" b="0" i="0" u="none" strike="noStrike">
                          <a:solidFill>
                            <a:schemeClr val="tx1"/>
                          </a:solidFill>
                          <a:effectLst/>
                          <a:latin typeface="+mn-lt"/>
                        </a:rPr>
                        <a:t>3.61</a:t>
                      </a:r>
                    </a:p>
                  </a:txBody>
                  <a:tcPr marL="0" marR="182880" marT="0" marB="0" anchor="ctr">
                    <a:noFill/>
                  </a:tcPr>
                </a:tc>
                <a:tc>
                  <a:txBody>
                    <a:bodyPr/>
                    <a:lstStyle/>
                    <a:p>
                      <a:pPr algn="r" fontAlgn="b"/>
                      <a:r>
                        <a:rPr lang="en-GB" sz="800" b="0" i="0" u="none" strike="noStrike">
                          <a:solidFill>
                            <a:schemeClr val="tx1"/>
                          </a:solidFill>
                          <a:effectLst/>
                          <a:latin typeface="+mn-lt"/>
                        </a:rPr>
                        <a:t>8.74</a:t>
                      </a:r>
                    </a:p>
                  </a:txBody>
                  <a:tcPr marL="0" marR="182880" marT="0" marB="0" anchor="ctr">
                    <a:noFill/>
                  </a:tcPr>
                </a:tc>
                <a:tc>
                  <a:txBody>
                    <a:bodyPr/>
                    <a:lstStyle/>
                    <a:p>
                      <a:pPr algn="r" fontAlgn="b"/>
                      <a:r>
                        <a:rPr lang="en-GB" sz="800" b="0" i="0" u="none" strike="noStrike">
                          <a:solidFill>
                            <a:srgbClr val="C00000"/>
                          </a:solidFill>
                          <a:effectLst/>
                          <a:latin typeface="+mn-lt"/>
                        </a:rPr>
                        <a:t>-0.77</a:t>
                      </a:r>
                    </a:p>
                  </a:txBody>
                  <a:tcPr marL="0" marR="182880" marT="0" marB="0" anchor="ctr">
                    <a:noFill/>
                  </a:tcPr>
                </a:tc>
                <a:tc>
                  <a:txBody>
                    <a:bodyPr/>
                    <a:lstStyle/>
                    <a:p>
                      <a:pPr algn="r" fontAlgn="b"/>
                      <a:r>
                        <a:rPr lang="en-GB" sz="800" b="0" i="0" u="none" strike="noStrike">
                          <a:solidFill>
                            <a:schemeClr val="tx1"/>
                          </a:solidFill>
                          <a:effectLst/>
                          <a:latin typeface="+mn-lt"/>
                        </a:rPr>
                        <a:t>0.36</a:t>
                      </a:r>
                    </a:p>
                  </a:txBody>
                  <a:tcPr marL="0" marR="182880" marT="0" marB="0" anchor="ctr">
                    <a:noFill/>
                  </a:tcPr>
                </a:tc>
                <a:tc>
                  <a:txBody>
                    <a:bodyPr/>
                    <a:lstStyle/>
                    <a:p>
                      <a:pPr algn="r" fontAlgn="b"/>
                      <a:r>
                        <a:rPr lang="en-GB" sz="800" b="0" i="0" u="none" strike="noStrike">
                          <a:solidFill>
                            <a:schemeClr val="tx1"/>
                          </a:solidFill>
                          <a:effectLst/>
                          <a:latin typeface="+mn-lt"/>
                        </a:rPr>
                        <a:t>0.14</a:t>
                      </a:r>
                    </a:p>
                  </a:txBody>
                  <a:tcPr marL="0" marR="182880" marT="0" marB="0" anchor="ctr">
                    <a:noFill/>
                  </a:tcPr>
                </a:tc>
                <a:extLst>
                  <a:ext uri="{0D108BD9-81ED-4DB2-BD59-A6C34878D82A}">
                    <a16:rowId xmlns:a16="http://schemas.microsoft.com/office/drawing/2014/main" val="78724785"/>
                  </a:ext>
                </a:extLst>
              </a:tr>
              <a:tr h="218194">
                <a:tc>
                  <a:txBody>
                    <a:bodyPr/>
                    <a:lstStyle/>
                    <a:p>
                      <a:pPr algn="l" fontAlgn="b"/>
                      <a:r>
                        <a:rPr lang="en-US" sz="800" b="0" i="0" u="none" strike="noStrike" kern="1200">
                          <a:solidFill>
                            <a:srgbClr val="000000"/>
                          </a:solidFill>
                          <a:effectLst/>
                          <a:latin typeface="+mn-lt"/>
                          <a:ea typeface="+mn-ea"/>
                          <a:cs typeface="+mn-cs"/>
                        </a:rPr>
                        <a:t>Bloomberg U.S. TIPS Index</a:t>
                      </a:r>
                    </a:p>
                  </a:txBody>
                  <a:tcPr marL="46800" marR="7168" marT="7168" marB="0" anchor="ctr">
                    <a:noFill/>
                  </a:tcPr>
                </a:tc>
                <a:tc>
                  <a:txBody>
                    <a:bodyPr/>
                    <a:lstStyle/>
                    <a:p>
                      <a:pPr algn="r" fontAlgn="b"/>
                      <a:r>
                        <a:rPr lang="en-GB" sz="800" b="0" i="0" u="none" strike="noStrike">
                          <a:solidFill>
                            <a:schemeClr val="tx1"/>
                          </a:solidFill>
                          <a:effectLst/>
                          <a:latin typeface="+mn-lt"/>
                        </a:rPr>
                        <a:t>4.12</a:t>
                      </a:r>
                    </a:p>
                  </a:txBody>
                  <a:tcPr marL="0" marR="182880" marT="0" marB="0" anchor="ctr">
                    <a:noFill/>
                  </a:tcPr>
                </a:tc>
                <a:tc>
                  <a:txBody>
                    <a:bodyPr/>
                    <a:lstStyle/>
                    <a:p>
                      <a:pPr algn="r" fontAlgn="b"/>
                      <a:r>
                        <a:rPr lang="en-GB" sz="800" b="0" i="0" u="none" strike="noStrike">
                          <a:solidFill>
                            <a:schemeClr val="tx1"/>
                          </a:solidFill>
                          <a:effectLst/>
                          <a:latin typeface="+mn-lt"/>
                        </a:rPr>
                        <a:t>4.85</a:t>
                      </a:r>
                    </a:p>
                  </a:txBody>
                  <a:tcPr marL="0" marR="182880" marT="0" marB="0" anchor="ctr">
                    <a:noFill/>
                  </a:tcPr>
                </a:tc>
                <a:tc>
                  <a:txBody>
                    <a:bodyPr/>
                    <a:lstStyle/>
                    <a:p>
                      <a:pPr algn="r" fontAlgn="b"/>
                      <a:r>
                        <a:rPr lang="en-GB" sz="800" b="0" i="0" u="none" strike="noStrike">
                          <a:solidFill>
                            <a:schemeClr val="tx1"/>
                          </a:solidFill>
                          <a:effectLst/>
                          <a:latin typeface="+mn-lt"/>
                        </a:rPr>
                        <a:t>9.79</a:t>
                      </a:r>
                    </a:p>
                  </a:txBody>
                  <a:tcPr marL="0" marR="182880" marT="0" marB="0" anchor="ctr">
                    <a:noFill/>
                  </a:tcPr>
                </a:tc>
                <a:tc>
                  <a:txBody>
                    <a:bodyPr/>
                    <a:lstStyle/>
                    <a:p>
                      <a:pPr algn="r" fontAlgn="b"/>
                      <a:r>
                        <a:rPr lang="en-GB" sz="800" b="0" i="0" u="none" strike="noStrike">
                          <a:solidFill>
                            <a:srgbClr val="C00000"/>
                          </a:solidFill>
                          <a:effectLst/>
                          <a:latin typeface="+mn-lt"/>
                        </a:rPr>
                        <a:t>-0.57</a:t>
                      </a:r>
                    </a:p>
                  </a:txBody>
                  <a:tcPr marL="0" marR="182880" marT="0" marB="0" anchor="ctr">
                    <a:noFill/>
                  </a:tcPr>
                </a:tc>
                <a:tc>
                  <a:txBody>
                    <a:bodyPr/>
                    <a:lstStyle/>
                    <a:p>
                      <a:pPr algn="r" fontAlgn="b"/>
                      <a:r>
                        <a:rPr lang="en-GB" sz="800" b="0" i="0" u="none" strike="noStrike">
                          <a:solidFill>
                            <a:schemeClr val="tx1"/>
                          </a:solidFill>
                          <a:effectLst/>
                          <a:latin typeface="+mn-lt"/>
                        </a:rPr>
                        <a:t>2.62</a:t>
                      </a:r>
                    </a:p>
                  </a:txBody>
                  <a:tcPr marL="0" marR="182880" marT="0" marB="0" anchor="ctr">
                    <a:noFill/>
                  </a:tcPr>
                </a:tc>
                <a:tc>
                  <a:txBody>
                    <a:bodyPr/>
                    <a:lstStyle/>
                    <a:p>
                      <a:pPr algn="r" fontAlgn="b"/>
                      <a:r>
                        <a:rPr lang="en-GB" sz="800" b="0" i="0" u="none" strike="noStrike">
                          <a:solidFill>
                            <a:schemeClr val="tx1"/>
                          </a:solidFill>
                          <a:effectLst/>
                          <a:latin typeface="+mn-lt"/>
                        </a:rPr>
                        <a:t>2.54</a:t>
                      </a:r>
                    </a:p>
                  </a:txBody>
                  <a:tcPr marL="0" marR="182880" marT="0" marB="0" anchor="ctr">
                    <a:noFill/>
                  </a:tcPr>
                </a:tc>
                <a:extLst>
                  <a:ext uri="{0D108BD9-81ED-4DB2-BD59-A6C34878D82A}">
                    <a16:rowId xmlns:a16="http://schemas.microsoft.com/office/drawing/2014/main" val="549291973"/>
                  </a:ext>
                </a:extLst>
              </a:tr>
              <a:tr h="218194">
                <a:tc>
                  <a:txBody>
                    <a:bodyPr/>
                    <a:lstStyle/>
                    <a:p>
                      <a:pPr algn="l" fontAlgn="b"/>
                      <a:r>
                        <a:rPr lang="en-US" sz="800" b="0" i="0" u="none" strike="noStrike" kern="1200">
                          <a:solidFill>
                            <a:srgbClr val="000000"/>
                          </a:solidFill>
                          <a:effectLst/>
                          <a:latin typeface="+mn-lt"/>
                          <a:ea typeface="+mn-ea"/>
                          <a:cs typeface="+mn-cs"/>
                        </a:rPr>
                        <a:t>FTSE World Government Bond Index 1-5 Years </a:t>
                      </a:r>
                      <a:br>
                        <a:rPr lang="en-US" sz="800" b="0" i="0" u="none" strike="noStrike" kern="1200">
                          <a:solidFill>
                            <a:srgbClr val="000000"/>
                          </a:solidFill>
                          <a:effectLst/>
                          <a:latin typeface="+mn-lt"/>
                          <a:ea typeface="+mn-ea"/>
                          <a:cs typeface="+mn-cs"/>
                        </a:rPr>
                      </a:br>
                      <a:r>
                        <a:rPr lang="en-US" sz="800" b="0" i="0" u="none" strike="noStrike" kern="1200">
                          <a:solidFill>
                            <a:srgbClr val="000000"/>
                          </a:solidFill>
                          <a:effectLst/>
                          <a:latin typeface="+mn-lt"/>
                          <a:ea typeface="+mn-ea"/>
                          <a:cs typeface="+mn-cs"/>
                        </a:rPr>
                        <a:t>(hedged to USD)</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a:solidFill>
                            <a:schemeClr val="tx1"/>
                          </a:solidFill>
                          <a:effectLst/>
                          <a:latin typeface="+mn-lt"/>
                        </a:rPr>
                        <a:t>2.98</a:t>
                      </a:r>
                    </a:p>
                  </a:txBody>
                  <a:tcPr marL="0" marR="182880" marT="0" marB="0" anchor="ctr">
                    <a:noFill/>
                  </a:tcPr>
                </a:tc>
                <a:tc>
                  <a:txBody>
                    <a:bodyPr/>
                    <a:lstStyle/>
                    <a:p>
                      <a:pPr algn="r" fontAlgn="b"/>
                      <a:r>
                        <a:rPr lang="en-GB" sz="800" b="0" i="0" u="none" strike="noStrike">
                          <a:solidFill>
                            <a:schemeClr val="tx1"/>
                          </a:solidFill>
                          <a:effectLst/>
                          <a:latin typeface="+mn-lt"/>
                        </a:rPr>
                        <a:t>4.15</a:t>
                      </a:r>
                    </a:p>
                  </a:txBody>
                  <a:tcPr marL="0" marR="182880" marT="0" marB="0" anchor="ctr">
                    <a:noFill/>
                  </a:tcPr>
                </a:tc>
                <a:tc>
                  <a:txBody>
                    <a:bodyPr/>
                    <a:lstStyle/>
                    <a:p>
                      <a:pPr algn="r" fontAlgn="b"/>
                      <a:r>
                        <a:rPr lang="en-GB" sz="800" b="0" i="0" u="none" strike="noStrike">
                          <a:solidFill>
                            <a:schemeClr val="tx1"/>
                          </a:solidFill>
                          <a:effectLst/>
                          <a:latin typeface="+mn-lt"/>
                        </a:rPr>
                        <a:t>7.37</a:t>
                      </a:r>
                    </a:p>
                  </a:txBody>
                  <a:tcPr marL="0" marR="182880" marT="0" marB="0" anchor="ctr">
                    <a:noFill/>
                  </a:tcPr>
                </a:tc>
                <a:tc>
                  <a:txBody>
                    <a:bodyPr/>
                    <a:lstStyle/>
                    <a:p>
                      <a:pPr algn="r" fontAlgn="b"/>
                      <a:r>
                        <a:rPr lang="en-GB" sz="800" b="0" i="0" u="none" strike="noStrike">
                          <a:solidFill>
                            <a:schemeClr val="tx1"/>
                          </a:solidFill>
                          <a:effectLst/>
                          <a:latin typeface="+mn-lt"/>
                        </a:rPr>
                        <a:t>1.36</a:t>
                      </a:r>
                    </a:p>
                  </a:txBody>
                  <a:tcPr marL="0" marR="182880" marT="0" marB="0" anchor="ctr">
                    <a:noFill/>
                  </a:tcPr>
                </a:tc>
                <a:tc>
                  <a:txBody>
                    <a:bodyPr/>
                    <a:lstStyle/>
                    <a:p>
                      <a:pPr algn="r" fontAlgn="b"/>
                      <a:r>
                        <a:rPr lang="en-GB" sz="800" b="0" i="0" u="none" strike="noStrike">
                          <a:solidFill>
                            <a:schemeClr val="tx1"/>
                          </a:solidFill>
                          <a:effectLst/>
                          <a:latin typeface="+mn-lt"/>
                        </a:rPr>
                        <a:t>1.43</a:t>
                      </a:r>
                    </a:p>
                  </a:txBody>
                  <a:tcPr marL="0" marR="182880" marT="0" marB="0" anchor="ctr">
                    <a:noFill/>
                  </a:tcPr>
                </a:tc>
                <a:tc>
                  <a:txBody>
                    <a:bodyPr/>
                    <a:lstStyle/>
                    <a:p>
                      <a:pPr algn="r" fontAlgn="b"/>
                      <a:r>
                        <a:rPr lang="en-GB" sz="800" b="0" i="0" u="none" strike="noStrike">
                          <a:solidFill>
                            <a:schemeClr val="tx1"/>
                          </a:solidFill>
                          <a:effectLst/>
                          <a:latin typeface="+mn-lt"/>
                        </a:rPr>
                        <a:t>1.71</a:t>
                      </a:r>
                    </a:p>
                  </a:txBody>
                  <a:tcPr marL="0" marR="182880" marT="0" marB="0" anchor="ctr">
                    <a:noFill/>
                  </a:tcPr>
                </a:tc>
                <a:extLst>
                  <a:ext uri="{0D108BD9-81ED-4DB2-BD59-A6C34878D82A}">
                    <a16:rowId xmlns:a16="http://schemas.microsoft.com/office/drawing/2014/main" val="4284189487"/>
                  </a:ext>
                </a:extLst>
              </a:tr>
              <a:tr h="218194">
                <a:tc>
                  <a:txBody>
                    <a:bodyPr/>
                    <a:lstStyle/>
                    <a:p>
                      <a:pPr algn="l" fontAlgn="b"/>
                      <a:r>
                        <a:rPr lang="en-US" sz="800" b="0" i="0" u="none" strike="noStrike" kern="1200">
                          <a:solidFill>
                            <a:srgbClr val="000000"/>
                          </a:solidFill>
                          <a:effectLst/>
                          <a:latin typeface="+mn-lt"/>
                          <a:ea typeface="+mn-ea"/>
                          <a:cs typeface="+mn-cs"/>
                        </a:rPr>
                        <a:t>Bloomberg Municipal Bond Index</a:t>
                      </a:r>
                    </a:p>
                  </a:txBody>
                  <a:tcPr marL="46800" marR="7168" marT="7168" marB="0" anchor="ctr">
                    <a:noFill/>
                  </a:tcPr>
                </a:tc>
                <a:tc>
                  <a:txBody>
                    <a:bodyPr/>
                    <a:lstStyle/>
                    <a:p>
                      <a:pPr algn="r" fontAlgn="b"/>
                      <a:r>
                        <a:rPr lang="en-GB" sz="800" b="0" i="0" u="none" strike="noStrike">
                          <a:solidFill>
                            <a:schemeClr val="tx1"/>
                          </a:solidFill>
                          <a:effectLst/>
                          <a:latin typeface="+mn-lt"/>
                        </a:rPr>
                        <a:t>2.71</a:t>
                      </a:r>
                    </a:p>
                  </a:txBody>
                  <a:tcPr marL="0" marR="182880" marT="0" marB="0" anchor="ctr">
                    <a:noFill/>
                  </a:tcPr>
                </a:tc>
                <a:tc>
                  <a:txBody>
                    <a:bodyPr/>
                    <a:lstStyle/>
                    <a:p>
                      <a:pPr algn="r" fontAlgn="b"/>
                      <a:r>
                        <a:rPr lang="en-GB" sz="800" b="0" i="0" u="none" strike="noStrike">
                          <a:solidFill>
                            <a:schemeClr val="tx1"/>
                          </a:solidFill>
                          <a:effectLst/>
                          <a:latin typeface="+mn-lt"/>
                        </a:rPr>
                        <a:t>2.30</a:t>
                      </a:r>
                    </a:p>
                  </a:txBody>
                  <a:tcPr marL="0" marR="182880" marT="0" marB="0" anchor="ctr">
                    <a:noFill/>
                  </a:tcPr>
                </a:tc>
                <a:tc>
                  <a:txBody>
                    <a:bodyPr/>
                    <a:lstStyle/>
                    <a:p>
                      <a:pPr algn="r" fontAlgn="b"/>
                      <a:r>
                        <a:rPr lang="en-GB" sz="800" b="0" i="0" u="none" strike="noStrike">
                          <a:solidFill>
                            <a:schemeClr val="tx1"/>
                          </a:solidFill>
                          <a:effectLst/>
                          <a:latin typeface="+mn-lt"/>
                        </a:rPr>
                        <a:t>10.37</a:t>
                      </a:r>
                    </a:p>
                  </a:txBody>
                  <a:tcPr marL="0" marR="182880" marT="0" marB="0" anchor="ctr">
                    <a:noFill/>
                  </a:tcPr>
                </a:tc>
                <a:tc>
                  <a:txBody>
                    <a:bodyPr/>
                    <a:lstStyle/>
                    <a:p>
                      <a:pPr algn="r" fontAlgn="b"/>
                      <a:r>
                        <a:rPr lang="en-GB" sz="800" b="0" i="0" u="none" strike="noStrike">
                          <a:solidFill>
                            <a:schemeClr val="tx1"/>
                          </a:solidFill>
                          <a:effectLst/>
                          <a:latin typeface="+mn-lt"/>
                        </a:rPr>
                        <a:t>0.09</a:t>
                      </a:r>
                    </a:p>
                  </a:txBody>
                  <a:tcPr marL="0" marR="182880" marT="0" marB="0" anchor="ctr">
                    <a:noFill/>
                  </a:tcPr>
                </a:tc>
                <a:tc>
                  <a:txBody>
                    <a:bodyPr/>
                    <a:lstStyle/>
                    <a:p>
                      <a:pPr algn="r" fontAlgn="b"/>
                      <a:r>
                        <a:rPr lang="en-GB" sz="800" b="0" i="0" u="none" strike="noStrike">
                          <a:solidFill>
                            <a:schemeClr val="tx1"/>
                          </a:solidFill>
                          <a:effectLst/>
                          <a:latin typeface="+mn-lt"/>
                        </a:rPr>
                        <a:t>1.39</a:t>
                      </a:r>
                    </a:p>
                  </a:txBody>
                  <a:tcPr marL="0" marR="182880" marT="0" marB="0" anchor="ctr">
                    <a:noFill/>
                  </a:tcPr>
                </a:tc>
                <a:tc>
                  <a:txBody>
                    <a:bodyPr/>
                    <a:lstStyle/>
                    <a:p>
                      <a:pPr algn="r" fontAlgn="b"/>
                      <a:r>
                        <a:rPr lang="en-GB" sz="800" b="0" i="0" u="none" strike="noStrike">
                          <a:solidFill>
                            <a:schemeClr val="tx1"/>
                          </a:solidFill>
                          <a:effectLst/>
                          <a:latin typeface="+mn-lt"/>
                        </a:rPr>
                        <a:t>2.52</a:t>
                      </a:r>
                    </a:p>
                  </a:txBody>
                  <a:tcPr marL="0" marR="182880" marT="0" marB="0" anchor="ctr">
                    <a:noFill/>
                  </a:tcPr>
                </a:tc>
                <a:extLst>
                  <a:ext uri="{0D108BD9-81ED-4DB2-BD59-A6C34878D82A}">
                    <a16:rowId xmlns:a16="http://schemas.microsoft.com/office/drawing/2014/main" val="655811284"/>
                  </a:ext>
                </a:extLst>
              </a:tr>
              <a:tr h="218194">
                <a:tc>
                  <a:txBody>
                    <a:bodyPr/>
                    <a:lstStyle/>
                    <a:p>
                      <a:pPr algn="l" fontAlgn="b"/>
                      <a:r>
                        <a:rPr lang="en-US" sz="800" b="0" i="0" u="none" strike="noStrike" kern="1200">
                          <a:solidFill>
                            <a:srgbClr val="000000"/>
                          </a:solidFill>
                          <a:effectLst/>
                          <a:latin typeface="+mn-lt"/>
                          <a:ea typeface="+mn-ea"/>
                          <a:cs typeface="+mn-cs"/>
                        </a:rPr>
                        <a:t>ICE BofA 1-Year US Treasury Note Index</a:t>
                      </a:r>
                    </a:p>
                  </a:txBody>
                  <a:tcPr marL="46800" marR="7168" marT="7168" marB="0" anchor="ctr">
                    <a:noFill/>
                  </a:tcPr>
                </a:tc>
                <a:tc>
                  <a:txBody>
                    <a:bodyPr/>
                    <a:lstStyle/>
                    <a:p>
                      <a:pPr algn="r" fontAlgn="b"/>
                      <a:r>
                        <a:rPr lang="en-GB" sz="800" b="0" i="0" u="none" strike="noStrike">
                          <a:solidFill>
                            <a:schemeClr val="tx1"/>
                          </a:solidFill>
                          <a:effectLst/>
                          <a:latin typeface="+mn-lt"/>
                        </a:rPr>
                        <a:t>2.03</a:t>
                      </a:r>
                    </a:p>
                  </a:txBody>
                  <a:tcPr marL="0" marR="182880" marT="0" marB="0" anchor="ctr">
                    <a:noFill/>
                  </a:tcPr>
                </a:tc>
                <a:tc>
                  <a:txBody>
                    <a:bodyPr/>
                    <a:lstStyle/>
                    <a:p>
                      <a:pPr algn="r" fontAlgn="b"/>
                      <a:r>
                        <a:rPr lang="en-GB" sz="800" b="0" i="0" u="none" strike="noStrike">
                          <a:solidFill>
                            <a:schemeClr val="tx1"/>
                          </a:solidFill>
                          <a:effectLst/>
                          <a:latin typeface="+mn-lt"/>
                        </a:rPr>
                        <a:t>4.01</a:t>
                      </a:r>
                    </a:p>
                  </a:txBody>
                  <a:tcPr marL="0" marR="182880" marT="0" marB="0" anchor="ctr">
                    <a:noFill/>
                  </a:tcPr>
                </a:tc>
                <a:tc>
                  <a:txBody>
                    <a:bodyPr/>
                    <a:lstStyle/>
                    <a:p>
                      <a:pPr algn="r" fontAlgn="b"/>
                      <a:r>
                        <a:rPr lang="en-GB" sz="800" b="0" i="0" u="none" strike="noStrike">
                          <a:solidFill>
                            <a:schemeClr val="tx1"/>
                          </a:solidFill>
                          <a:effectLst/>
                          <a:latin typeface="+mn-lt"/>
                        </a:rPr>
                        <a:t>5.87</a:t>
                      </a:r>
                    </a:p>
                  </a:txBody>
                  <a:tcPr marL="0" marR="182880" marT="0" marB="0" anchor="ctr">
                    <a:noFill/>
                  </a:tcPr>
                </a:tc>
                <a:tc>
                  <a:txBody>
                    <a:bodyPr/>
                    <a:lstStyle/>
                    <a:p>
                      <a:pPr algn="r" fontAlgn="b"/>
                      <a:r>
                        <a:rPr lang="en-GB" sz="800" b="0" i="0" u="none" strike="noStrike">
                          <a:solidFill>
                            <a:schemeClr val="tx1"/>
                          </a:solidFill>
                          <a:effectLst/>
                          <a:latin typeface="+mn-lt"/>
                        </a:rPr>
                        <a:t>2.48</a:t>
                      </a:r>
                    </a:p>
                  </a:txBody>
                  <a:tcPr marL="0" marR="182880" marT="0" marB="0" anchor="ctr">
                    <a:noFill/>
                  </a:tcPr>
                </a:tc>
                <a:tc>
                  <a:txBody>
                    <a:bodyPr/>
                    <a:lstStyle/>
                    <a:p>
                      <a:pPr algn="r" fontAlgn="b"/>
                      <a:r>
                        <a:rPr lang="en-GB" sz="800" b="0" i="0" u="none" strike="noStrike">
                          <a:solidFill>
                            <a:schemeClr val="tx1"/>
                          </a:solidFill>
                          <a:effectLst/>
                          <a:latin typeface="+mn-lt"/>
                        </a:rPr>
                        <a:t>1.99</a:t>
                      </a:r>
                    </a:p>
                  </a:txBody>
                  <a:tcPr marL="0" marR="182880" marT="0" marB="0" anchor="ctr">
                    <a:noFill/>
                  </a:tcPr>
                </a:tc>
                <a:tc>
                  <a:txBody>
                    <a:bodyPr/>
                    <a:lstStyle/>
                    <a:p>
                      <a:pPr algn="r" fontAlgn="b"/>
                      <a:r>
                        <a:rPr lang="en-GB" sz="800" b="0" i="0" u="none" strike="noStrike">
                          <a:solidFill>
                            <a:schemeClr val="tx1"/>
                          </a:solidFill>
                          <a:effectLst/>
                          <a:latin typeface="+mn-lt"/>
                        </a:rPr>
                        <a:t>1.55</a:t>
                      </a:r>
                    </a:p>
                  </a:txBody>
                  <a:tcPr marL="0" marR="182880" marT="0" marB="0" anchor="ctr">
                    <a:noFill/>
                  </a:tcPr>
                </a:tc>
                <a:extLst>
                  <a:ext uri="{0D108BD9-81ED-4DB2-BD59-A6C34878D82A}">
                    <a16:rowId xmlns:a16="http://schemas.microsoft.com/office/drawing/2014/main" val="1488062421"/>
                  </a:ext>
                </a:extLst>
              </a:tr>
              <a:tr h="218194">
                <a:tc>
                  <a:txBody>
                    <a:bodyPr/>
                    <a:lstStyle/>
                    <a:p>
                      <a:pPr algn="l" fontAlgn="b"/>
                      <a:r>
                        <a:rPr lang="en-US" sz="800" b="0" i="0" u="none" strike="noStrike" kern="1200">
                          <a:solidFill>
                            <a:srgbClr val="000000"/>
                          </a:solidFill>
                          <a:effectLst/>
                          <a:latin typeface="+mn-lt"/>
                          <a:ea typeface="+mn-ea"/>
                          <a:cs typeface="+mn-cs"/>
                        </a:rPr>
                        <a:t>ICE BofA US 3-Month Treasury Bill Index</a:t>
                      </a:r>
                    </a:p>
                  </a:txBody>
                  <a:tcPr marL="46800" marR="7168" marT="7168" marB="0" anchor="ctr">
                    <a:noFill/>
                  </a:tcPr>
                </a:tc>
                <a:tc>
                  <a:txBody>
                    <a:bodyPr/>
                    <a:lstStyle/>
                    <a:p>
                      <a:pPr algn="r" fontAlgn="b"/>
                      <a:r>
                        <a:rPr lang="en-GB" sz="800" b="0" i="0" u="none" strike="noStrike">
                          <a:solidFill>
                            <a:schemeClr val="tx1"/>
                          </a:solidFill>
                          <a:effectLst/>
                          <a:latin typeface="+mn-lt"/>
                        </a:rPr>
                        <a:t>1.37</a:t>
                      </a:r>
                    </a:p>
                  </a:txBody>
                  <a:tcPr marL="0" marR="182880" marT="0" marB="0" anchor="ctr">
                    <a:noFill/>
                  </a:tcPr>
                </a:tc>
                <a:tc>
                  <a:txBody>
                    <a:bodyPr/>
                    <a:lstStyle/>
                    <a:p>
                      <a:pPr algn="r" fontAlgn="b"/>
                      <a:r>
                        <a:rPr lang="en-GB" sz="800" b="0" i="0" u="none" strike="noStrike">
                          <a:solidFill>
                            <a:schemeClr val="tx1"/>
                          </a:solidFill>
                          <a:effectLst/>
                          <a:latin typeface="+mn-lt"/>
                        </a:rPr>
                        <a:t>4.03</a:t>
                      </a:r>
                    </a:p>
                  </a:txBody>
                  <a:tcPr marL="0" marR="182880" marT="0" marB="0" anchor="ctr">
                    <a:noFill/>
                  </a:tcPr>
                </a:tc>
                <a:tc>
                  <a:txBody>
                    <a:bodyPr/>
                    <a:lstStyle/>
                    <a:p>
                      <a:pPr algn="r" fontAlgn="b"/>
                      <a:r>
                        <a:rPr lang="en-GB" sz="800" b="0" i="0" u="none" strike="noStrike">
                          <a:solidFill>
                            <a:schemeClr val="tx1"/>
                          </a:solidFill>
                          <a:effectLst/>
                          <a:latin typeface="+mn-lt"/>
                        </a:rPr>
                        <a:t>5.46</a:t>
                      </a:r>
                    </a:p>
                  </a:txBody>
                  <a:tcPr marL="0" marR="182880" marT="0" marB="0" anchor="ctr">
                    <a:noFill/>
                  </a:tcPr>
                </a:tc>
                <a:tc>
                  <a:txBody>
                    <a:bodyPr/>
                    <a:lstStyle/>
                    <a:p>
                      <a:pPr algn="r" fontAlgn="b"/>
                      <a:r>
                        <a:rPr lang="en-GB" sz="800" b="0" i="0" u="none" strike="noStrike">
                          <a:solidFill>
                            <a:schemeClr val="tx1"/>
                          </a:solidFill>
                          <a:effectLst/>
                          <a:latin typeface="+mn-lt"/>
                        </a:rPr>
                        <a:t>3.49</a:t>
                      </a:r>
                    </a:p>
                  </a:txBody>
                  <a:tcPr marL="0" marR="182880" marT="0" marB="0" anchor="ctr">
                    <a:noFill/>
                  </a:tcPr>
                </a:tc>
                <a:tc>
                  <a:txBody>
                    <a:bodyPr/>
                    <a:lstStyle/>
                    <a:p>
                      <a:pPr algn="r" fontAlgn="b"/>
                      <a:r>
                        <a:rPr lang="en-GB" sz="800" b="0" i="0" u="none" strike="noStrike">
                          <a:solidFill>
                            <a:schemeClr val="tx1"/>
                          </a:solidFill>
                          <a:effectLst/>
                          <a:latin typeface="+mn-lt"/>
                        </a:rPr>
                        <a:t>2.32</a:t>
                      </a:r>
                    </a:p>
                  </a:txBody>
                  <a:tcPr marL="0" marR="182880" marT="0" marB="0" anchor="ctr">
                    <a:noFill/>
                  </a:tcPr>
                </a:tc>
                <a:tc>
                  <a:txBody>
                    <a:bodyPr/>
                    <a:lstStyle/>
                    <a:p>
                      <a:pPr algn="r" fontAlgn="b"/>
                      <a:r>
                        <a:rPr lang="en-GB" sz="800" b="0" i="0" u="none" strike="noStrike">
                          <a:solidFill>
                            <a:schemeClr val="tx1"/>
                          </a:solidFill>
                          <a:effectLst/>
                          <a:latin typeface="+mn-lt"/>
                        </a:rPr>
                        <a:t>1.65</a:t>
                      </a:r>
                    </a:p>
                  </a:txBody>
                  <a:tcPr marL="0" marR="182880" marT="0" marB="0" anchor="ctr">
                    <a:noFill/>
                  </a:tcPr>
                </a:tc>
                <a:extLst>
                  <a:ext uri="{0D108BD9-81ED-4DB2-BD59-A6C34878D82A}">
                    <a16:rowId xmlns:a16="http://schemas.microsoft.com/office/drawing/2014/main" val="150157158"/>
                  </a:ext>
                </a:extLst>
              </a:tr>
            </a:tbl>
          </a:graphicData>
        </a:graphic>
      </p:graphicFrame>
      <p:sp>
        <p:nvSpPr>
          <p:cNvPr id="46" name="TextBox 45">
            <a:extLst>
              <a:ext uri="{FF2B5EF4-FFF2-40B4-BE49-F238E27FC236}">
                <a16:creationId xmlns:a16="http://schemas.microsoft.com/office/drawing/2014/main" id="{F372AAE6-8398-C414-A8C4-B78833419465}"/>
              </a:ext>
            </a:extLst>
          </p:cNvPr>
          <p:cNvSpPr txBox="1"/>
          <p:nvPr/>
        </p:nvSpPr>
        <p:spPr bwMode="auto">
          <a:xfrm>
            <a:off x="7805334" y="2019785"/>
            <a:ext cx="101375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defTabSz="914400" fontAlgn="base">
              <a:spcBef>
                <a:spcPct val="0"/>
              </a:spcBef>
              <a:spcAft>
                <a:spcPct val="0"/>
              </a:spcAft>
            </a:pPr>
            <a:r>
              <a:rPr lang="en-US" sz="800">
                <a:cs typeface="Arial" panose="020B0604020202020204" pitchFamily="34" charset="0"/>
              </a:rPr>
              <a:t>Yield to Worst</a:t>
            </a:r>
          </a:p>
        </p:txBody>
      </p:sp>
      <p:sp>
        <p:nvSpPr>
          <p:cNvPr id="47" name="Rectangle 46">
            <a:extLst>
              <a:ext uri="{FF2B5EF4-FFF2-40B4-BE49-F238E27FC236}">
                <a16:creationId xmlns:a16="http://schemas.microsoft.com/office/drawing/2014/main" id="{705DF762-196B-05B8-C304-67E5E30A180E}"/>
              </a:ext>
            </a:extLst>
          </p:cNvPr>
          <p:cNvSpPr/>
          <p:nvPr/>
        </p:nvSpPr>
        <p:spPr>
          <a:xfrm>
            <a:off x="7800709" y="2095723"/>
            <a:ext cx="63568" cy="6356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C7D43548-9A4C-73D0-7C80-26813A18121F}"/>
              </a:ext>
            </a:extLst>
          </p:cNvPr>
          <p:cNvSpPr txBox="1"/>
          <p:nvPr/>
        </p:nvSpPr>
        <p:spPr bwMode="auto">
          <a:xfrm>
            <a:off x="6753218" y="2019785"/>
            <a:ext cx="101375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defTabSz="914400" fontAlgn="base">
              <a:spcBef>
                <a:spcPct val="0"/>
              </a:spcBef>
              <a:spcAft>
                <a:spcPct val="0"/>
              </a:spcAft>
            </a:pPr>
            <a:r>
              <a:rPr lang="en-US" sz="800">
                <a:cs typeface="Arial" panose="020B0604020202020204" pitchFamily="34" charset="0"/>
              </a:rPr>
              <a:t>Yield to Maturity</a:t>
            </a:r>
          </a:p>
        </p:txBody>
      </p:sp>
      <p:sp>
        <p:nvSpPr>
          <p:cNvPr id="49" name="Rectangle 48">
            <a:extLst>
              <a:ext uri="{FF2B5EF4-FFF2-40B4-BE49-F238E27FC236}">
                <a16:creationId xmlns:a16="http://schemas.microsoft.com/office/drawing/2014/main" id="{2A271108-5E95-46F6-07B6-E3283F60BEC8}"/>
              </a:ext>
            </a:extLst>
          </p:cNvPr>
          <p:cNvSpPr/>
          <p:nvPr/>
        </p:nvSpPr>
        <p:spPr>
          <a:xfrm>
            <a:off x="6753218" y="2095723"/>
            <a:ext cx="63568" cy="6356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BD5655BE-F5B6-67CA-39C7-BB66765ED5B0}"/>
              </a:ext>
            </a:extLst>
          </p:cNvPr>
          <p:cNvSpPr txBox="1"/>
          <p:nvPr/>
        </p:nvSpPr>
        <p:spPr bwMode="auto">
          <a:xfrm>
            <a:off x="3117936" y="181033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US Treasury Yield Curve (%)</a:t>
            </a:r>
          </a:p>
        </p:txBody>
      </p:sp>
      <p:sp>
        <p:nvSpPr>
          <p:cNvPr id="51" name="TextBox 50">
            <a:extLst>
              <a:ext uri="{FF2B5EF4-FFF2-40B4-BE49-F238E27FC236}">
                <a16:creationId xmlns:a16="http://schemas.microsoft.com/office/drawing/2014/main" id="{6EC4D7E0-7315-D1DF-5BA7-CD93A4B2A1A6}"/>
              </a:ext>
            </a:extLst>
          </p:cNvPr>
          <p:cNvSpPr txBox="1"/>
          <p:nvPr/>
        </p:nvSpPr>
        <p:spPr bwMode="auto">
          <a:xfrm>
            <a:off x="6633143" y="181033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Bond Yield Across Issuers (%)</a:t>
            </a:r>
          </a:p>
        </p:txBody>
      </p:sp>
      <p:sp>
        <p:nvSpPr>
          <p:cNvPr id="52" name="TextBox 51">
            <a:extLst>
              <a:ext uri="{FF2B5EF4-FFF2-40B4-BE49-F238E27FC236}">
                <a16:creationId xmlns:a16="http://schemas.microsoft.com/office/drawing/2014/main" id="{9CA31C08-951B-DD72-ED21-35BCE6864E61}"/>
              </a:ext>
            </a:extLst>
          </p:cNvPr>
          <p:cNvSpPr txBox="1"/>
          <p:nvPr/>
        </p:nvSpPr>
        <p:spPr bwMode="auto">
          <a:xfrm>
            <a:off x="3127664" y="4004869"/>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Periodic Returns (%)</a:t>
            </a:r>
          </a:p>
        </p:txBody>
      </p:sp>
      <p:graphicFrame>
        <p:nvGraphicFramePr>
          <p:cNvPr id="9" name="Chart 8">
            <a:extLst>
              <a:ext uri="{FF2B5EF4-FFF2-40B4-BE49-F238E27FC236}">
                <a16:creationId xmlns:a16="http://schemas.microsoft.com/office/drawing/2014/main" id="{7C0E0254-7500-783F-DCB5-1808E82627AA}"/>
              </a:ext>
            </a:extLst>
          </p:cNvPr>
          <p:cNvGraphicFramePr>
            <a:graphicFrameLocks/>
          </p:cNvGraphicFramePr>
          <p:nvPr>
            <p:extLst>
              <p:ext uri="{D42A27DB-BD31-4B8C-83A1-F6EECF244321}">
                <p14:modId xmlns:p14="http://schemas.microsoft.com/office/powerpoint/2010/main" val="4164511365"/>
              </p:ext>
            </p:extLst>
          </p:nvPr>
        </p:nvGraphicFramePr>
        <p:xfrm>
          <a:off x="3154680" y="2039112"/>
          <a:ext cx="3035808" cy="18379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42B7550D-D759-3230-D586-844B8AA96BF1}"/>
              </a:ext>
            </a:extLst>
          </p:cNvPr>
          <p:cNvGraphicFramePr>
            <a:graphicFrameLocks/>
          </p:cNvGraphicFramePr>
          <p:nvPr>
            <p:extLst>
              <p:ext uri="{D42A27DB-BD31-4B8C-83A1-F6EECF244321}">
                <p14:modId xmlns:p14="http://schemas.microsoft.com/office/powerpoint/2010/main" val="3605037039"/>
              </p:ext>
            </p:extLst>
          </p:nvPr>
        </p:nvGraphicFramePr>
        <p:xfrm>
          <a:off x="6556248" y="2048256"/>
          <a:ext cx="2971800" cy="1705610"/>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Placeholder 2" descr="A purple text on a black background&#10;&#10;Description automatically generated">
            <a:extLst>
              <a:ext uri="{FF2B5EF4-FFF2-40B4-BE49-F238E27FC236}">
                <a16:creationId xmlns:a16="http://schemas.microsoft.com/office/drawing/2014/main" id="{69D7044E-8456-8A36-BC29-63BD1471F612}"/>
              </a:ext>
            </a:extLst>
          </p:cNvPr>
          <p:cNvPicPr>
            <a:picLocks noGrp="1" noChangeAspect="1"/>
          </p:cNvPicPr>
          <p:nvPr>
            <p:ph type="pic" sz="quarter" idx="13"/>
          </p:nvPr>
        </p:nvPicPr>
        <p:blipFill rotWithShape="1">
          <a:blip r:embed="rId5"/>
          <a:srcRect l="-7796" t="-22449" r="-7796" b="-13265"/>
          <a:stretch/>
        </p:blipFill>
        <p:spPr>
          <a:xfrm>
            <a:off x="6762078" y="179125"/>
            <a:ext cx="3200780" cy="994100"/>
          </a:xfrm>
        </p:spPr>
      </p:pic>
    </p:spTree>
    <p:extLst>
      <p:ext uri="{BB962C8B-B14F-4D97-AF65-F5344CB8AC3E}">
        <p14:creationId xmlns:p14="http://schemas.microsoft.com/office/powerpoint/2010/main" val="3148785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493DE8F5-02F3-D4CB-49C7-17E9C1FDE939}"/>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135207</a:t>
            </a:r>
          </a:p>
        </p:txBody>
      </p:sp>
      <p:sp>
        <p:nvSpPr>
          <p:cNvPr id="3" name="Title 2"/>
          <p:cNvSpPr>
            <a:spLocks noGrp="1"/>
          </p:cNvSpPr>
          <p:nvPr>
            <p:ph type="title"/>
          </p:nvPr>
        </p:nvSpPr>
        <p:spPr/>
        <p:txBody>
          <a:bodyPr/>
          <a:lstStyle/>
          <a:p>
            <a:r>
              <a:rPr lang="en-US"/>
              <a:t>Global Fixed Income</a:t>
            </a:r>
          </a:p>
        </p:txBody>
      </p:sp>
      <p:sp>
        <p:nvSpPr>
          <p:cNvPr id="4" name="Slide Number Placeholder 3"/>
          <p:cNvSpPr>
            <a:spLocks noGrp="1"/>
          </p:cNvSpPr>
          <p:nvPr>
            <p:ph type="sldNum" sz="quarter" idx="12"/>
          </p:nvPr>
        </p:nvSpPr>
        <p:spPr/>
        <p:txBody>
          <a:bodyPr/>
          <a:lstStyle/>
          <a:p>
            <a:pPr marL="0" marR="0" lvl="0" indent="0" algn="r" defTabSz="1018228" rtl="0" eaLnBrk="1" fontAlgn="auto" latinLnBrk="0" hangingPunct="1">
              <a:lnSpc>
                <a:spcPct val="100000"/>
              </a:lnSpc>
              <a:spcBef>
                <a:spcPts val="0"/>
              </a:spcBef>
              <a:spcAft>
                <a:spcPts val="0"/>
              </a:spcAft>
              <a:buClrTx/>
              <a:buSzTx/>
              <a:buFontTx/>
              <a:buNone/>
              <a:tabLst/>
              <a:defRPr/>
            </a:pPr>
            <a:fld id="{66F6FF41-5833-4EBF-9145-362BCED2914A}" type="slidenum">
              <a:rPr kumimoji="0" lang="en-US" sz="1000" b="0" i="0" u="none" strike="noStrike" kern="1200" cap="none" spc="0" normalizeH="0" baseline="0" noProof="0" smtClean="0">
                <a:ln>
                  <a:noFill/>
                </a:ln>
                <a:solidFill>
                  <a:prstClr val="white">
                    <a:lumMod val="50000"/>
                  </a:prstClr>
                </a:solidFill>
                <a:effectLst/>
                <a:uLnTx/>
                <a:uFillTx/>
                <a:latin typeface="Arial"/>
                <a:ea typeface="+mn-ea"/>
                <a:cs typeface="+mn-cs"/>
              </a:rPr>
              <a:pPr marL="0" marR="0" lvl="0" indent="0" algn="r" defTabSz="1018228" rtl="0" eaLnBrk="1" fontAlgn="auto" latinLnBrk="0" hangingPunct="1">
                <a:lnSpc>
                  <a:spcPct val="100000"/>
                </a:lnSpc>
                <a:spcBef>
                  <a:spcPts val="0"/>
                </a:spcBef>
                <a:spcAft>
                  <a:spcPts val="0"/>
                </a:spcAft>
                <a:buClrTx/>
                <a:buSzTx/>
                <a:buFontTx/>
                <a:buNone/>
                <a:tabLst/>
                <a:defRPr/>
              </a:pPr>
              <a:t>14</a:t>
            </a:fld>
            <a:endParaRPr kumimoji="0" lang="en-US" sz="1000" b="0" i="0" u="none" strike="noStrike" kern="1200" cap="none" spc="0" normalizeH="0" baseline="0" noProof="0">
              <a:ln>
                <a:noFill/>
              </a:ln>
              <a:solidFill>
                <a:prstClr val="white">
                  <a:lumMod val="50000"/>
                </a:prstClr>
              </a:solidFill>
              <a:effectLst/>
              <a:uLnTx/>
              <a:uFillTx/>
              <a:latin typeface="Arial"/>
              <a:ea typeface="+mn-ea"/>
              <a:cs typeface="+mn-cs"/>
            </a:endParaRPr>
          </a:p>
        </p:txBody>
      </p:sp>
      <p:sp>
        <p:nvSpPr>
          <p:cNvPr id="31" name="Text Placeholder 30"/>
          <p:cNvSpPr>
            <a:spLocks noGrp="1"/>
          </p:cNvSpPr>
          <p:nvPr>
            <p:ph type="body" sz="quarter" idx="15"/>
          </p:nvPr>
        </p:nvSpPr>
        <p:spPr/>
        <p:txBody>
          <a:bodyPr/>
          <a:lstStyle/>
          <a:p>
            <a:r>
              <a:rPr lang="en-US"/>
              <a:t>One basis point (bps) equals 0.01%. Source: ICE BofA government yield. ICE BofA index data © 2024 ICE Data Indices, LLC.</a:t>
            </a:r>
          </a:p>
        </p:txBody>
      </p:sp>
      <p:sp>
        <p:nvSpPr>
          <p:cNvPr id="7" name="Text Placeholder 6"/>
          <p:cNvSpPr>
            <a:spLocks noGrp="1"/>
          </p:cNvSpPr>
          <p:nvPr>
            <p:ph type="body" sz="quarter" idx="14"/>
          </p:nvPr>
        </p:nvSpPr>
        <p:spPr/>
        <p:txBody>
          <a:bodyPr/>
          <a:lstStyle/>
          <a:p>
            <a:r>
              <a:rPr lang="en-US">
                <a:highlight>
                  <a:srgbClr val="FFFFFF"/>
                </a:highlight>
              </a:rPr>
              <a:t>Yield curves, 3rd Quarter 2024</a:t>
            </a:r>
          </a:p>
        </p:txBody>
      </p:sp>
      <p:graphicFrame>
        <p:nvGraphicFramePr>
          <p:cNvPr id="13" name="Chart 12">
            <a:extLst>
              <a:ext uri="{FF2B5EF4-FFF2-40B4-BE49-F238E27FC236}">
                <a16:creationId xmlns:a16="http://schemas.microsoft.com/office/drawing/2014/main" id="{2BF28BAE-3868-B01D-B4F1-7910C1CE4CAB}"/>
              </a:ext>
            </a:extLst>
          </p:cNvPr>
          <p:cNvGraphicFramePr/>
          <p:nvPr>
            <p:extLst>
              <p:ext uri="{D42A27DB-BD31-4B8C-83A1-F6EECF244321}">
                <p14:modId xmlns:p14="http://schemas.microsoft.com/office/powerpoint/2010/main" val="3886731578"/>
              </p:ext>
            </p:extLst>
          </p:nvPr>
        </p:nvGraphicFramePr>
        <p:xfrm>
          <a:off x="6582351" y="2147546"/>
          <a:ext cx="2943001" cy="136535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Placeholder 8">
            <a:extLst>
              <a:ext uri="{FF2B5EF4-FFF2-40B4-BE49-F238E27FC236}">
                <a16:creationId xmlns:a16="http://schemas.microsoft.com/office/drawing/2014/main" id="{9E436DEA-2625-401D-3C1B-112D824DBC2D}"/>
              </a:ext>
            </a:extLst>
          </p:cNvPr>
          <p:cNvSpPr txBox="1">
            <a:spLocks/>
          </p:cNvSpPr>
          <p:nvPr/>
        </p:nvSpPr>
        <p:spPr>
          <a:xfrm>
            <a:off x="536373" y="1827304"/>
            <a:ext cx="2508243" cy="3538003"/>
          </a:xfrm>
          <a:prstGeom prst="rect">
            <a:avLst/>
          </a:prstGeom>
        </p:spPr>
        <p:txBody>
          <a:bodyPr vert="horz" lIns="91388" tIns="50911" rIns="91388" bIns="50911" rtlCol="0">
            <a:noAutofit/>
          </a:bodyPr>
          <a:lstStyle>
            <a:lvl1pPr marL="0" indent="0" algn="l" defTabSz="1018228" rtl="0" eaLnBrk="1" latinLnBrk="0" hangingPunct="1">
              <a:lnSpc>
                <a:spcPts val="1500"/>
              </a:lnSpc>
              <a:spcBef>
                <a:spcPts val="1200"/>
              </a:spcBef>
              <a:buFont typeface="Arial" pitchFamily="34" charset="0"/>
              <a:buNone/>
              <a:defRPr sz="1000" b="0" kern="1200">
                <a:solidFill>
                  <a:schemeClr val="tx1"/>
                </a:solidFill>
                <a:latin typeface="Arial" pitchFamily="34" charset="0"/>
                <a:ea typeface="+mn-ea"/>
                <a:cs typeface="Arial" pitchFamily="34" charset="0"/>
              </a:defRPr>
            </a:lvl1pPr>
            <a:lvl2pPr marL="0" indent="0" algn="l" defTabSz="1018228" rtl="0" eaLnBrk="1" latinLnBrk="0" hangingPunct="1">
              <a:lnSpc>
                <a:spcPct val="110000"/>
              </a:lnSpc>
              <a:spcBef>
                <a:spcPts val="0"/>
              </a:spcBef>
              <a:spcAft>
                <a:spcPts val="1200"/>
              </a:spcAft>
              <a:buFontTx/>
              <a:buNone/>
              <a:defRPr sz="1100" kern="1200">
                <a:solidFill>
                  <a:schemeClr val="tx1"/>
                </a:solidFill>
                <a:latin typeface="Arial" pitchFamily="34" charset="0"/>
                <a:ea typeface="+mn-ea"/>
                <a:cs typeface="Arial" pitchFamily="34" charset="0"/>
              </a:defRPr>
            </a:lvl2pPr>
            <a:lvl3pPr marL="182774" indent="-182774" algn="l" defTabSz="1018228" rtl="0" eaLnBrk="1" latinLnBrk="0" hangingPunct="1">
              <a:lnSpc>
                <a:spcPct val="110000"/>
              </a:lnSpc>
              <a:spcBef>
                <a:spcPts val="0"/>
              </a:spcBef>
              <a:spcAft>
                <a:spcPts val="1200"/>
              </a:spcAft>
              <a:buClr>
                <a:schemeClr val="tx2"/>
              </a:buClr>
              <a:buFont typeface="+mj-lt"/>
              <a:buAutoNum type="alphaUcPeriod"/>
              <a:defRPr sz="1100" kern="1200">
                <a:solidFill>
                  <a:schemeClr val="tx1"/>
                </a:solidFill>
                <a:latin typeface="Arial" pitchFamily="34" charset="0"/>
                <a:ea typeface="+mn-ea"/>
                <a:cs typeface="Arial" pitchFamily="34" charset="0"/>
              </a:defRPr>
            </a:lvl3pPr>
            <a:lvl4pPr marL="1781900" indent="-254556" algn="l" defTabSz="1018228" rtl="0" eaLnBrk="1" latinLnBrk="0" hangingPunct="1">
              <a:lnSpc>
                <a:spcPct val="110000"/>
              </a:lnSpc>
              <a:spcBef>
                <a:spcPts val="0"/>
              </a:spcBef>
              <a:buFont typeface="Arial" pitchFamily="34" charset="0"/>
              <a:buChar char="–"/>
              <a:defRPr sz="1100" kern="1200">
                <a:solidFill>
                  <a:schemeClr val="tx1"/>
                </a:solidFill>
                <a:latin typeface="Arial" pitchFamily="34" charset="0"/>
                <a:ea typeface="+mn-ea"/>
                <a:cs typeface="Arial" pitchFamily="34" charset="0"/>
              </a:defRPr>
            </a:lvl4pPr>
            <a:lvl5pPr marL="2291015" indent="-254556" algn="l" defTabSz="1018228" rtl="0" eaLnBrk="1" latinLnBrk="0" hangingPunct="1">
              <a:lnSpc>
                <a:spcPct val="110000"/>
              </a:lnSpc>
              <a:spcBef>
                <a:spcPts val="0"/>
              </a:spcBef>
              <a:buFont typeface="Arial" pitchFamily="34" charset="0"/>
              <a:buChar char="»"/>
              <a:defRPr sz="11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marR="0" lvl="0" indent="0" algn="l" defTabSz="1018228" rtl="0" eaLnBrk="1" fontAlgn="auto" latinLnBrk="0" hangingPunct="1">
              <a:lnSpc>
                <a:spcPct val="110000"/>
              </a:lnSpc>
              <a:spcBef>
                <a:spcPts val="1200"/>
              </a:spcBef>
              <a:spcAft>
                <a:spcPts val="0"/>
              </a:spcAft>
              <a:buClrTx/>
              <a:buSzTx/>
              <a:buFont typeface="Arial" pitchFamily="34" charset="0"/>
              <a:buNone/>
              <a:tabLst/>
              <a:defRPr/>
            </a:pPr>
            <a:r>
              <a:rPr kumimoji="0" lang="en-US" b="0" i="0" u="none" strike="noStrike" kern="1200" cap="none" spc="0" normalizeH="0" baseline="0" noProof="0" dirty="0">
                <a:ln>
                  <a:noFill/>
                </a:ln>
                <a:effectLst/>
                <a:uLnTx/>
                <a:uFillTx/>
                <a:latin typeface="+mn-lt"/>
                <a:ea typeface="+mn-ea"/>
                <a:cs typeface="Arial" pitchFamily="34" charset="0"/>
              </a:rPr>
              <a:t>Interest rates generally decreased across global developed markets for the quarter. </a:t>
            </a:r>
          </a:p>
          <a:p>
            <a:pPr marL="0" marR="0" lvl="0" indent="0" algn="l" defTabSz="1018228" rtl="0" eaLnBrk="1" fontAlgn="auto" latinLnBrk="0" hangingPunct="1">
              <a:lnSpc>
                <a:spcPct val="110000"/>
              </a:lnSpc>
              <a:spcBef>
                <a:spcPts val="1200"/>
              </a:spcBef>
              <a:spcAft>
                <a:spcPts val="0"/>
              </a:spcAft>
              <a:buClrTx/>
              <a:buSzTx/>
              <a:buFont typeface="Arial" pitchFamily="34" charset="0"/>
              <a:buNone/>
              <a:tabLst/>
              <a:defRPr/>
            </a:pPr>
            <a:r>
              <a:rPr kumimoji="0" lang="en-US" b="0" i="0" u="none" strike="noStrike" kern="1200" cap="none" spc="0" normalizeH="0" baseline="0" noProof="0" dirty="0">
                <a:ln>
                  <a:noFill/>
                </a:ln>
                <a:effectLst/>
                <a:uLnTx/>
                <a:uFillTx/>
                <a:latin typeface="+mn-lt"/>
                <a:ea typeface="+mn-ea"/>
                <a:cs typeface="Arial" pitchFamily="34" charset="0"/>
              </a:rPr>
              <a:t>Realized term premiums were broadly positive across global developed markets as longer-term bonds generally outperformed shorter-term bonds.</a:t>
            </a:r>
          </a:p>
          <a:p>
            <a:pPr marL="0" marR="0" lvl="0" indent="0" algn="l" defTabSz="1018228" rtl="0" eaLnBrk="1" fontAlgn="auto" latinLnBrk="0" hangingPunct="1">
              <a:lnSpc>
                <a:spcPct val="110000"/>
              </a:lnSpc>
              <a:spcBef>
                <a:spcPts val="1200"/>
              </a:spcBef>
              <a:spcAft>
                <a:spcPts val="0"/>
              </a:spcAft>
              <a:buClrTx/>
              <a:buSzTx/>
              <a:buFont typeface="Arial" pitchFamily="34" charset="0"/>
              <a:buNone/>
              <a:tabLst/>
              <a:defRPr/>
            </a:pPr>
            <a:r>
              <a:rPr kumimoji="0" lang="en-US" b="0" i="0" u="none" strike="noStrike" kern="1200" cap="none" spc="0" normalizeH="0" baseline="0" noProof="0" dirty="0">
                <a:ln>
                  <a:noFill/>
                </a:ln>
                <a:effectLst/>
                <a:uLnTx/>
                <a:uFillTx/>
                <a:latin typeface="+mn-lt"/>
                <a:ea typeface="+mn-ea"/>
                <a:cs typeface="Arial" pitchFamily="34" charset="0"/>
              </a:rPr>
              <a:t>In Japan, short-term interest rates increased while longer-term interest rates generally decreased. The short-term segment of the yield curve remained inverted in Australia, UK, Germany, and Canada. </a:t>
            </a:r>
          </a:p>
        </p:txBody>
      </p:sp>
      <p:graphicFrame>
        <p:nvGraphicFramePr>
          <p:cNvPr id="15" name="Table 14">
            <a:extLst>
              <a:ext uri="{FF2B5EF4-FFF2-40B4-BE49-F238E27FC236}">
                <a16:creationId xmlns:a16="http://schemas.microsoft.com/office/drawing/2014/main" id="{DA5FBBDC-C1D1-C711-33E6-DD3BF0C8447C}"/>
              </a:ext>
            </a:extLst>
          </p:cNvPr>
          <p:cNvGraphicFramePr>
            <a:graphicFrameLocks noGrp="1"/>
          </p:cNvGraphicFramePr>
          <p:nvPr>
            <p:extLst>
              <p:ext uri="{D42A27DB-BD31-4B8C-83A1-F6EECF244321}">
                <p14:modId xmlns:p14="http://schemas.microsoft.com/office/powerpoint/2010/main" val="3928971404"/>
              </p:ext>
            </p:extLst>
          </p:nvPr>
        </p:nvGraphicFramePr>
        <p:xfrm>
          <a:off x="611481" y="5786908"/>
          <a:ext cx="2481914" cy="1268136"/>
        </p:xfrm>
        <a:graphic>
          <a:graphicData uri="http://schemas.openxmlformats.org/drawingml/2006/table">
            <a:tbl>
              <a:tblPr>
                <a:tableStyleId>{5C22544A-7EE6-4342-B048-85BDC9FD1C3A}</a:tableStyleId>
              </a:tblPr>
              <a:tblGrid>
                <a:gridCol w="569479">
                  <a:extLst>
                    <a:ext uri="{9D8B030D-6E8A-4147-A177-3AD203B41FA5}">
                      <a16:colId xmlns:a16="http://schemas.microsoft.com/office/drawing/2014/main" val="20000"/>
                    </a:ext>
                  </a:extLst>
                </a:gridCol>
                <a:gridCol w="382487">
                  <a:extLst>
                    <a:ext uri="{9D8B030D-6E8A-4147-A177-3AD203B41FA5}">
                      <a16:colId xmlns:a16="http://schemas.microsoft.com/office/drawing/2014/main" val="851030634"/>
                    </a:ext>
                  </a:extLst>
                </a:gridCol>
                <a:gridCol w="382487">
                  <a:extLst>
                    <a:ext uri="{9D8B030D-6E8A-4147-A177-3AD203B41FA5}">
                      <a16:colId xmlns:a16="http://schemas.microsoft.com/office/drawing/2014/main" val="20001"/>
                    </a:ext>
                  </a:extLst>
                </a:gridCol>
                <a:gridCol w="382487">
                  <a:extLst>
                    <a:ext uri="{9D8B030D-6E8A-4147-A177-3AD203B41FA5}">
                      <a16:colId xmlns:a16="http://schemas.microsoft.com/office/drawing/2014/main" val="20003"/>
                    </a:ext>
                  </a:extLst>
                </a:gridCol>
                <a:gridCol w="382487">
                  <a:extLst>
                    <a:ext uri="{9D8B030D-6E8A-4147-A177-3AD203B41FA5}">
                      <a16:colId xmlns:a16="http://schemas.microsoft.com/office/drawing/2014/main" val="20004"/>
                    </a:ext>
                  </a:extLst>
                </a:gridCol>
                <a:gridCol w="382487">
                  <a:extLst>
                    <a:ext uri="{9D8B030D-6E8A-4147-A177-3AD203B41FA5}">
                      <a16:colId xmlns:a16="http://schemas.microsoft.com/office/drawing/2014/main" val="20005"/>
                    </a:ext>
                  </a:extLst>
                </a:gridCol>
              </a:tblGrid>
              <a:tr h="210822">
                <a:tc>
                  <a:txBody>
                    <a:bodyPr/>
                    <a:lstStyle/>
                    <a:p>
                      <a:pPr algn="l" fontAlgn="ctr"/>
                      <a:endParaRPr lang="en-GB" sz="800" b="0" i="0" u="none" strike="noStrike">
                        <a:solidFill>
                          <a:srgbClr val="000000"/>
                        </a:solidFill>
                        <a:effectLst/>
                        <a:latin typeface="+mn-lt"/>
                      </a:endParaRPr>
                    </a:p>
                  </a:txBody>
                  <a:tcPr marL="46800" marR="8959" marT="8959"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b="0" i="0" u="none" strike="noStrike">
                          <a:solidFill>
                            <a:srgbClr val="000000"/>
                          </a:solidFill>
                          <a:effectLst/>
                          <a:latin typeface="+mn-lt"/>
                        </a:rPr>
                        <a:t>1Y</a:t>
                      </a:r>
                    </a:p>
                  </a:txBody>
                  <a:tcPr marL="0" marR="45720" marT="0" marB="0" anchor="ctr">
                    <a:lnL w="12700" cmpd="sng">
                      <a:noFill/>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b="0" i="0" u="none" strike="noStrike">
                          <a:solidFill>
                            <a:schemeClr val="dk1"/>
                          </a:solidFill>
                          <a:effectLst/>
                          <a:latin typeface="+mn-lt"/>
                        </a:rPr>
                        <a:t>5Y</a:t>
                      </a:r>
                      <a:endParaRPr lang="en-GB" sz="800" b="0" i="0" u="none" strike="noStrike">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u="none" strike="noStrike">
                          <a:effectLst/>
                          <a:latin typeface="+mn-lt"/>
                        </a:rPr>
                        <a:t>10Y</a:t>
                      </a:r>
                      <a:endParaRPr lang="en-GB" sz="800" b="0" i="0" u="none" strike="noStrike">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u="none" strike="noStrike">
                          <a:effectLst/>
                          <a:latin typeface="+mn-lt"/>
                        </a:rPr>
                        <a:t>20Y</a:t>
                      </a:r>
                      <a:endParaRPr lang="en-GB" sz="800" b="0" i="0" u="none" strike="noStrike">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u="none" strike="noStrike">
                          <a:effectLst/>
                          <a:latin typeface="+mn-lt"/>
                        </a:rPr>
                        <a:t>30Y</a:t>
                      </a:r>
                      <a:endParaRPr lang="en-GB" sz="800" b="0" i="0" u="none" strike="noStrike">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176219">
                <a:tc>
                  <a:txBody>
                    <a:bodyPr/>
                    <a:lstStyle/>
                    <a:p>
                      <a:pPr algn="l" fontAlgn="b"/>
                      <a:r>
                        <a:rPr lang="en-GB" sz="800" b="0" i="0" u="none" strike="noStrike" kern="1200">
                          <a:solidFill>
                            <a:srgbClr val="000000"/>
                          </a:solidFill>
                          <a:effectLst/>
                          <a:latin typeface="+mn-lt"/>
                          <a:ea typeface="+mn-ea"/>
                          <a:cs typeface="+mn-cs"/>
                        </a:rPr>
                        <a:t>US</a:t>
                      </a:r>
                      <a:endParaRPr lang="en-US" sz="800" b="0" i="0" u="none" strike="noStrike" kern="1200">
                        <a:solidFill>
                          <a:srgbClr val="000000"/>
                        </a:solidFill>
                        <a:effectLst/>
                        <a:latin typeface="+mn-lt"/>
                        <a:ea typeface="+mn-ea"/>
                        <a:cs typeface="+mn-cs"/>
                      </a:endParaRPr>
                    </a:p>
                  </a:txBody>
                  <a:tcPr marL="46800" marR="7168" marT="7168" marB="0" anchor="ctr">
                    <a:lnT w="12700" cmpd="sng">
                      <a:noFill/>
                    </a:lnT>
                    <a:noFill/>
                  </a:tcPr>
                </a:tc>
                <a:tc>
                  <a:txBody>
                    <a:bodyPr/>
                    <a:lstStyle/>
                    <a:p>
                      <a:pPr algn="r" fontAlgn="b"/>
                      <a:r>
                        <a:rPr lang="en-GB" sz="800" b="0" i="0" u="none" strike="noStrike">
                          <a:solidFill>
                            <a:srgbClr val="C00000"/>
                          </a:solidFill>
                          <a:effectLst/>
                          <a:latin typeface="+mn-lt"/>
                        </a:rPr>
                        <a:t>-114.0</a:t>
                      </a:r>
                    </a:p>
                  </a:txBody>
                  <a:tcPr marL="0" marR="45720" marT="0" marB="0" anchor="ctr">
                    <a:lnT w="12700" cmpd="sng">
                      <a:noFill/>
                    </a:lnT>
                    <a:noFill/>
                  </a:tcPr>
                </a:tc>
                <a:tc>
                  <a:txBody>
                    <a:bodyPr/>
                    <a:lstStyle/>
                    <a:p>
                      <a:pPr algn="r" fontAlgn="b"/>
                      <a:r>
                        <a:rPr lang="en-GB" sz="800" b="0" i="0" u="none" strike="noStrike">
                          <a:solidFill>
                            <a:srgbClr val="C00000"/>
                          </a:solidFill>
                          <a:effectLst/>
                          <a:latin typeface="+mn-lt"/>
                        </a:rPr>
                        <a:t>-79.3</a:t>
                      </a:r>
                    </a:p>
                  </a:txBody>
                  <a:tcPr marL="0" marR="45720" marT="0" marB="0" anchor="ctr">
                    <a:lnT w="12700" cmpd="sng">
                      <a:noFill/>
                    </a:lnT>
                    <a:noFill/>
                  </a:tcPr>
                </a:tc>
                <a:tc>
                  <a:txBody>
                    <a:bodyPr/>
                    <a:lstStyle/>
                    <a:p>
                      <a:pPr algn="r" fontAlgn="b"/>
                      <a:r>
                        <a:rPr lang="en-GB" sz="800" b="0" i="0" u="none" strike="noStrike">
                          <a:solidFill>
                            <a:srgbClr val="C00000"/>
                          </a:solidFill>
                          <a:effectLst/>
                          <a:latin typeface="+mn-lt"/>
                        </a:rPr>
                        <a:t>-58.3</a:t>
                      </a:r>
                    </a:p>
                  </a:txBody>
                  <a:tcPr marL="0" marR="45720" marT="0" marB="0" anchor="ctr">
                    <a:lnT w="12700" cmpd="sng">
                      <a:noFill/>
                    </a:lnT>
                    <a:noFill/>
                  </a:tcPr>
                </a:tc>
                <a:tc>
                  <a:txBody>
                    <a:bodyPr/>
                    <a:lstStyle/>
                    <a:p>
                      <a:pPr algn="r" fontAlgn="b"/>
                      <a:r>
                        <a:rPr lang="en-GB" sz="800" b="0" i="0" u="none" strike="noStrike">
                          <a:solidFill>
                            <a:srgbClr val="C00000"/>
                          </a:solidFill>
                          <a:effectLst/>
                          <a:latin typeface="+mn-lt"/>
                        </a:rPr>
                        <a:t>-45.7</a:t>
                      </a:r>
                    </a:p>
                  </a:txBody>
                  <a:tcPr marL="0" marR="45720" marT="0" marB="0" anchor="ctr">
                    <a:lnT w="12700" cmpd="sng">
                      <a:noFill/>
                    </a:lnT>
                    <a:noFill/>
                  </a:tcPr>
                </a:tc>
                <a:tc>
                  <a:txBody>
                    <a:bodyPr/>
                    <a:lstStyle/>
                    <a:p>
                      <a:pPr algn="r" fontAlgn="b"/>
                      <a:r>
                        <a:rPr lang="en-GB" sz="800" b="0" i="0" u="none" strike="noStrike">
                          <a:solidFill>
                            <a:srgbClr val="C00000"/>
                          </a:solidFill>
                          <a:effectLst/>
                          <a:latin typeface="+mn-lt"/>
                        </a:rPr>
                        <a:t>-39.5</a:t>
                      </a:r>
                    </a:p>
                  </a:txBody>
                  <a:tcPr marL="0" marR="45720" marT="0" marB="0" anchor="ctr">
                    <a:lnT w="12700" cmpd="sng">
                      <a:noFill/>
                    </a:lnT>
                    <a:noFill/>
                  </a:tcPr>
                </a:tc>
                <a:extLst>
                  <a:ext uri="{0D108BD9-81ED-4DB2-BD59-A6C34878D82A}">
                    <a16:rowId xmlns:a16="http://schemas.microsoft.com/office/drawing/2014/main" val="10003"/>
                  </a:ext>
                </a:extLst>
              </a:tr>
              <a:tr h="176219">
                <a:tc>
                  <a:txBody>
                    <a:bodyPr/>
                    <a:lstStyle/>
                    <a:p>
                      <a:pPr algn="l" fontAlgn="b"/>
                      <a:r>
                        <a:rPr lang="en-GB" sz="800" b="0" i="0" u="none" strike="noStrike" kern="1200">
                          <a:solidFill>
                            <a:srgbClr val="000000"/>
                          </a:solidFill>
                          <a:effectLst/>
                          <a:latin typeface="+mn-lt"/>
                          <a:ea typeface="+mn-ea"/>
                          <a:cs typeface="+mn-cs"/>
                        </a:rPr>
                        <a:t>UK</a:t>
                      </a:r>
                      <a:endParaRPr lang="en-US" sz="800" b="0" i="0" u="none" strike="noStrike" kern="120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a:solidFill>
                            <a:srgbClr val="C00000"/>
                          </a:solidFill>
                          <a:effectLst/>
                          <a:latin typeface="+mn-lt"/>
                        </a:rPr>
                        <a:t>-32.2</a:t>
                      </a:r>
                    </a:p>
                  </a:txBody>
                  <a:tcPr marL="0" marR="45720" marT="0" marB="0" anchor="ctr">
                    <a:noFill/>
                  </a:tcPr>
                </a:tc>
                <a:tc>
                  <a:txBody>
                    <a:bodyPr/>
                    <a:lstStyle/>
                    <a:p>
                      <a:pPr algn="r" fontAlgn="b"/>
                      <a:r>
                        <a:rPr lang="en-GB" sz="800" b="0" i="0" u="none" strike="noStrike">
                          <a:solidFill>
                            <a:srgbClr val="C00000"/>
                          </a:solidFill>
                          <a:effectLst/>
                          <a:latin typeface="+mn-lt"/>
                        </a:rPr>
                        <a:t>-28.6</a:t>
                      </a:r>
                    </a:p>
                  </a:txBody>
                  <a:tcPr marL="0" marR="45720" marT="0" marB="0" anchor="ctr">
                    <a:noFill/>
                  </a:tcPr>
                </a:tc>
                <a:tc>
                  <a:txBody>
                    <a:bodyPr/>
                    <a:lstStyle/>
                    <a:p>
                      <a:pPr algn="r" fontAlgn="b"/>
                      <a:r>
                        <a:rPr lang="en-GB" sz="800" b="0" i="0" u="none" strike="noStrike">
                          <a:solidFill>
                            <a:srgbClr val="C00000"/>
                          </a:solidFill>
                          <a:effectLst/>
                          <a:latin typeface="+mn-lt"/>
                        </a:rPr>
                        <a:t>-17.8</a:t>
                      </a:r>
                    </a:p>
                  </a:txBody>
                  <a:tcPr marL="0" marR="45720" marT="0" marB="0" anchor="ctr">
                    <a:noFill/>
                  </a:tcPr>
                </a:tc>
                <a:tc>
                  <a:txBody>
                    <a:bodyPr/>
                    <a:lstStyle/>
                    <a:p>
                      <a:pPr algn="r" fontAlgn="b"/>
                      <a:r>
                        <a:rPr lang="en-GB" sz="800" b="0" i="0" u="none" strike="noStrike">
                          <a:solidFill>
                            <a:srgbClr val="C00000"/>
                          </a:solidFill>
                          <a:effectLst/>
                          <a:latin typeface="+mn-lt"/>
                        </a:rPr>
                        <a:t>-12.9</a:t>
                      </a:r>
                    </a:p>
                  </a:txBody>
                  <a:tcPr marL="0" marR="45720" marT="0" marB="0" anchor="ctr">
                    <a:noFill/>
                  </a:tcPr>
                </a:tc>
                <a:tc>
                  <a:txBody>
                    <a:bodyPr/>
                    <a:lstStyle/>
                    <a:p>
                      <a:pPr algn="r" fontAlgn="b"/>
                      <a:r>
                        <a:rPr lang="en-GB" sz="800" b="0" i="0" u="none" strike="noStrike">
                          <a:solidFill>
                            <a:srgbClr val="C00000"/>
                          </a:solidFill>
                          <a:effectLst/>
                          <a:latin typeface="+mn-lt"/>
                        </a:rPr>
                        <a:t>-8.0</a:t>
                      </a:r>
                    </a:p>
                  </a:txBody>
                  <a:tcPr marL="0" marR="45720" marT="0" marB="0" anchor="ctr">
                    <a:noFill/>
                  </a:tcPr>
                </a:tc>
                <a:extLst>
                  <a:ext uri="{0D108BD9-81ED-4DB2-BD59-A6C34878D82A}">
                    <a16:rowId xmlns:a16="http://schemas.microsoft.com/office/drawing/2014/main" val="10004"/>
                  </a:ext>
                </a:extLst>
              </a:tr>
              <a:tr h="176219">
                <a:tc>
                  <a:txBody>
                    <a:bodyPr/>
                    <a:lstStyle/>
                    <a:p>
                      <a:pPr algn="l" fontAlgn="b"/>
                      <a:r>
                        <a:rPr lang="en-GB" sz="800" b="0" i="0" u="none" strike="noStrike" kern="1200">
                          <a:solidFill>
                            <a:srgbClr val="000000"/>
                          </a:solidFill>
                          <a:effectLst/>
                          <a:latin typeface="+mn-lt"/>
                          <a:ea typeface="+mn-ea"/>
                          <a:cs typeface="+mn-cs"/>
                        </a:rPr>
                        <a:t>Germany</a:t>
                      </a:r>
                    </a:p>
                  </a:txBody>
                  <a:tcPr marL="46800" marR="7168" marT="7168" marB="0" anchor="ctr">
                    <a:noFill/>
                  </a:tcPr>
                </a:tc>
                <a:tc>
                  <a:txBody>
                    <a:bodyPr/>
                    <a:lstStyle/>
                    <a:p>
                      <a:pPr algn="r" fontAlgn="b"/>
                      <a:r>
                        <a:rPr lang="en-GB" sz="800" b="0" i="0" u="none" strike="noStrike">
                          <a:solidFill>
                            <a:srgbClr val="C00000"/>
                          </a:solidFill>
                          <a:effectLst/>
                          <a:latin typeface="+mn-lt"/>
                        </a:rPr>
                        <a:t>-77.0</a:t>
                      </a:r>
                    </a:p>
                  </a:txBody>
                  <a:tcPr marL="0" marR="45720" marT="0" marB="0" anchor="ctr">
                    <a:noFill/>
                  </a:tcPr>
                </a:tc>
                <a:tc>
                  <a:txBody>
                    <a:bodyPr/>
                    <a:lstStyle/>
                    <a:p>
                      <a:pPr algn="r" fontAlgn="b"/>
                      <a:r>
                        <a:rPr lang="en-GB" sz="800" b="0" i="0" u="none" strike="noStrike">
                          <a:solidFill>
                            <a:srgbClr val="C00000"/>
                          </a:solidFill>
                          <a:effectLst/>
                          <a:latin typeface="+mn-lt"/>
                        </a:rPr>
                        <a:t>-53.9</a:t>
                      </a:r>
                    </a:p>
                  </a:txBody>
                  <a:tcPr marL="0" marR="45720" marT="0" marB="0" anchor="ctr">
                    <a:noFill/>
                  </a:tcPr>
                </a:tc>
                <a:tc>
                  <a:txBody>
                    <a:bodyPr/>
                    <a:lstStyle/>
                    <a:p>
                      <a:pPr algn="r" fontAlgn="b"/>
                      <a:r>
                        <a:rPr lang="en-GB" sz="800" b="0" i="0" u="none" strike="noStrike">
                          <a:solidFill>
                            <a:srgbClr val="C00000"/>
                          </a:solidFill>
                          <a:effectLst/>
                          <a:latin typeface="+mn-lt"/>
                        </a:rPr>
                        <a:t>-34.4</a:t>
                      </a:r>
                    </a:p>
                  </a:txBody>
                  <a:tcPr marL="0" marR="45720" marT="0" marB="0" anchor="ctr">
                    <a:noFill/>
                  </a:tcPr>
                </a:tc>
                <a:tc>
                  <a:txBody>
                    <a:bodyPr/>
                    <a:lstStyle/>
                    <a:p>
                      <a:pPr algn="r" fontAlgn="b"/>
                      <a:r>
                        <a:rPr lang="en-GB" sz="800" b="0" i="0" u="none" strike="noStrike">
                          <a:solidFill>
                            <a:srgbClr val="C00000"/>
                          </a:solidFill>
                          <a:effectLst/>
                          <a:latin typeface="+mn-lt"/>
                        </a:rPr>
                        <a:t>-23.9</a:t>
                      </a:r>
                    </a:p>
                  </a:txBody>
                  <a:tcPr marL="0" marR="45720" marT="0" marB="0" anchor="ctr">
                    <a:noFill/>
                  </a:tcPr>
                </a:tc>
                <a:tc>
                  <a:txBody>
                    <a:bodyPr/>
                    <a:lstStyle/>
                    <a:p>
                      <a:pPr algn="r" fontAlgn="b"/>
                      <a:r>
                        <a:rPr lang="en-GB" sz="800" b="0" i="0" u="none" strike="noStrike">
                          <a:solidFill>
                            <a:srgbClr val="C00000"/>
                          </a:solidFill>
                          <a:effectLst/>
                          <a:latin typeface="+mn-lt"/>
                        </a:rPr>
                        <a:t>-21.3</a:t>
                      </a:r>
                    </a:p>
                  </a:txBody>
                  <a:tcPr marL="0" marR="45720" marT="0" marB="0" anchor="ctr">
                    <a:noFill/>
                  </a:tcPr>
                </a:tc>
                <a:extLst>
                  <a:ext uri="{0D108BD9-81ED-4DB2-BD59-A6C34878D82A}">
                    <a16:rowId xmlns:a16="http://schemas.microsoft.com/office/drawing/2014/main" val="10005"/>
                  </a:ext>
                </a:extLst>
              </a:tr>
              <a:tr h="176219">
                <a:tc>
                  <a:txBody>
                    <a:bodyPr/>
                    <a:lstStyle/>
                    <a:p>
                      <a:pPr algn="l" fontAlgn="b"/>
                      <a:r>
                        <a:rPr lang="en-GB" sz="800" b="0" i="0" u="none" strike="noStrike" kern="1200">
                          <a:solidFill>
                            <a:srgbClr val="000000"/>
                          </a:solidFill>
                          <a:effectLst/>
                          <a:latin typeface="+mn-lt"/>
                          <a:ea typeface="+mn-ea"/>
                          <a:cs typeface="+mn-cs"/>
                        </a:rPr>
                        <a:t>Japan</a:t>
                      </a:r>
                    </a:p>
                  </a:txBody>
                  <a:tcPr marL="46800" marR="7168" marT="7168" marB="0" anchor="ctr">
                    <a:noFill/>
                  </a:tcPr>
                </a:tc>
                <a:tc>
                  <a:txBody>
                    <a:bodyPr/>
                    <a:lstStyle/>
                    <a:p>
                      <a:pPr algn="r" fontAlgn="b"/>
                      <a:r>
                        <a:rPr lang="en-GB" sz="800" b="0" i="0" u="none" strike="noStrike">
                          <a:solidFill>
                            <a:schemeClr val="tx1"/>
                          </a:solidFill>
                          <a:effectLst/>
                          <a:latin typeface="+mn-lt"/>
                        </a:rPr>
                        <a:t>6.1</a:t>
                      </a:r>
                    </a:p>
                  </a:txBody>
                  <a:tcPr marL="0" marR="45720" marT="0" marB="0" anchor="ctr">
                    <a:noFill/>
                  </a:tcPr>
                </a:tc>
                <a:tc>
                  <a:txBody>
                    <a:bodyPr/>
                    <a:lstStyle/>
                    <a:p>
                      <a:pPr algn="r" fontAlgn="b"/>
                      <a:r>
                        <a:rPr lang="en-GB" sz="800" b="0" i="0" u="none" strike="noStrike">
                          <a:solidFill>
                            <a:srgbClr val="C00000"/>
                          </a:solidFill>
                          <a:effectLst/>
                          <a:latin typeface="+mn-lt"/>
                        </a:rPr>
                        <a:t>-8.4</a:t>
                      </a:r>
                    </a:p>
                  </a:txBody>
                  <a:tcPr marL="0" marR="45720" marT="0" marB="0" anchor="ctr">
                    <a:noFill/>
                  </a:tcPr>
                </a:tc>
                <a:tc>
                  <a:txBody>
                    <a:bodyPr/>
                    <a:lstStyle/>
                    <a:p>
                      <a:pPr algn="r" fontAlgn="b"/>
                      <a:r>
                        <a:rPr lang="en-GB" sz="800" b="0" i="0" u="none" strike="noStrike">
                          <a:solidFill>
                            <a:srgbClr val="C00000"/>
                          </a:solidFill>
                          <a:effectLst/>
                          <a:latin typeface="+mn-lt"/>
                        </a:rPr>
                        <a:t>-17.9</a:t>
                      </a:r>
                    </a:p>
                  </a:txBody>
                  <a:tcPr marL="0" marR="45720" marT="0" marB="0" anchor="ctr">
                    <a:noFill/>
                  </a:tcPr>
                </a:tc>
                <a:tc>
                  <a:txBody>
                    <a:bodyPr/>
                    <a:lstStyle/>
                    <a:p>
                      <a:pPr algn="r" fontAlgn="b"/>
                      <a:r>
                        <a:rPr lang="en-GB" sz="800" b="0" i="0" u="none" strike="noStrike">
                          <a:solidFill>
                            <a:srgbClr val="C00000"/>
                          </a:solidFill>
                          <a:effectLst/>
                          <a:latin typeface="+mn-lt"/>
                        </a:rPr>
                        <a:t>-12.4</a:t>
                      </a:r>
                    </a:p>
                  </a:txBody>
                  <a:tcPr marL="0" marR="45720" marT="0" marB="0" anchor="ctr">
                    <a:noFill/>
                  </a:tcPr>
                </a:tc>
                <a:tc>
                  <a:txBody>
                    <a:bodyPr/>
                    <a:lstStyle/>
                    <a:p>
                      <a:pPr algn="r" fontAlgn="b"/>
                      <a:r>
                        <a:rPr lang="en-GB" sz="800" b="0" i="0" u="none" strike="noStrike">
                          <a:solidFill>
                            <a:srgbClr val="C00000"/>
                          </a:solidFill>
                          <a:effectLst/>
                          <a:latin typeface="+mn-lt"/>
                        </a:rPr>
                        <a:t>-5.9</a:t>
                      </a:r>
                    </a:p>
                  </a:txBody>
                  <a:tcPr marL="0" marR="45720" marT="0" marB="0" anchor="ctr">
                    <a:noFill/>
                  </a:tcPr>
                </a:tc>
                <a:extLst>
                  <a:ext uri="{0D108BD9-81ED-4DB2-BD59-A6C34878D82A}">
                    <a16:rowId xmlns:a16="http://schemas.microsoft.com/office/drawing/2014/main" val="1870949891"/>
                  </a:ext>
                </a:extLst>
              </a:tr>
              <a:tr h="176219">
                <a:tc>
                  <a:txBody>
                    <a:bodyPr/>
                    <a:lstStyle/>
                    <a:p>
                      <a:pPr algn="l" fontAlgn="b"/>
                      <a:r>
                        <a:rPr lang="en-GB" sz="800" b="0" i="0" u="none" strike="noStrike" kern="1200">
                          <a:solidFill>
                            <a:srgbClr val="000000"/>
                          </a:solidFill>
                          <a:effectLst/>
                          <a:latin typeface="+mn-lt"/>
                          <a:ea typeface="+mn-ea"/>
                          <a:cs typeface="+mn-cs"/>
                        </a:rPr>
                        <a:t>Canada</a:t>
                      </a:r>
                    </a:p>
                  </a:txBody>
                  <a:tcPr marL="46800" marR="7168" marT="7168" marB="0" anchor="ctr">
                    <a:noFill/>
                  </a:tcPr>
                </a:tc>
                <a:tc>
                  <a:txBody>
                    <a:bodyPr/>
                    <a:lstStyle/>
                    <a:p>
                      <a:pPr algn="r" fontAlgn="b"/>
                      <a:r>
                        <a:rPr lang="en-GB" sz="800" b="0" i="0" u="none" strike="noStrike">
                          <a:solidFill>
                            <a:srgbClr val="C00000"/>
                          </a:solidFill>
                          <a:effectLst/>
                          <a:latin typeface="+mn-lt"/>
                        </a:rPr>
                        <a:t>-108.0</a:t>
                      </a:r>
                    </a:p>
                  </a:txBody>
                  <a:tcPr marL="0" marR="45720" marT="0" marB="0" anchor="ctr">
                    <a:noFill/>
                  </a:tcPr>
                </a:tc>
                <a:tc>
                  <a:txBody>
                    <a:bodyPr/>
                    <a:lstStyle/>
                    <a:p>
                      <a:pPr algn="r" fontAlgn="b"/>
                      <a:r>
                        <a:rPr lang="en-GB" sz="800" b="0" i="0" u="none" strike="noStrike">
                          <a:solidFill>
                            <a:srgbClr val="C00000"/>
                          </a:solidFill>
                          <a:effectLst/>
                          <a:latin typeface="+mn-lt"/>
                        </a:rPr>
                        <a:t>-75.9</a:t>
                      </a:r>
                    </a:p>
                  </a:txBody>
                  <a:tcPr marL="0" marR="45720" marT="0" marB="0" anchor="ctr">
                    <a:noFill/>
                  </a:tcPr>
                </a:tc>
                <a:tc>
                  <a:txBody>
                    <a:bodyPr/>
                    <a:lstStyle/>
                    <a:p>
                      <a:pPr algn="r" fontAlgn="b"/>
                      <a:r>
                        <a:rPr lang="en-GB" sz="800" b="0" i="0" u="none" strike="noStrike">
                          <a:solidFill>
                            <a:srgbClr val="C00000"/>
                          </a:solidFill>
                          <a:effectLst/>
                          <a:latin typeface="+mn-lt"/>
                        </a:rPr>
                        <a:t>-53.9</a:t>
                      </a:r>
                    </a:p>
                  </a:txBody>
                  <a:tcPr marL="0" marR="45720" marT="0" marB="0" anchor="ctr">
                    <a:noFill/>
                  </a:tcPr>
                </a:tc>
                <a:tc>
                  <a:txBody>
                    <a:bodyPr/>
                    <a:lstStyle/>
                    <a:p>
                      <a:pPr algn="r" fontAlgn="b"/>
                      <a:r>
                        <a:rPr lang="en-GB" sz="800" b="0" i="0" u="none" strike="noStrike">
                          <a:solidFill>
                            <a:srgbClr val="C00000"/>
                          </a:solidFill>
                          <a:effectLst/>
                          <a:latin typeface="+mn-lt"/>
                        </a:rPr>
                        <a:t>-32.8</a:t>
                      </a:r>
                    </a:p>
                  </a:txBody>
                  <a:tcPr marL="0" marR="45720" marT="0" marB="0" anchor="ctr">
                    <a:noFill/>
                  </a:tcPr>
                </a:tc>
                <a:tc>
                  <a:txBody>
                    <a:bodyPr/>
                    <a:lstStyle/>
                    <a:p>
                      <a:pPr algn="r" fontAlgn="b"/>
                      <a:r>
                        <a:rPr lang="en-GB" sz="800" b="0" i="0" u="none" strike="noStrike">
                          <a:solidFill>
                            <a:srgbClr val="C00000"/>
                          </a:solidFill>
                          <a:effectLst/>
                          <a:latin typeface="+mn-lt"/>
                        </a:rPr>
                        <a:t>-26.1</a:t>
                      </a:r>
                    </a:p>
                  </a:txBody>
                  <a:tcPr marL="0" marR="45720" marT="0" marB="0" anchor="ctr">
                    <a:noFill/>
                  </a:tcPr>
                </a:tc>
                <a:extLst>
                  <a:ext uri="{0D108BD9-81ED-4DB2-BD59-A6C34878D82A}">
                    <a16:rowId xmlns:a16="http://schemas.microsoft.com/office/drawing/2014/main" val="2582053661"/>
                  </a:ext>
                </a:extLst>
              </a:tr>
              <a:tr h="176219">
                <a:tc>
                  <a:txBody>
                    <a:bodyPr/>
                    <a:lstStyle/>
                    <a:p>
                      <a:pPr algn="l" fontAlgn="b"/>
                      <a:r>
                        <a:rPr lang="en-GB" sz="800" b="0" i="0" u="none" strike="noStrike" kern="1200">
                          <a:solidFill>
                            <a:srgbClr val="000000"/>
                          </a:solidFill>
                          <a:effectLst/>
                          <a:latin typeface="+mn-lt"/>
                          <a:ea typeface="+mn-ea"/>
                          <a:cs typeface="+mn-cs"/>
                        </a:rPr>
                        <a:t>Australia</a:t>
                      </a:r>
                    </a:p>
                  </a:txBody>
                  <a:tcPr marL="46800" marR="7168" marT="7168" marB="0" anchor="ctr">
                    <a:noFill/>
                  </a:tcPr>
                </a:tc>
                <a:tc>
                  <a:txBody>
                    <a:bodyPr/>
                    <a:lstStyle/>
                    <a:p>
                      <a:pPr algn="r" fontAlgn="b"/>
                      <a:r>
                        <a:rPr lang="en-GB" sz="800" b="0" i="0" u="none" strike="noStrike">
                          <a:solidFill>
                            <a:srgbClr val="C00000"/>
                          </a:solidFill>
                          <a:effectLst/>
                          <a:latin typeface="+mn-lt"/>
                        </a:rPr>
                        <a:t>-48.7</a:t>
                      </a:r>
                    </a:p>
                  </a:txBody>
                  <a:tcPr marL="0" marR="45720" marT="0" marB="0" anchor="ctr">
                    <a:noFill/>
                  </a:tcPr>
                </a:tc>
                <a:tc>
                  <a:txBody>
                    <a:bodyPr/>
                    <a:lstStyle/>
                    <a:p>
                      <a:pPr algn="r" fontAlgn="b"/>
                      <a:r>
                        <a:rPr lang="en-GB" sz="800" b="0" i="0" u="none" strike="noStrike">
                          <a:solidFill>
                            <a:srgbClr val="C00000"/>
                          </a:solidFill>
                          <a:effectLst/>
                          <a:latin typeface="+mn-lt"/>
                        </a:rPr>
                        <a:t>-43.7</a:t>
                      </a:r>
                    </a:p>
                  </a:txBody>
                  <a:tcPr marL="0" marR="45720" marT="0" marB="0" anchor="ctr">
                    <a:noFill/>
                  </a:tcPr>
                </a:tc>
                <a:tc>
                  <a:txBody>
                    <a:bodyPr/>
                    <a:lstStyle/>
                    <a:p>
                      <a:pPr algn="r" fontAlgn="b"/>
                      <a:r>
                        <a:rPr lang="en-GB" sz="800" b="0" i="0" u="none" strike="noStrike">
                          <a:solidFill>
                            <a:srgbClr val="C00000"/>
                          </a:solidFill>
                          <a:effectLst/>
                          <a:latin typeface="+mn-lt"/>
                        </a:rPr>
                        <a:t>-32.5</a:t>
                      </a:r>
                    </a:p>
                  </a:txBody>
                  <a:tcPr marL="0" marR="45720" marT="0" marB="0" anchor="ctr">
                    <a:noFill/>
                  </a:tcPr>
                </a:tc>
                <a:tc>
                  <a:txBody>
                    <a:bodyPr/>
                    <a:lstStyle/>
                    <a:p>
                      <a:pPr algn="r" fontAlgn="b"/>
                      <a:r>
                        <a:rPr lang="en-GB" sz="800" b="0" i="0" u="none" strike="noStrike">
                          <a:solidFill>
                            <a:srgbClr val="C00000"/>
                          </a:solidFill>
                          <a:effectLst/>
                          <a:latin typeface="+mn-lt"/>
                        </a:rPr>
                        <a:t>-18.2</a:t>
                      </a:r>
                    </a:p>
                  </a:txBody>
                  <a:tcPr marL="0" marR="45720" marT="0" marB="0" anchor="ctr">
                    <a:noFill/>
                  </a:tcPr>
                </a:tc>
                <a:tc>
                  <a:txBody>
                    <a:bodyPr/>
                    <a:lstStyle/>
                    <a:p>
                      <a:pPr algn="r" fontAlgn="b"/>
                      <a:r>
                        <a:rPr lang="en-GB" sz="800" b="0" i="0" u="none" strike="noStrike">
                          <a:solidFill>
                            <a:srgbClr val="C00000"/>
                          </a:solidFill>
                          <a:effectLst/>
                          <a:latin typeface="+mn-lt"/>
                        </a:rPr>
                        <a:t>-7.4</a:t>
                      </a:r>
                    </a:p>
                  </a:txBody>
                  <a:tcPr marL="0" marR="45720" marT="0" marB="0" anchor="ctr">
                    <a:noFill/>
                  </a:tcPr>
                </a:tc>
                <a:extLst>
                  <a:ext uri="{0D108BD9-81ED-4DB2-BD59-A6C34878D82A}">
                    <a16:rowId xmlns:a16="http://schemas.microsoft.com/office/drawing/2014/main" val="4171606088"/>
                  </a:ext>
                </a:extLst>
              </a:tr>
            </a:tbl>
          </a:graphicData>
        </a:graphic>
      </p:graphicFrame>
      <p:graphicFrame>
        <p:nvGraphicFramePr>
          <p:cNvPr id="16" name="Chart 15">
            <a:extLst>
              <a:ext uri="{FF2B5EF4-FFF2-40B4-BE49-F238E27FC236}">
                <a16:creationId xmlns:a16="http://schemas.microsoft.com/office/drawing/2014/main" id="{0B1F7EC8-1F37-8256-01BA-59C2679CA0A1}"/>
              </a:ext>
            </a:extLst>
          </p:cNvPr>
          <p:cNvGraphicFramePr/>
          <p:nvPr>
            <p:extLst>
              <p:ext uri="{D42A27DB-BD31-4B8C-83A1-F6EECF244321}">
                <p14:modId xmlns:p14="http://schemas.microsoft.com/office/powerpoint/2010/main" val="1323929635"/>
              </p:ext>
            </p:extLst>
          </p:nvPr>
        </p:nvGraphicFramePr>
        <p:xfrm>
          <a:off x="3396290" y="2147723"/>
          <a:ext cx="2933704" cy="136534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a:extLst>
              <a:ext uri="{FF2B5EF4-FFF2-40B4-BE49-F238E27FC236}">
                <a16:creationId xmlns:a16="http://schemas.microsoft.com/office/drawing/2014/main" id="{0E75894C-04DB-7BFA-80DF-FF1E06462FCC}"/>
              </a:ext>
            </a:extLst>
          </p:cNvPr>
          <p:cNvGraphicFramePr/>
          <p:nvPr>
            <p:extLst>
              <p:ext uri="{D42A27DB-BD31-4B8C-83A1-F6EECF244321}">
                <p14:modId xmlns:p14="http://schemas.microsoft.com/office/powerpoint/2010/main" val="2228665833"/>
              </p:ext>
            </p:extLst>
          </p:nvPr>
        </p:nvGraphicFramePr>
        <p:xfrm>
          <a:off x="3445125" y="3883781"/>
          <a:ext cx="2933705" cy="136535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a:extLst>
              <a:ext uri="{FF2B5EF4-FFF2-40B4-BE49-F238E27FC236}">
                <a16:creationId xmlns:a16="http://schemas.microsoft.com/office/drawing/2014/main" id="{C9D849F9-1738-312F-F3D4-4AE919A5255C}"/>
              </a:ext>
            </a:extLst>
          </p:cNvPr>
          <p:cNvGraphicFramePr/>
          <p:nvPr>
            <p:extLst>
              <p:ext uri="{D42A27DB-BD31-4B8C-83A1-F6EECF244321}">
                <p14:modId xmlns:p14="http://schemas.microsoft.com/office/powerpoint/2010/main" val="325687017"/>
              </p:ext>
            </p:extLst>
          </p:nvPr>
        </p:nvGraphicFramePr>
        <p:xfrm>
          <a:off x="6574294" y="3874545"/>
          <a:ext cx="2933699" cy="136535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Chart 19">
            <a:extLst>
              <a:ext uri="{FF2B5EF4-FFF2-40B4-BE49-F238E27FC236}">
                <a16:creationId xmlns:a16="http://schemas.microsoft.com/office/drawing/2014/main" id="{C0291771-46BA-EC88-052D-EDF7020214E8}"/>
              </a:ext>
            </a:extLst>
          </p:cNvPr>
          <p:cNvGraphicFramePr/>
          <p:nvPr>
            <p:extLst>
              <p:ext uri="{D42A27DB-BD31-4B8C-83A1-F6EECF244321}">
                <p14:modId xmlns:p14="http://schemas.microsoft.com/office/powerpoint/2010/main" val="861646765"/>
              </p:ext>
            </p:extLst>
          </p:nvPr>
        </p:nvGraphicFramePr>
        <p:xfrm>
          <a:off x="6583817" y="5666042"/>
          <a:ext cx="2933701" cy="136535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3" name="Chart 22">
            <a:extLst>
              <a:ext uri="{FF2B5EF4-FFF2-40B4-BE49-F238E27FC236}">
                <a16:creationId xmlns:a16="http://schemas.microsoft.com/office/drawing/2014/main" id="{1CB3D71C-92EF-AE87-C509-048A581EBEC1}"/>
              </a:ext>
            </a:extLst>
          </p:cNvPr>
          <p:cNvGraphicFramePr/>
          <p:nvPr>
            <p:extLst>
              <p:ext uri="{D42A27DB-BD31-4B8C-83A1-F6EECF244321}">
                <p14:modId xmlns:p14="http://schemas.microsoft.com/office/powerpoint/2010/main" val="2865486720"/>
              </p:ext>
            </p:extLst>
          </p:nvPr>
        </p:nvGraphicFramePr>
        <p:xfrm>
          <a:off x="3423352" y="5672046"/>
          <a:ext cx="3002993" cy="1365350"/>
        </p:xfrm>
        <a:graphic>
          <a:graphicData uri="http://schemas.openxmlformats.org/drawingml/2006/chart">
            <c:chart xmlns:c="http://schemas.openxmlformats.org/drawingml/2006/chart" xmlns:r="http://schemas.openxmlformats.org/officeDocument/2006/relationships" r:id="rId8"/>
          </a:graphicData>
        </a:graphic>
      </p:graphicFrame>
      <p:sp>
        <p:nvSpPr>
          <p:cNvPr id="35" name="TextBox 34">
            <a:extLst>
              <a:ext uri="{FF2B5EF4-FFF2-40B4-BE49-F238E27FC236}">
                <a16:creationId xmlns:a16="http://schemas.microsoft.com/office/drawing/2014/main" id="{98AA87C7-C326-CA0D-8CE5-BC9A1AA0AC3E}"/>
              </a:ext>
            </a:extLst>
          </p:cNvPr>
          <p:cNvSpPr txBox="1"/>
          <p:nvPr/>
        </p:nvSpPr>
        <p:spPr bwMode="auto">
          <a:xfrm>
            <a:off x="552794" y="5540736"/>
            <a:ext cx="276225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00" b="1">
                <a:latin typeface="+mn-lt"/>
                <a:cs typeface="Arial" pitchFamily="34" charset="0"/>
              </a:rPr>
              <a:t>Changes in Yield (bps) Since </a:t>
            </a:r>
            <a:r>
              <a:rPr lang="en-US" sz="1000" b="1">
                <a:cs typeface="Arial" pitchFamily="34" charset="0"/>
              </a:rPr>
              <a:t>6</a:t>
            </a:r>
            <a:r>
              <a:rPr lang="en-US" sz="1000" b="1">
                <a:latin typeface="+mn-lt"/>
                <a:cs typeface="Arial" pitchFamily="34" charset="0"/>
              </a:rPr>
              <a:t>/30/2024</a:t>
            </a:r>
          </a:p>
        </p:txBody>
      </p:sp>
      <p:graphicFrame>
        <p:nvGraphicFramePr>
          <p:cNvPr id="37" name="Table 13">
            <a:extLst>
              <a:ext uri="{FF2B5EF4-FFF2-40B4-BE49-F238E27FC236}">
                <a16:creationId xmlns:a16="http://schemas.microsoft.com/office/drawing/2014/main" id="{2007B107-EB59-C7EF-4289-7AEDABDBDA5F}"/>
              </a:ext>
            </a:extLst>
          </p:cNvPr>
          <p:cNvGraphicFramePr>
            <a:graphicFrameLocks noGrp="1"/>
          </p:cNvGraphicFramePr>
          <p:nvPr>
            <p:extLst>
              <p:ext uri="{D42A27DB-BD31-4B8C-83A1-F6EECF244321}">
                <p14:modId xmlns:p14="http://schemas.microsoft.com/office/powerpoint/2010/main" val="956101275"/>
              </p:ext>
            </p:extLst>
          </p:nvPr>
        </p:nvGraphicFramePr>
        <p:xfrm>
          <a:off x="3480808" y="1805162"/>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US</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graphicFrame>
        <p:nvGraphicFramePr>
          <p:cNvPr id="38" name="Table 37">
            <a:extLst>
              <a:ext uri="{FF2B5EF4-FFF2-40B4-BE49-F238E27FC236}">
                <a16:creationId xmlns:a16="http://schemas.microsoft.com/office/drawing/2014/main" id="{68BF91B0-3A10-D31C-5860-06E75E77BA8E}"/>
              </a:ext>
            </a:extLst>
          </p:cNvPr>
          <p:cNvGraphicFramePr>
            <a:graphicFrameLocks noGrp="1"/>
          </p:cNvGraphicFramePr>
          <p:nvPr>
            <p:extLst>
              <p:ext uri="{D42A27DB-BD31-4B8C-83A1-F6EECF244321}">
                <p14:modId xmlns:p14="http://schemas.microsoft.com/office/powerpoint/2010/main" val="492904572"/>
              </p:ext>
            </p:extLst>
          </p:nvPr>
        </p:nvGraphicFramePr>
        <p:xfrm>
          <a:off x="6662986" y="1805162"/>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UK</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graphicFrame>
        <p:nvGraphicFramePr>
          <p:cNvPr id="39" name="Table 13">
            <a:extLst>
              <a:ext uri="{FF2B5EF4-FFF2-40B4-BE49-F238E27FC236}">
                <a16:creationId xmlns:a16="http://schemas.microsoft.com/office/drawing/2014/main" id="{7711D65F-B919-7E5C-3E07-5F64602E481C}"/>
              </a:ext>
            </a:extLst>
          </p:cNvPr>
          <p:cNvGraphicFramePr>
            <a:graphicFrameLocks noGrp="1"/>
          </p:cNvGraphicFramePr>
          <p:nvPr>
            <p:extLst>
              <p:ext uri="{D42A27DB-BD31-4B8C-83A1-F6EECF244321}">
                <p14:modId xmlns:p14="http://schemas.microsoft.com/office/powerpoint/2010/main" val="3258123750"/>
              </p:ext>
            </p:extLst>
          </p:nvPr>
        </p:nvGraphicFramePr>
        <p:xfrm>
          <a:off x="3487434" y="3574327"/>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Germany</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graphicFrame>
        <p:nvGraphicFramePr>
          <p:cNvPr id="40" name="Table 13">
            <a:extLst>
              <a:ext uri="{FF2B5EF4-FFF2-40B4-BE49-F238E27FC236}">
                <a16:creationId xmlns:a16="http://schemas.microsoft.com/office/drawing/2014/main" id="{33128AC4-42B8-7BD9-BD08-102D841CB89C}"/>
              </a:ext>
            </a:extLst>
          </p:cNvPr>
          <p:cNvGraphicFramePr>
            <a:graphicFrameLocks noGrp="1"/>
          </p:cNvGraphicFramePr>
          <p:nvPr>
            <p:extLst>
              <p:ext uri="{D42A27DB-BD31-4B8C-83A1-F6EECF244321}">
                <p14:modId xmlns:p14="http://schemas.microsoft.com/office/powerpoint/2010/main" val="1949943195"/>
              </p:ext>
            </p:extLst>
          </p:nvPr>
        </p:nvGraphicFramePr>
        <p:xfrm>
          <a:off x="6662986" y="3574327"/>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Japan</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graphicFrame>
        <p:nvGraphicFramePr>
          <p:cNvPr id="41" name="Table 13">
            <a:extLst>
              <a:ext uri="{FF2B5EF4-FFF2-40B4-BE49-F238E27FC236}">
                <a16:creationId xmlns:a16="http://schemas.microsoft.com/office/drawing/2014/main" id="{AA984064-8239-CD1C-870F-016D278FCDF2}"/>
              </a:ext>
            </a:extLst>
          </p:cNvPr>
          <p:cNvGraphicFramePr>
            <a:graphicFrameLocks noGrp="1"/>
          </p:cNvGraphicFramePr>
          <p:nvPr>
            <p:extLst>
              <p:ext uri="{D42A27DB-BD31-4B8C-83A1-F6EECF244321}">
                <p14:modId xmlns:p14="http://schemas.microsoft.com/office/powerpoint/2010/main" val="2301962434"/>
              </p:ext>
            </p:extLst>
          </p:nvPr>
        </p:nvGraphicFramePr>
        <p:xfrm>
          <a:off x="3480808" y="5356744"/>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Canada</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graphicFrame>
        <p:nvGraphicFramePr>
          <p:cNvPr id="42" name="Table 13">
            <a:extLst>
              <a:ext uri="{FF2B5EF4-FFF2-40B4-BE49-F238E27FC236}">
                <a16:creationId xmlns:a16="http://schemas.microsoft.com/office/drawing/2014/main" id="{7015B968-7755-685A-1DEF-DC8B326CF29C}"/>
              </a:ext>
            </a:extLst>
          </p:cNvPr>
          <p:cNvGraphicFramePr>
            <a:graphicFrameLocks noGrp="1"/>
          </p:cNvGraphicFramePr>
          <p:nvPr>
            <p:extLst>
              <p:ext uri="{D42A27DB-BD31-4B8C-83A1-F6EECF244321}">
                <p14:modId xmlns:p14="http://schemas.microsoft.com/office/powerpoint/2010/main" val="1635826748"/>
              </p:ext>
            </p:extLst>
          </p:nvPr>
        </p:nvGraphicFramePr>
        <p:xfrm>
          <a:off x="6669612" y="5356743"/>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Australia</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pic>
        <p:nvPicPr>
          <p:cNvPr id="5" name="Picture Placeholder 2" descr="A purple text on a black background&#10;&#10;Description automatically generated">
            <a:extLst>
              <a:ext uri="{FF2B5EF4-FFF2-40B4-BE49-F238E27FC236}">
                <a16:creationId xmlns:a16="http://schemas.microsoft.com/office/drawing/2014/main" id="{8D2B15C8-8AB2-099E-8C6E-EA8589F5F2BB}"/>
              </a:ext>
            </a:extLst>
          </p:cNvPr>
          <p:cNvPicPr>
            <a:picLocks noGrp="1" noChangeAspect="1"/>
          </p:cNvPicPr>
          <p:nvPr>
            <p:ph type="pic" sz="quarter" idx="13"/>
          </p:nvPr>
        </p:nvPicPr>
        <p:blipFill rotWithShape="1">
          <a:blip r:embed="rId9"/>
          <a:srcRect l="-7796" t="-22449" r="-7796" b="-13265"/>
          <a:stretch/>
        </p:blipFill>
        <p:spPr>
          <a:xfrm>
            <a:off x="6762078" y="179125"/>
            <a:ext cx="3200780" cy="994100"/>
          </a:xfrm>
        </p:spPr>
      </p:pic>
    </p:spTree>
    <p:extLst>
      <p:ext uri="{BB962C8B-B14F-4D97-AF65-F5344CB8AC3E}">
        <p14:creationId xmlns:p14="http://schemas.microsoft.com/office/powerpoint/2010/main" val="2849020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812" y="657966"/>
            <a:ext cx="9052560" cy="521864"/>
          </a:xfrm>
        </p:spPr>
        <p:txBody>
          <a:bodyPr/>
          <a:lstStyle/>
          <a:p>
            <a:r>
              <a:rPr lang="en-US"/>
              <a:t>Looking to Stick the Landing? </a:t>
            </a:r>
            <a:br>
              <a:rPr lang="en-US"/>
            </a:br>
            <a:r>
              <a:rPr lang="en-US"/>
              <a:t>Shake Off the Volatility.</a:t>
            </a:r>
          </a:p>
        </p:txBody>
      </p:sp>
      <p:sp>
        <p:nvSpPr>
          <p:cNvPr id="14" name="Slide Number Placeholder 14">
            <a:extLst>
              <a:ext uri="{FF2B5EF4-FFF2-40B4-BE49-F238E27FC236}">
                <a16:creationId xmlns:a16="http://schemas.microsoft.com/office/drawing/2014/main" id="{8F33D129-1FF5-42ED-8B9E-6B38437C40AA}"/>
              </a:ext>
            </a:extLst>
          </p:cNvPr>
          <p:cNvSpPr>
            <a:spLocks noGrp="1"/>
          </p:cNvSpPr>
          <p:nvPr>
            <p:ph type="sldNum" sz="quarter" idx="12"/>
          </p:nvPr>
        </p:nvSpPr>
        <p:spPr/>
        <p:txBody>
          <a:bodyPr/>
          <a:lstStyle/>
          <a:p>
            <a:fld id="{66F6FF41-5833-4EBF-9145-362BCED2914A}" type="slidenum">
              <a:rPr lang="en-US" smtClean="0"/>
              <a:pPr/>
              <a:t>15</a:t>
            </a:fld>
            <a:endParaRPr lang="en-US"/>
          </a:p>
        </p:txBody>
      </p:sp>
      <p:sp>
        <p:nvSpPr>
          <p:cNvPr id="25" name="Text Placeholder 5">
            <a:extLst>
              <a:ext uri="{FF2B5EF4-FFF2-40B4-BE49-F238E27FC236}">
                <a16:creationId xmlns:a16="http://schemas.microsoft.com/office/drawing/2014/main" id="{9D9570AD-1E60-413D-974B-A337233AFC74}"/>
              </a:ext>
            </a:extLst>
          </p:cNvPr>
          <p:cNvSpPr>
            <a:spLocks noGrp="1"/>
          </p:cNvSpPr>
          <p:nvPr>
            <p:ph type="body" sz="quarter" idx="15"/>
          </p:nvPr>
        </p:nvSpPr>
        <p:spPr/>
        <p:txBody>
          <a:bodyPr/>
          <a:lstStyle/>
          <a:p>
            <a:r>
              <a:rPr kumimoji="0" lang="en-US" sz="80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See following page for important disclosures.</a:t>
            </a:r>
          </a:p>
        </p:txBody>
      </p:sp>
      <p:sp>
        <p:nvSpPr>
          <p:cNvPr id="3" name="Text Placeholder 2"/>
          <p:cNvSpPr>
            <a:spLocks noGrp="1"/>
          </p:cNvSpPr>
          <p:nvPr>
            <p:ph type="body" sz="quarter" idx="18"/>
          </p:nvPr>
        </p:nvSpPr>
        <p:spPr>
          <a:xfrm>
            <a:off x="540290" y="2635845"/>
            <a:ext cx="3582823" cy="3873670"/>
          </a:xfrm>
        </p:spPr>
        <p:txBody>
          <a:bodyPr numCol="1"/>
          <a:lstStyle/>
          <a:p>
            <a:pPr>
              <a:lnSpc>
                <a:spcPts val="1400"/>
              </a:lnSpc>
              <a:spcBef>
                <a:spcPts val="1000"/>
              </a:spcBef>
              <a:spcAft>
                <a:spcPts val="300"/>
              </a:spcAft>
            </a:pPr>
            <a:r>
              <a:rPr lang="en-US" sz="1000">
                <a:latin typeface="+mn-lt"/>
              </a:rPr>
              <a:t>The US stock market has been on a winning streak, so some investors may have been jolted when the S&amp;P 500 fell more than 6% from July 31 to August 5. The </a:t>
            </a:r>
            <a:r>
              <a:rPr lang="en-US" sz="1000" err="1">
                <a:latin typeface="+mn-lt"/>
              </a:rPr>
              <a:t>Cboe</a:t>
            </a:r>
            <a:r>
              <a:rPr lang="en-US" sz="1000">
                <a:latin typeface="+mn-lt"/>
              </a:rPr>
              <a:t> VIX Index, a measure of US stock market volatility, reached 65.7 on August 5. This was its highest level since the COVID-19 pandemic and the largest one-day increase since 1990.</a:t>
            </a:r>
          </a:p>
          <a:p>
            <a:pPr>
              <a:lnSpc>
                <a:spcPts val="1400"/>
              </a:lnSpc>
              <a:spcBef>
                <a:spcPts val="1000"/>
              </a:spcBef>
              <a:spcAft>
                <a:spcPts val="300"/>
              </a:spcAft>
            </a:pPr>
            <a:r>
              <a:rPr lang="en-US" sz="1000">
                <a:latin typeface="+mn-lt"/>
              </a:rPr>
              <a:t>Historical data reminds investors that investing is more of a marathon than a sprint, and short-term volatility is not a reason to take your eyes off the prize. Research shows there is no reliable pattern to suggest that realized volatility is a good predictor of lower (or higher) market returns. So, while an uptick in volatility may make investors uneasy, sitting on the sidelines is unlikely to serve investors well. In fact, a month of top-decile volatility is on average followed by a month with a positive equity premium.</a:t>
            </a:r>
          </a:p>
          <a:p>
            <a:pPr>
              <a:lnSpc>
                <a:spcPts val="1400"/>
              </a:lnSpc>
              <a:spcBef>
                <a:spcPts val="1000"/>
              </a:spcBef>
              <a:spcAft>
                <a:spcPts val="300"/>
              </a:spcAft>
            </a:pPr>
            <a:r>
              <a:rPr lang="en-US" sz="1000">
                <a:latin typeface="+mn-lt"/>
              </a:rPr>
              <a:t>Investors and athletes alike must shake off temporary setbacks and stay focused on the goal ahead if they want to stick the landing.</a:t>
            </a:r>
          </a:p>
          <a:p>
            <a:pPr>
              <a:lnSpc>
                <a:spcPts val="1400"/>
              </a:lnSpc>
              <a:spcBef>
                <a:spcPts val="1000"/>
              </a:spcBef>
              <a:spcAft>
                <a:spcPts val="300"/>
              </a:spcAft>
            </a:pPr>
            <a:endParaRPr lang="en-US" sz="1000">
              <a:latin typeface="+mn-lt"/>
            </a:endParaRPr>
          </a:p>
        </p:txBody>
      </p:sp>
      <p:sp>
        <p:nvSpPr>
          <p:cNvPr id="4" name="Text Placeholder 3"/>
          <p:cNvSpPr>
            <a:spLocks noGrp="1"/>
          </p:cNvSpPr>
          <p:nvPr>
            <p:ph type="body" sz="quarter" idx="14"/>
          </p:nvPr>
        </p:nvSpPr>
        <p:spPr>
          <a:xfrm>
            <a:off x="529813" y="1579997"/>
            <a:ext cx="8823326" cy="346075"/>
          </a:xfrm>
        </p:spPr>
        <p:txBody>
          <a:bodyPr/>
          <a:lstStyle/>
          <a:p>
            <a:r>
              <a:rPr lang="en-US" sz="1400"/>
              <a:t>Third quarter 2024</a:t>
            </a:r>
          </a:p>
          <a:p>
            <a:r>
              <a:rPr lang="en-US" sz="1400"/>
              <a:t>Samuel </a:t>
            </a:r>
            <a:r>
              <a:rPr lang="en-US" sz="1400" err="1"/>
              <a:t>Dinamarca</a:t>
            </a:r>
            <a:r>
              <a:rPr lang="en-US" sz="1400"/>
              <a:t>, CFA, Associate Investment Strategist, Dimensional Fund Advisors and</a:t>
            </a:r>
          </a:p>
          <a:p>
            <a:r>
              <a:rPr lang="en-US" sz="1400"/>
              <a:t>Matt </a:t>
            </a:r>
            <a:r>
              <a:rPr lang="en-US" sz="1400" err="1"/>
              <a:t>Lipps</a:t>
            </a:r>
            <a:r>
              <a:rPr lang="en-US" sz="1400"/>
              <a:t>, CFA, Investment Strategist, Dimensional Fund Advisors</a:t>
            </a:r>
          </a:p>
        </p:txBody>
      </p:sp>
      <p:sp>
        <p:nvSpPr>
          <p:cNvPr id="19" name="Text Placeholder 2">
            <a:extLst>
              <a:ext uri="{FF2B5EF4-FFF2-40B4-BE49-F238E27FC236}">
                <a16:creationId xmlns:a16="http://schemas.microsoft.com/office/drawing/2014/main" id="{2EF8EE57-0DEF-FCEE-3939-F368329981C7}"/>
              </a:ext>
            </a:extLst>
          </p:cNvPr>
          <p:cNvSpPr txBox="1">
            <a:spLocks/>
          </p:cNvSpPr>
          <p:nvPr/>
        </p:nvSpPr>
        <p:spPr>
          <a:xfrm>
            <a:off x="4563686" y="2746525"/>
            <a:ext cx="5073073" cy="800269"/>
          </a:xfrm>
          <a:prstGeom prst="rect">
            <a:avLst/>
          </a:prstGeom>
        </p:spPr>
        <p:txBody>
          <a:bodyPr vert="horz" lIns="91388" tIns="54833" rIns="91388" bIns="54833" numCol="1" spcCol="365760" rtlCol="0">
            <a:noAutofit/>
          </a:bodyPr>
          <a:lstStyle>
            <a:lvl1pPr marL="0" indent="0" algn="l" defTabSz="1018228" rtl="0" eaLnBrk="1" latinLnBrk="0" hangingPunct="1">
              <a:lnSpc>
                <a:spcPct val="110000"/>
              </a:lnSpc>
              <a:spcBef>
                <a:spcPts val="0"/>
              </a:spcBef>
              <a:spcAft>
                <a:spcPts val="900"/>
              </a:spcAft>
              <a:buFontTx/>
              <a:buNone/>
              <a:defRPr sz="950" kern="1200">
                <a:solidFill>
                  <a:schemeClr val="tx1"/>
                </a:solidFill>
                <a:latin typeface="Arial" pitchFamily="34" charset="0"/>
                <a:ea typeface="+mn-ea"/>
                <a:cs typeface="Arial" pitchFamily="34" charset="0"/>
              </a:defRPr>
            </a:lvl1pPr>
            <a:lvl2pPr marL="0" indent="0" algn="l" defTabSz="1018228" rtl="0" eaLnBrk="1" latinLnBrk="0" hangingPunct="1">
              <a:lnSpc>
                <a:spcPct val="110000"/>
              </a:lnSpc>
              <a:spcBef>
                <a:spcPts val="600"/>
              </a:spcBef>
              <a:spcAft>
                <a:spcPts val="300"/>
              </a:spcAft>
              <a:buFontTx/>
              <a:buNone/>
              <a:defRPr sz="1000" kern="1200" cap="all" baseline="0">
                <a:solidFill>
                  <a:schemeClr val="tx2"/>
                </a:solidFill>
                <a:latin typeface="Arial" pitchFamily="34" charset="0"/>
                <a:ea typeface="+mn-ea"/>
                <a:cs typeface="Arial" pitchFamily="34" charset="0"/>
              </a:defRPr>
            </a:lvl2pPr>
            <a:lvl3pPr marL="0" indent="0" algn="l" defTabSz="1018228" rtl="0" eaLnBrk="1" latinLnBrk="0" hangingPunct="1">
              <a:lnSpc>
                <a:spcPct val="140000"/>
              </a:lnSpc>
              <a:spcBef>
                <a:spcPts val="0"/>
              </a:spcBef>
              <a:spcAft>
                <a:spcPts val="1200"/>
              </a:spcAft>
              <a:buFontTx/>
              <a:buNone/>
              <a:defRPr sz="1100" kern="1200">
                <a:solidFill>
                  <a:schemeClr val="tx2"/>
                </a:solidFill>
                <a:latin typeface="Arial" pitchFamily="34" charset="0"/>
                <a:ea typeface="+mn-ea"/>
                <a:cs typeface="Arial" pitchFamily="34" charset="0"/>
              </a:defRPr>
            </a:lvl3pPr>
            <a:lvl4pPr marL="0" indent="0" algn="l" defTabSz="1018228" rtl="0" eaLnBrk="1" latinLnBrk="0" hangingPunct="1">
              <a:lnSpc>
                <a:spcPct val="110000"/>
              </a:lnSpc>
              <a:spcBef>
                <a:spcPts val="0"/>
              </a:spcBef>
              <a:buFontTx/>
              <a:buNone/>
              <a:defRPr sz="900" kern="1200">
                <a:solidFill>
                  <a:schemeClr val="tx2"/>
                </a:solidFill>
                <a:latin typeface="Arial" pitchFamily="34" charset="0"/>
                <a:ea typeface="+mn-ea"/>
                <a:cs typeface="Arial" pitchFamily="34" charset="0"/>
              </a:defRPr>
            </a:lvl4pPr>
            <a:lvl5pPr marL="0" indent="0" algn="l" defTabSz="1018228" rtl="0" eaLnBrk="1" latinLnBrk="0" hangingPunct="1">
              <a:lnSpc>
                <a:spcPct val="110000"/>
              </a:lnSpc>
              <a:spcBef>
                <a:spcPts val="599"/>
              </a:spcBef>
              <a:buFontTx/>
              <a:buNone/>
              <a:defRPr sz="11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nSpc>
                <a:spcPct val="120000"/>
              </a:lnSpc>
              <a:spcAft>
                <a:spcPts val="0"/>
              </a:spcAft>
            </a:pPr>
            <a:r>
              <a:rPr kumimoji="0" lang="en-US" sz="1050" b="1" i="0" u="none" strike="noStrike" kern="1200" cap="none" spc="90" normalizeH="0" baseline="0" noProof="0">
                <a:ln>
                  <a:noFill/>
                </a:ln>
                <a:solidFill>
                  <a:srgbClr val="000000"/>
                </a:solidFill>
                <a:effectLst/>
                <a:uLnTx/>
                <a:uFillTx/>
                <a:latin typeface="Avenir LT 55 Roman"/>
                <a:cs typeface="+mn-cs"/>
              </a:rPr>
              <a:t>MONTHLY US EQUITY PREMIUM VS. PRIOR MONTH VOLATILITY</a:t>
            </a:r>
          </a:p>
          <a:p>
            <a:pPr>
              <a:lnSpc>
                <a:spcPct val="100000"/>
              </a:lnSpc>
            </a:pPr>
            <a:r>
              <a:rPr lang="en-US" sz="900">
                <a:latin typeface="+mj-lt"/>
              </a:rPr>
              <a:t>July 1963–June 2024</a:t>
            </a:r>
          </a:p>
        </p:txBody>
      </p:sp>
      <p:cxnSp>
        <p:nvCxnSpPr>
          <p:cNvPr id="22" name="Straight Connector 21">
            <a:extLst>
              <a:ext uri="{FF2B5EF4-FFF2-40B4-BE49-F238E27FC236}">
                <a16:creationId xmlns:a16="http://schemas.microsoft.com/office/drawing/2014/main" id="{EA5BFF70-BEA3-772F-4AA7-26E764A125DD}"/>
              </a:ext>
            </a:extLst>
          </p:cNvPr>
          <p:cNvCxnSpPr>
            <a:cxnSpLocks/>
          </p:cNvCxnSpPr>
          <p:nvPr/>
        </p:nvCxnSpPr>
        <p:spPr>
          <a:xfrm>
            <a:off x="4638502" y="2716447"/>
            <a:ext cx="480974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2" name="Picture 11" descr="A diagram of a number of blue dots&#10;&#10;Description automatically generated">
            <a:extLst>
              <a:ext uri="{FF2B5EF4-FFF2-40B4-BE49-F238E27FC236}">
                <a16:creationId xmlns:a16="http://schemas.microsoft.com/office/drawing/2014/main" id="{C7EDB135-8013-77EA-0948-50B50EB6C9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42" y="3196526"/>
            <a:ext cx="5018686" cy="3611661"/>
          </a:xfrm>
          <a:prstGeom prst="rect">
            <a:avLst/>
          </a:prstGeom>
        </p:spPr>
      </p:pic>
      <p:sp>
        <p:nvSpPr>
          <p:cNvPr id="5" name="AssetID" descr="svtx:content/slide/@id">
            <a:extLst>
              <a:ext uri="{FF2B5EF4-FFF2-40B4-BE49-F238E27FC236}">
                <a16:creationId xmlns:a16="http://schemas.microsoft.com/office/drawing/2014/main" id="{6751F141-86EB-EEF7-94C6-6B5701573899}"/>
              </a:ext>
            </a:extLst>
          </p:cNvPr>
          <p:cNvSpPr txBox="1"/>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135208</a:t>
            </a:r>
          </a:p>
        </p:txBody>
      </p:sp>
      <p:pic>
        <p:nvPicPr>
          <p:cNvPr id="6" name="Picture Placeholder 2" descr="A purple text on a black background&#10;&#10;Description automatically generated">
            <a:extLst>
              <a:ext uri="{FF2B5EF4-FFF2-40B4-BE49-F238E27FC236}">
                <a16:creationId xmlns:a16="http://schemas.microsoft.com/office/drawing/2014/main" id="{EC088BEF-7532-3073-15A2-EF1541ACD8DB}"/>
              </a:ext>
            </a:extLst>
          </p:cNvPr>
          <p:cNvPicPr>
            <a:picLocks noGrp="1" noChangeAspect="1"/>
          </p:cNvPicPr>
          <p:nvPr>
            <p:ph type="pic" sz="quarter" idx="13"/>
          </p:nvPr>
        </p:nvPicPr>
        <p:blipFill rotWithShape="1">
          <a:blip r:embed="rId4"/>
          <a:srcRect l="-7796" t="-22449" r="-7796" b="-13265"/>
          <a:stretch/>
        </p:blipFill>
        <p:spPr>
          <a:xfrm>
            <a:off x="6762078" y="179125"/>
            <a:ext cx="3200780" cy="994100"/>
          </a:xfrm>
        </p:spPr>
      </p:pic>
    </p:spTree>
    <p:extLst>
      <p:ext uri="{BB962C8B-B14F-4D97-AF65-F5344CB8AC3E}">
        <p14:creationId xmlns:p14="http://schemas.microsoft.com/office/powerpoint/2010/main" val="3577698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812" y="657966"/>
            <a:ext cx="9052560" cy="521864"/>
          </a:xfrm>
        </p:spPr>
        <p:txBody>
          <a:bodyPr/>
          <a:lstStyle/>
          <a:p>
            <a:r>
              <a:rPr lang="en-US" dirty="0"/>
              <a:t>Looking to Stick the Landing? </a:t>
            </a:r>
            <a:br>
              <a:rPr lang="en-US" dirty="0"/>
            </a:br>
            <a:r>
              <a:rPr lang="en-US" dirty="0"/>
              <a:t>Shake Off the Volatility.</a:t>
            </a:r>
          </a:p>
        </p:txBody>
      </p:sp>
      <p:sp>
        <p:nvSpPr>
          <p:cNvPr id="14" name="Slide Number Placeholder 14">
            <a:extLst>
              <a:ext uri="{FF2B5EF4-FFF2-40B4-BE49-F238E27FC236}">
                <a16:creationId xmlns:a16="http://schemas.microsoft.com/office/drawing/2014/main" id="{8F33D129-1FF5-42ED-8B9E-6B38437C40AA}"/>
              </a:ext>
            </a:extLst>
          </p:cNvPr>
          <p:cNvSpPr>
            <a:spLocks noGrp="1"/>
          </p:cNvSpPr>
          <p:nvPr>
            <p:ph type="sldNum" sz="quarter" idx="12"/>
          </p:nvPr>
        </p:nvSpPr>
        <p:spPr/>
        <p:txBody>
          <a:bodyPr/>
          <a:lstStyle/>
          <a:p>
            <a:fld id="{66F6FF41-5833-4EBF-9145-362BCED2914A}" type="slidenum">
              <a:rPr lang="en-US" smtClean="0"/>
              <a:pPr/>
              <a:t>16</a:t>
            </a:fld>
            <a:endParaRPr lang="en-US"/>
          </a:p>
        </p:txBody>
      </p:sp>
      <p:sp>
        <p:nvSpPr>
          <p:cNvPr id="25" name="Text Placeholder 5">
            <a:extLst>
              <a:ext uri="{FF2B5EF4-FFF2-40B4-BE49-F238E27FC236}">
                <a16:creationId xmlns:a16="http://schemas.microsoft.com/office/drawing/2014/main" id="{9D9570AD-1E60-413D-974B-A337233AFC74}"/>
              </a:ext>
            </a:extLst>
          </p:cNvPr>
          <p:cNvSpPr>
            <a:spLocks noGrp="1"/>
          </p:cNvSpPr>
          <p:nvPr>
            <p:ph type="body" sz="quarter" idx="15"/>
          </p:nvPr>
        </p:nvSpPr>
        <p:spPr/>
        <p:txBody>
          <a:bodyPr/>
          <a:lstStyle/>
          <a:p>
            <a:pPr marL="0" marR="0" lvl="0" indent="0" algn="l" defTabSz="1018824" rtl="0" eaLnBrk="1" fontAlgn="auto" latinLnBrk="0" hangingPunct="1">
              <a:lnSpc>
                <a:spcPct val="95000"/>
              </a:lnSpc>
              <a:spcBef>
                <a:spcPts val="0"/>
              </a:spcBef>
              <a:spcAft>
                <a:spcPts val="400"/>
              </a:spcAft>
              <a:buClrTx/>
              <a:buSzTx/>
              <a:buFont typeface="Arial" pitchFamily="34" charset="0"/>
              <a:buNone/>
              <a:tabLst/>
              <a:defRPr/>
            </a:pP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cs typeface="+mn-cs"/>
              </a:rPr>
              <a:t>Past performance is no guarantee of future results. </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Index Descriptions</a:t>
            </a:r>
          </a:p>
          <a:p>
            <a:pPr marL="0" marR="0" lvl="0" indent="0" algn="l" defTabSz="1018824" rtl="0" eaLnBrk="1" fontAlgn="auto" latinLnBrk="0" hangingPunct="1">
              <a:lnSpc>
                <a:spcPct val="95000"/>
              </a:lnSpc>
              <a:spcBef>
                <a:spcPts val="0"/>
              </a:spcBef>
              <a:spcAft>
                <a:spcPts val="400"/>
              </a:spcAft>
              <a:buClrTx/>
              <a:buSzTx/>
              <a:buFont typeface="Arial" pitchFamily="34" charset="0"/>
              <a:buNone/>
              <a:tabLst/>
              <a:defRPr/>
            </a:pPr>
            <a:r>
              <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Fama</a:t>
            </a: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/French Total US Market Research Index: July 1926–present: </a:t>
            </a:r>
            <a:r>
              <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Fama</a:t>
            </a: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/French Total US Market Research Factor + One-Month US Treasury Bills. Source: Ken French website. Results shown during periods prior to each index’s inception date do not represent actual returns of the respective index. Other periods selected may have different results, including losses. </a:t>
            </a:r>
            <a:r>
              <a:rPr kumimoji="0" lang="en-US" sz="1000" b="0" i="0" u="none" strike="noStrike" kern="1200" cap="none" spc="0" normalizeH="0" baseline="0" noProof="0" err="1">
                <a:ln>
                  <a:noFill/>
                </a:ln>
                <a:solidFill>
                  <a:srgbClr val="000000">
                    <a:lumMod val="75000"/>
                    <a:lumOff val="25000"/>
                  </a:srgbClr>
                </a:solidFill>
                <a:effectLst/>
                <a:uLnTx/>
                <a:uFillTx/>
                <a:latin typeface="Arial Narrow" pitchFamily="34" charset="0"/>
                <a:ea typeface="+mn-ea"/>
                <a:cs typeface="Arial" pitchFamily="34" charset="0"/>
              </a:rPr>
              <a:t>Backtested</a:t>
            </a: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 index performance is hypothetical and is provided for informational purposes only to indicate historical performance had the index been calculated over the relevant time periods. </a:t>
            </a:r>
            <a:r>
              <a:rPr kumimoji="0" lang="en-US" sz="1000" b="0" i="0" u="none" strike="noStrike" kern="1200" cap="none" spc="0" normalizeH="0" baseline="0" noProof="0" err="1">
                <a:ln>
                  <a:noFill/>
                </a:ln>
                <a:solidFill>
                  <a:srgbClr val="000000">
                    <a:lumMod val="75000"/>
                    <a:lumOff val="25000"/>
                  </a:srgbClr>
                </a:solidFill>
                <a:effectLst/>
                <a:uLnTx/>
                <a:uFillTx/>
                <a:latin typeface="Arial Narrow" pitchFamily="34" charset="0"/>
                <a:ea typeface="+mn-ea"/>
                <a:cs typeface="Arial" pitchFamily="34" charset="0"/>
              </a:rPr>
              <a:t>Backtested</a:t>
            </a: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 performance results assume the reinvestment of dividends and capital gains.</a:t>
            </a:r>
            <a:endPar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cs typeface="+mn-cs"/>
            </a:endParaRP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cs typeface="Arial" pitchFamily="34" charset="0"/>
              </a:rPr>
              <a:t>D</a:t>
            </a: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ata appendix—</a:t>
            </a:r>
            <a:r>
              <a:rPr kumimoji="0" lang="en-US" sz="1000" b="1" i="0" u="none" strike="noStrike" kern="1200" cap="none" spc="0" normalizeH="0" baseline="0" noProof="0" dirty="0">
                <a:ln>
                  <a:noFill/>
                </a:ln>
                <a:solidFill>
                  <a:srgbClr val="000000">
                    <a:lumMod val="75000"/>
                    <a:lumOff val="25000"/>
                  </a:srgbClr>
                </a:solidFill>
                <a:effectLst/>
                <a:uLnTx/>
                <a:uFillTx/>
                <a:latin typeface="Arial Narrow" pitchFamily="34" charset="0"/>
                <a:cs typeface="Arial" pitchFamily="34" charset="0"/>
              </a:rPr>
              <a:t>F</a:t>
            </a:r>
            <a:r>
              <a:rPr kumimoji="0" lang="en-US" sz="1000" b="1"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ama</a:t>
            </a: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a:t>
            </a: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cs typeface="Arial" pitchFamily="34" charset="0"/>
              </a:rPr>
              <a:t>F</a:t>
            </a: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rench Factors</a:t>
            </a:r>
          </a:p>
          <a:p>
            <a:pPr marL="0" marR="0" lvl="0" indent="0" algn="l" defTabSz="1018824" rtl="0" eaLnBrk="1" fontAlgn="auto" latinLnBrk="0" hangingPunct="1">
              <a:lnSpc>
                <a:spcPct val="95000"/>
              </a:lnSpc>
              <a:spcBef>
                <a:spcPts val="0"/>
              </a:spcBef>
              <a:spcAft>
                <a:spcPts val="400"/>
              </a:spcAft>
              <a:buClrTx/>
              <a:buSzTx/>
              <a:buFont typeface="Arial" pitchFamily="34" charset="0"/>
              <a:buNone/>
              <a:tabLst/>
              <a:defRPr/>
            </a:pPr>
            <a:r>
              <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Fama</a:t>
            </a: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/French Mkt-Rf: The excess return on the market, value-weighted return of all CRSP firms incorporated in the US and listed on the NYSE, AMEX, or Nasdaq that have a CRSP share code of 10 or 11 at the beginning of month </a:t>
            </a:r>
            <a:r>
              <a:rPr kumimoji="0" lang="en-US" sz="1000" b="0" i="1"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t</a:t>
            </a: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 good shares and price data at the beginning of </a:t>
            </a:r>
            <a:r>
              <a:rPr kumimoji="0" lang="en-US" sz="1000" b="0" i="1"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t</a:t>
            </a: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 and good return data for </a:t>
            </a:r>
            <a:r>
              <a:rPr kumimoji="0" lang="en-US" sz="1000" b="0" i="1"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t</a:t>
            </a: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 minus the one-month Treasury bill rate (from Ibbotson Associates).</a:t>
            </a:r>
            <a:endPar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cs typeface="Arial" pitchFamily="34" charset="0"/>
            </a:endParaRP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Disclosures</a:t>
            </a:r>
          </a:p>
          <a:p>
            <a:pPr marL="0" marR="0" lvl="0" indent="0" algn="l" defTabSz="1018824" rtl="0" eaLnBrk="1" fontAlgn="auto" latinLnBrk="0" hangingPunct="1">
              <a:lnSpc>
                <a:spcPct val="95000"/>
              </a:lnSpc>
              <a:spcBef>
                <a:spcPts val="0"/>
              </a:spcBef>
              <a:spcAft>
                <a:spcPts val="400"/>
              </a:spcAft>
              <a:buClrTx/>
              <a:buSzTx/>
              <a:buFont typeface="Arial" pitchFamily="34" charset="0"/>
              <a:buNone/>
              <a:tabLst/>
              <a:defRPr/>
            </a:pP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The information in this material is intended for the recipient’s background information and use only. It is provided in good faith and without any warranty or representation as to accuracy or completeness. Information and opinions presented in this material have been obtained or derived from sources believed by Dimensional to be reliable, and Dimensional has reasonable grounds to believe that all factual information herein is true as at the date of this material. It does not constitute investment advice, a recommendation, or an offer of any services or products for sale and is not intended to provide a sufficient basis on which to make an investment decision. Before acting on any information in this document, you should consider whether it is appropriate for your particular circumstances and, if appropriate, seek professional advice. It is the responsibility of any persons wishing to make a purchase to inform themselves of and observe all applicable laws and regulations. Unauthorized reproduction or transmission of this material is strictly prohibited. Dimensional accepts no responsibility for loss arising from the use of the information contained herein.</a:t>
            </a:r>
          </a:p>
          <a:p>
            <a:pPr marL="0" marR="0" lvl="0" indent="0" algn="l" defTabSz="1018824" rtl="0" eaLnBrk="1" fontAlgn="auto" latinLnBrk="0" hangingPunct="1">
              <a:lnSpc>
                <a:spcPct val="95000"/>
              </a:lnSpc>
              <a:spcBef>
                <a:spcPts val="0"/>
              </a:spcBef>
              <a:spcAft>
                <a:spcPts val="400"/>
              </a:spcAft>
              <a:buClrTx/>
              <a:buSzTx/>
              <a:buFont typeface="Arial" pitchFamily="34" charset="0"/>
              <a:buNone/>
              <a:tabLst/>
              <a:defRPr/>
            </a:pP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This material is not directed at any person in any jurisdiction where the availability of this material is prohibited or would subject Dimensional or its products or services to any registration, licensing, or other such legal requirements within the jurisdiction.</a:t>
            </a:r>
          </a:p>
          <a:p>
            <a:pPr marL="0" marR="0" lvl="0" indent="0" algn="l" defTabSz="1018824" rtl="0" eaLnBrk="1" fontAlgn="auto" latinLnBrk="0" hangingPunct="1">
              <a:lnSpc>
                <a:spcPct val="95000"/>
              </a:lnSpc>
              <a:spcBef>
                <a:spcPts val="0"/>
              </a:spcBef>
              <a:spcAft>
                <a:spcPts val="400"/>
              </a:spcAft>
              <a:buClrTx/>
              <a:buSzTx/>
              <a:buFont typeface="Arial" pitchFamily="34" charset="0"/>
              <a:buNone/>
              <a:tabLst/>
              <a:defRPr/>
            </a:pP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“Dimensional” refers to the Dimensional separate but affiliated entities generally, rather than to one particular entity. These entities are Dimensional Fund Advisors LP, Dimensional Fund Advisors Ltd., Dimensional Ireland Limited, DFA Australia Limited, Dimensional Fund Advisors Canada ULC, Dimensional Fund Advisors Pte. Ltd., Dimensional Japan Ltd., and Dimensional Hong Kong Limited. Dimensional Hong Kong Limited is licensed by the Securities and Futures Commission to conduct Type 1 (dealing in securities) regulated activities only and does not provide asset management services.</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RISKS</a:t>
            </a:r>
          </a:p>
          <a:p>
            <a:pPr marL="0" marR="0" lvl="0" indent="0" algn="l" defTabSz="1018824" rtl="0" eaLnBrk="1" fontAlgn="auto" latinLnBrk="0" hangingPunct="1">
              <a:lnSpc>
                <a:spcPct val="95000"/>
              </a:lnSpc>
              <a:spcBef>
                <a:spcPts val="0"/>
              </a:spcBef>
              <a:spcAft>
                <a:spcPts val="400"/>
              </a:spcAft>
              <a:buClrTx/>
              <a:buSzTx/>
              <a:buFont typeface="Arial" pitchFamily="34" charset="0"/>
              <a:buNone/>
              <a:tabLst/>
              <a:defRPr/>
            </a:pP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Investments involve risks. The investment return and principal value of an investment may fluctuate so that an investor’s shares, when redeemed, may be worth more or less than their original value. Past performance is not a guarantee of future results. There is no guarantee strategies will be successful.</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Dimensional Fund Advisors LP is an investment advisor registered with the Securities and Exchange Commission.</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Investment products: • Not FDIC Insured • Not Bank Guaranteed • May Lose Value</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Dimensional Fund Advisors does not have any bank affiliates.</a:t>
            </a:r>
          </a:p>
        </p:txBody>
      </p:sp>
      <p:sp>
        <p:nvSpPr>
          <p:cNvPr id="4" name="Text Placeholder 3"/>
          <p:cNvSpPr>
            <a:spLocks noGrp="1"/>
          </p:cNvSpPr>
          <p:nvPr>
            <p:ph type="body" sz="quarter" idx="14"/>
          </p:nvPr>
        </p:nvSpPr>
        <p:spPr>
          <a:xfrm>
            <a:off x="529813" y="1497847"/>
            <a:ext cx="8823326" cy="346075"/>
          </a:xfrm>
        </p:spPr>
        <p:txBody>
          <a:bodyPr/>
          <a:lstStyle/>
          <a:p>
            <a:r>
              <a:rPr lang="en-US"/>
              <a:t>(continued from page 15)</a:t>
            </a:r>
          </a:p>
        </p:txBody>
      </p:sp>
      <p:sp>
        <p:nvSpPr>
          <p:cNvPr id="3" name="AssetID" descr="svtx:content/slide/@id">
            <a:extLst>
              <a:ext uri="{FF2B5EF4-FFF2-40B4-BE49-F238E27FC236}">
                <a16:creationId xmlns:a16="http://schemas.microsoft.com/office/drawing/2014/main" id="{5ED163FD-3DBB-2019-4F89-0735FE452C6D}"/>
              </a:ext>
            </a:extLst>
          </p:cNvPr>
          <p:cNvSpPr txBox="1"/>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135209</a:t>
            </a:r>
          </a:p>
        </p:txBody>
      </p:sp>
      <p:pic>
        <p:nvPicPr>
          <p:cNvPr id="5" name="Picture Placeholder 2" descr="A purple text on a black background&#10;&#10;Description automatically generated">
            <a:extLst>
              <a:ext uri="{FF2B5EF4-FFF2-40B4-BE49-F238E27FC236}">
                <a16:creationId xmlns:a16="http://schemas.microsoft.com/office/drawing/2014/main" id="{6917C043-E9A1-C8EC-65AB-5DA5C15951D0}"/>
              </a:ext>
            </a:extLst>
          </p:cNvPr>
          <p:cNvPicPr>
            <a:picLocks noGrp="1" noChangeAspect="1"/>
          </p:cNvPicPr>
          <p:nvPr>
            <p:ph type="pic" sz="quarter" idx="13"/>
          </p:nvPr>
        </p:nvPicPr>
        <p:blipFill rotWithShape="1">
          <a:blip r:embed="rId3"/>
          <a:srcRect l="-7796" t="-22449" r="-7796" b="-13265"/>
          <a:stretch/>
        </p:blipFill>
        <p:spPr>
          <a:xfrm>
            <a:off x="6762078" y="179125"/>
            <a:ext cx="3200780" cy="994100"/>
          </a:xfrm>
        </p:spPr>
      </p:pic>
    </p:spTree>
    <p:extLst>
      <p:ext uri="{BB962C8B-B14F-4D97-AF65-F5344CB8AC3E}">
        <p14:creationId xmlns:p14="http://schemas.microsoft.com/office/powerpoint/2010/main" val="3270371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50D35-72D9-6437-03E4-DF5A1A5B0CA9}"/>
              </a:ext>
            </a:extLst>
          </p:cNvPr>
          <p:cNvSpPr>
            <a:spLocks noGrp="1"/>
          </p:cNvSpPr>
          <p:nvPr>
            <p:ph type="title"/>
          </p:nvPr>
        </p:nvSpPr>
        <p:spPr/>
        <p:txBody>
          <a:bodyPr/>
          <a:lstStyle/>
          <a:p>
            <a:r>
              <a:rPr lang="en-US" dirty="0">
                <a:solidFill>
                  <a:srgbClr val="35627D"/>
                </a:solidFill>
                <a:latin typeface="Proxima Nova"/>
                <a:cs typeface="Arial"/>
              </a:rPr>
              <a:t>Disclosures</a:t>
            </a:r>
            <a:endParaRPr lang="en-US" dirty="0">
              <a:solidFill>
                <a:srgbClr val="35627D"/>
              </a:solidFill>
              <a:latin typeface="Proxima Nova"/>
            </a:endParaRPr>
          </a:p>
        </p:txBody>
      </p:sp>
      <p:sp>
        <p:nvSpPr>
          <p:cNvPr id="3" name="Slide Number Placeholder 2">
            <a:extLst>
              <a:ext uri="{FF2B5EF4-FFF2-40B4-BE49-F238E27FC236}">
                <a16:creationId xmlns:a16="http://schemas.microsoft.com/office/drawing/2014/main" id="{3FA9DBC5-6431-618D-9581-7E2BF7F5EBF3}"/>
              </a:ext>
            </a:extLst>
          </p:cNvPr>
          <p:cNvSpPr>
            <a:spLocks noGrp="1"/>
          </p:cNvSpPr>
          <p:nvPr>
            <p:ph type="sldNum" sz="quarter" idx="12"/>
          </p:nvPr>
        </p:nvSpPr>
        <p:spPr/>
        <p:txBody>
          <a:bodyPr/>
          <a:lstStyle/>
          <a:p>
            <a:fld id="{66F6FF41-5833-4EBF-9145-362BCED2914A}" type="slidenum">
              <a:rPr lang="en-US" smtClean="0">
                <a:solidFill>
                  <a:prstClr val="white">
                    <a:lumMod val="50000"/>
                  </a:prstClr>
                </a:solidFill>
              </a:rPr>
              <a:pPr/>
              <a:t>17</a:t>
            </a:fld>
            <a:endParaRPr lang="en-US" dirty="0">
              <a:solidFill>
                <a:prstClr val="white">
                  <a:lumMod val="50000"/>
                </a:prstClr>
              </a:solidFill>
            </a:endParaRPr>
          </a:p>
        </p:txBody>
      </p:sp>
      <p:sp>
        <p:nvSpPr>
          <p:cNvPr id="6" name="Text Placeholder 5">
            <a:extLst>
              <a:ext uri="{FF2B5EF4-FFF2-40B4-BE49-F238E27FC236}">
                <a16:creationId xmlns:a16="http://schemas.microsoft.com/office/drawing/2014/main" id="{451CDBB1-351D-0C49-5D3D-350E71190EAC}"/>
              </a:ext>
            </a:extLst>
          </p:cNvPr>
          <p:cNvSpPr>
            <a:spLocks noGrp="1"/>
          </p:cNvSpPr>
          <p:nvPr>
            <p:ph type="body" sz="quarter" idx="18"/>
          </p:nvPr>
        </p:nvSpPr>
        <p:spPr>
          <a:xfrm>
            <a:off x="597392" y="1179725"/>
            <a:ext cx="8911732" cy="6595295"/>
          </a:xfrm>
        </p:spPr>
        <p:txBody>
          <a:bodyPr vert="horz" lIns="91388" tIns="54833" rIns="91388" bIns="54833" rtlCol="0" anchor="t">
            <a:noAutofit/>
          </a:bodyPr>
          <a:lstStyle/>
          <a:p>
            <a:r>
              <a:rPr lang="en-US" i="1" dirty="0">
                <a:latin typeface="Arial"/>
                <a:cs typeface="Arial"/>
              </a:rPr>
              <a:t>Curio Wealth Management (“Curio Wealth”) is an SEC-registered investment advisor with its principal place of business in the State of Maryland. This information is for educational purposes only; and should not be considered or interpreted as a recommendation to participate in any particular trading strategy or deemed to provide investment recommendations, and it should not be relied on as such. Any subsequent, direct communication by Curio Wealth shall be conducted by a representative who is either registered or qualifies for an exemption or exclusion from registration in the state where the prospective client resides. </a:t>
            </a:r>
            <a:endParaRPr lang="en-US" dirty="0">
              <a:latin typeface="Arial"/>
              <a:cs typeface="Arial"/>
            </a:endParaRPr>
          </a:p>
          <a:p>
            <a:r>
              <a:rPr lang="en-US" i="1" dirty="0">
                <a:latin typeface="Arial"/>
                <a:cs typeface="Arial"/>
              </a:rPr>
              <a:t>For information pertaining to the registration status of Curio Wealth, please contact us or refer to the Investment Adviser Public Disclosure website (</a:t>
            </a:r>
            <a:r>
              <a:rPr lang="en-US" i="1" dirty="0">
                <a:latin typeface="Arial"/>
                <a:cs typeface="Arial"/>
                <a:hlinkClick r:id="rId2"/>
              </a:rPr>
              <a:t>www.adviserinfo.sec.gov</a:t>
            </a:r>
            <a:r>
              <a:rPr lang="en-US" i="1" dirty="0">
                <a:latin typeface="Arial"/>
                <a:cs typeface="Arial"/>
              </a:rPr>
              <a:t>).</a:t>
            </a:r>
            <a:endParaRPr lang="en-US">
              <a:latin typeface="Arial"/>
              <a:cs typeface="Arial"/>
            </a:endParaRPr>
          </a:p>
          <a:p>
            <a:r>
              <a:rPr lang="en-US" i="1" dirty="0">
                <a:latin typeface="Arial"/>
                <a:cs typeface="Arial"/>
              </a:rPr>
              <a:t>Investments involve risk and, unless otherwise stated, are not guaranteed. The Information was based on sources we deem to be reliable, but we make no representations as to its accuracy. Past performance is not indicative of future results. Readers of this information should consult their own financial advisor, lawyer, accountant, or other advisor before making any financial decision.</a:t>
            </a:r>
            <a:endParaRPr lang="en-US" dirty="0"/>
          </a:p>
          <a:p>
            <a:r>
              <a:rPr lang="en-US" i="1" dirty="0">
                <a:latin typeface="Arial"/>
                <a:cs typeface="Arial"/>
              </a:rPr>
              <a:t>Past performance is no guarantee of future results. Different types of investments involve varying degrees of risk. Therefore, and there can be no assurance that the future performance of any specific investment or investment strategy (including the investments and/or investment strategies recommended and/or undertaken by Curio Wealth Management (“Curio Wealth”), or any non-investment related content, will be profitable, equal any corresponding indicated historical performance level(s), be suitable for your portfolio or individual situation, or prove successful. Curio Wealth is neither a law firm, nor a certified public accounting firm, and no portion of its services should be construed as legal or accounting advice. Moreover, you should not assume that any discussion or information contained in this presentation serves as the receipt of, or as a substitute for, personalized investment advice from Curio Wealth. A copy of our current written disclosure Brochure discussing our advisory services and fees is available upon request or at </a:t>
            </a:r>
            <a:r>
              <a:rPr lang="en-US" i="1" dirty="0">
                <a:latin typeface="Arial"/>
                <a:cs typeface="Arial"/>
                <a:hlinkClick r:id="rId3"/>
              </a:rPr>
              <a:t>www.curiowealth.com</a:t>
            </a:r>
            <a:r>
              <a:rPr lang="en-US" i="1" dirty="0">
                <a:latin typeface="Arial"/>
                <a:cs typeface="Arial"/>
              </a:rPr>
              <a:t>. The scope of the services to be provided depends upon the needs and requests of the client and the terms of the engagement. Please Remember: If you are a Curio Wealth client, please contact Curio Wealth, in writing, if there are any changes in your personal/financial situation or investment objectives for the purpose of reviewing/evaluating/revising our previous recommendations and/or services, or if you would like to impose, add, or to modify any reasonable restrictions to our investment advisory services. Unless, and until, you notify us, in writing, to the contrary, we shall continue to provide services as we do currently. </a:t>
            </a:r>
            <a:endParaRPr lang="en-US"/>
          </a:p>
          <a:p>
            <a:r>
              <a:rPr lang="en-US" i="1" dirty="0">
                <a:latin typeface="Arial"/>
                <a:cs typeface="Arial"/>
              </a:rPr>
              <a:t>Historical performance results for investment indices, benchmarks, and/or categories have been provided for general informational/comparison purposes only, and generally do not reflect the deduction of transaction and/or custodial charges, the deduction of an investment management fee, nor the impact of taxes, the incurrence of which would have the effect of decreasing historical performance results. It should not be assumed that your Curio Wealth account holdings correspond directly to any comparative indices or categories. Please Also Note: (1) performance results do not reflect the impact of taxes; (2) comparative benchmarks/indices may be more or less volatile than your Curio Wealth accounts; and, (3) a description of each comparative benchmark/index is available upon request.</a:t>
            </a:r>
            <a:endParaRPr lang="en-US" dirty="0">
              <a:latin typeface="Arial"/>
              <a:cs typeface="Arial"/>
            </a:endParaRPr>
          </a:p>
          <a:p>
            <a:endParaRPr lang="en-US" i="1" dirty="0"/>
          </a:p>
          <a:p>
            <a:endParaRPr lang="en-US" dirty="0"/>
          </a:p>
        </p:txBody>
      </p:sp>
      <p:pic>
        <p:nvPicPr>
          <p:cNvPr id="4" name="Picture Placeholder 2" descr="A purple text on a black background&#10;&#10;Description automatically generated">
            <a:extLst>
              <a:ext uri="{FF2B5EF4-FFF2-40B4-BE49-F238E27FC236}">
                <a16:creationId xmlns:a16="http://schemas.microsoft.com/office/drawing/2014/main" id="{3B3AD10E-C4E0-FC77-B50C-7AEAEB0C02D4}"/>
              </a:ext>
            </a:extLst>
          </p:cNvPr>
          <p:cNvPicPr>
            <a:picLocks noGrp="1" noChangeAspect="1"/>
          </p:cNvPicPr>
          <p:nvPr>
            <p:ph type="pic" sz="quarter" idx="13"/>
          </p:nvPr>
        </p:nvPicPr>
        <p:blipFill rotWithShape="1">
          <a:blip r:embed="rId4"/>
          <a:srcRect l="-7796" t="-22449" r="-7796" b="-13265"/>
          <a:stretch/>
        </p:blipFill>
        <p:spPr>
          <a:xfrm>
            <a:off x="6762078" y="179125"/>
            <a:ext cx="3200780" cy="994100"/>
          </a:xfrm>
        </p:spPr>
      </p:pic>
    </p:spTree>
    <p:extLst>
      <p:ext uri="{BB962C8B-B14F-4D97-AF65-F5344CB8AC3E}">
        <p14:creationId xmlns:p14="http://schemas.microsoft.com/office/powerpoint/2010/main" val="3887806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E82A28F4-6BD7-49BA-FF1C-D12CDC5717B5}"/>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135210</a:t>
            </a:r>
          </a:p>
        </p:txBody>
      </p:sp>
      <p:sp>
        <p:nvSpPr>
          <p:cNvPr id="2" name="Title 1"/>
          <p:cNvSpPr>
            <a:spLocks noGrp="1"/>
          </p:cNvSpPr>
          <p:nvPr>
            <p:ph type="title"/>
          </p:nvPr>
        </p:nvSpPr>
        <p:spPr>
          <a:xfrm>
            <a:off x="520287" y="648441"/>
            <a:ext cx="9052560" cy="521864"/>
          </a:xfrm>
        </p:spPr>
        <p:txBody>
          <a:bodyPr/>
          <a:lstStyle/>
          <a:p>
            <a:r>
              <a:rPr lang="en-US"/>
              <a:t>Quarterly Market Review</a:t>
            </a:r>
          </a:p>
        </p:txBody>
      </p:sp>
      <p:sp>
        <p:nvSpPr>
          <p:cNvPr id="3" name="Slide Number Placeholder 2"/>
          <p:cNvSpPr>
            <a:spLocks noGrp="1"/>
          </p:cNvSpPr>
          <p:nvPr>
            <p:ph type="sldNum" sz="quarter" idx="12"/>
          </p:nvPr>
        </p:nvSpPr>
        <p:spPr/>
        <p:txBody>
          <a:bodyPr/>
          <a:lstStyle/>
          <a:p>
            <a:fld id="{66F6FF41-5833-4EBF-9145-362BCED2914A}" type="slidenum">
              <a:rPr lang="en-US" smtClean="0"/>
              <a:pPr/>
              <a:t>2</a:t>
            </a:fld>
            <a:endParaRPr lang="en-US"/>
          </a:p>
        </p:txBody>
      </p:sp>
      <p:sp>
        <p:nvSpPr>
          <p:cNvPr id="13" name="Text Placeholder 12">
            <a:extLst>
              <a:ext uri="{FF2B5EF4-FFF2-40B4-BE49-F238E27FC236}">
                <a16:creationId xmlns:a16="http://schemas.microsoft.com/office/drawing/2014/main" id="{5BB2B357-9F4E-4020-8217-6B1C17E28E90}"/>
              </a:ext>
            </a:extLst>
          </p:cNvPr>
          <p:cNvSpPr>
            <a:spLocks noGrp="1"/>
          </p:cNvSpPr>
          <p:nvPr>
            <p:ph type="body" sz="quarter" idx="15"/>
          </p:nvPr>
        </p:nvSpPr>
        <p:spPr/>
        <p:txBody>
          <a:bodyPr/>
          <a:lstStyle/>
          <a:p>
            <a:endParaRPr lang="en-US"/>
          </a:p>
        </p:txBody>
      </p:sp>
      <p:sp>
        <p:nvSpPr>
          <p:cNvPr id="14" name="Text Placeholder 13"/>
          <p:cNvSpPr>
            <a:spLocks noGrp="1"/>
          </p:cNvSpPr>
          <p:nvPr>
            <p:ph type="body" sz="quarter" idx="17"/>
          </p:nvPr>
        </p:nvSpPr>
        <p:spPr>
          <a:xfrm>
            <a:off x="4702810" y="1738848"/>
            <a:ext cx="4121521" cy="5205079"/>
          </a:xfrm>
        </p:spPr>
        <p:txBody>
          <a:bodyPr/>
          <a:lstStyle/>
          <a:p>
            <a:pPr>
              <a:lnSpc>
                <a:spcPct val="130000"/>
              </a:lnSpc>
              <a:spcBef>
                <a:spcPts val="1000"/>
              </a:spcBef>
            </a:pPr>
            <a:r>
              <a:rPr lang="en-US"/>
              <a:t>Overview:</a:t>
            </a:r>
          </a:p>
          <a:p>
            <a:pPr lvl="1">
              <a:lnSpc>
                <a:spcPct val="100000"/>
              </a:lnSpc>
              <a:spcBef>
                <a:spcPts val="1100"/>
              </a:spcBef>
            </a:pPr>
            <a:r>
              <a:rPr lang="en-US"/>
              <a:t>Market Summary</a:t>
            </a:r>
          </a:p>
          <a:p>
            <a:pPr lvl="1">
              <a:lnSpc>
                <a:spcPct val="100000"/>
              </a:lnSpc>
              <a:spcBef>
                <a:spcPts val="1100"/>
              </a:spcBef>
            </a:pPr>
            <a:r>
              <a:rPr lang="en-US"/>
              <a:t>World Stock Market Performance	</a:t>
            </a:r>
          </a:p>
          <a:p>
            <a:pPr lvl="1">
              <a:lnSpc>
                <a:spcPct val="100000"/>
              </a:lnSpc>
              <a:spcBef>
                <a:spcPts val="1100"/>
              </a:spcBef>
            </a:pPr>
            <a:r>
              <a:rPr lang="en-US"/>
              <a:t>US Stocks	</a:t>
            </a:r>
          </a:p>
          <a:p>
            <a:pPr lvl="1">
              <a:lnSpc>
                <a:spcPct val="100000"/>
              </a:lnSpc>
              <a:spcBef>
                <a:spcPts val="1100"/>
              </a:spcBef>
            </a:pPr>
            <a:r>
              <a:rPr lang="en-US"/>
              <a:t>International Developed Stocks</a:t>
            </a:r>
          </a:p>
          <a:p>
            <a:pPr lvl="1">
              <a:lnSpc>
                <a:spcPct val="100000"/>
              </a:lnSpc>
              <a:spcBef>
                <a:spcPts val="1100"/>
              </a:spcBef>
            </a:pPr>
            <a:r>
              <a:rPr lang="en-US"/>
              <a:t>Emerging Markets Stocks</a:t>
            </a:r>
          </a:p>
          <a:p>
            <a:pPr lvl="1">
              <a:lnSpc>
                <a:spcPct val="100000"/>
              </a:lnSpc>
              <a:spcBef>
                <a:spcPts val="1100"/>
              </a:spcBef>
            </a:pPr>
            <a:r>
              <a:rPr lang="en-US"/>
              <a:t>Country Returns</a:t>
            </a:r>
          </a:p>
          <a:p>
            <a:pPr lvl="1">
              <a:lnSpc>
                <a:spcPct val="100000"/>
              </a:lnSpc>
              <a:spcBef>
                <a:spcPts val="1100"/>
              </a:spcBef>
            </a:pPr>
            <a:r>
              <a:rPr lang="en-US"/>
              <a:t>Real Estate Investment Trusts (REITs)</a:t>
            </a:r>
          </a:p>
          <a:p>
            <a:pPr lvl="1">
              <a:lnSpc>
                <a:spcPct val="100000"/>
              </a:lnSpc>
              <a:spcBef>
                <a:spcPts val="1100"/>
              </a:spcBef>
            </a:pPr>
            <a:r>
              <a:rPr lang="en-US"/>
              <a:t>Commodities</a:t>
            </a:r>
          </a:p>
          <a:p>
            <a:pPr lvl="1">
              <a:lnSpc>
                <a:spcPct val="100000"/>
              </a:lnSpc>
              <a:spcBef>
                <a:spcPts val="1100"/>
              </a:spcBef>
            </a:pPr>
            <a:r>
              <a:rPr lang="en-US"/>
              <a:t>Fixed Income 	</a:t>
            </a:r>
          </a:p>
          <a:p>
            <a:pPr lvl="1">
              <a:lnSpc>
                <a:spcPct val="100000"/>
              </a:lnSpc>
              <a:spcBef>
                <a:spcPts val="1100"/>
              </a:spcBef>
            </a:pPr>
            <a:r>
              <a:rPr lang="en-US"/>
              <a:t>Global Fixed Income 	</a:t>
            </a:r>
          </a:p>
          <a:p>
            <a:pPr lvl="1">
              <a:lnSpc>
                <a:spcPct val="100000"/>
              </a:lnSpc>
              <a:spcBef>
                <a:spcPts val="1100"/>
              </a:spcBef>
            </a:pPr>
            <a:r>
              <a:rPr lang="en-US"/>
              <a:t>Quarterly Topic: Looking to Stick the Landing? </a:t>
            </a:r>
            <a:br>
              <a:rPr lang="en-US"/>
            </a:br>
            <a:r>
              <a:rPr lang="en-US"/>
              <a:t>Shake Off the Volatility.</a:t>
            </a:r>
          </a:p>
        </p:txBody>
      </p:sp>
      <p:sp>
        <p:nvSpPr>
          <p:cNvPr id="33" name="Text Placeholder 32"/>
          <p:cNvSpPr>
            <a:spLocks noGrp="1"/>
          </p:cNvSpPr>
          <p:nvPr>
            <p:ph type="body" sz="quarter" idx="18"/>
          </p:nvPr>
        </p:nvSpPr>
        <p:spPr>
          <a:xfrm>
            <a:off x="540295" y="1819078"/>
            <a:ext cx="3642042" cy="4808538"/>
          </a:xfrm>
        </p:spPr>
        <p:txBody>
          <a:bodyPr/>
          <a:lstStyle/>
          <a:p>
            <a:r>
              <a:rPr lang="en-US"/>
              <a:t>This report features world capital market performance and a timeline of events for the past quarter. It begins with a global overview, then features the returns of stock and bond asset classes in the US and international markets. The report concludes with a quarterly topic.</a:t>
            </a:r>
          </a:p>
          <a:p>
            <a:endParaRPr lang="en-US"/>
          </a:p>
        </p:txBody>
      </p:sp>
      <p:sp>
        <p:nvSpPr>
          <p:cNvPr id="7" name="Text Placeholder 6">
            <a:extLst>
              <a:ext uri="{FF2B5EF4-FFF2-40B4-BE49-F238E27FC236}">
                <a16:creationId xmlns:a16="http://schemas.microsoft.com/office/drawing/2014/main" id="{A073EA8B-3F7B-FA5C-F94E-FD6CC0C2F698}"/>
              </a:ext>
            </a:extLst>
          </p:cNvPr>
          <p:cNvSpPr>
            <a:spLocks noGrp="1"/>
          </p:cNvSpPr>
          <p:nvPr>
            <p:ph type="body" sz="quarter" idx="14"/>
          </p:nvPr>
        </p:nvSpPr>
        <p:spPr/>
        <p:txBody>
          <a:bodyPr/>
          <a:lstStyle/>
          <a:p>
            <a:r>
              <a:rPr lang="en-US"/>
              <a:t> </a:t>
            </a:r>
          </a:p>
        </p:txBody>
      </p:sp>
      <p:pic>
        <p:nvPicPr>
          <p:cNvPr id="6" name="Picture Placeholder 2" descr="A purple text on a black background&#10;&#10;Description automatically generated">
            <a:extLst>
              <a:ext uri="{FF2B5EF4-FFF2-40B4-BE49-F238E27FC236}">
                <a16:creationId xmlns:a16="http://schemas.microsoft.com/office/drawing/2014/main" id="{568D651F-07AE-6C5A-57FE-442814177CF8}"/>
              </a:ext>
            </a:extLst>
          </p:cNvPr>
          <p:cNvPicPr>
            <a:picLocks noGrp="1" noChangeAspect="1"/>
          </p:cNvPicPr>
          <p:nvPr>
            <p:ph type="pic" sz="quarter" idx="13"/>
          </p:nvPr>
        </p:nvPicPr>
        <p:blipFill rotWithShape="1">
          <a:blip r:embed="rId3"/>
          <a:srcRect l="-7796" t="-22449" r="-7796" b="-13265"/>
          <a:stretch/>
        </p:blipFill>
        <p:spPr>
          <a:xfrm>
            <a:off x="6762078" y="179125"/>
            <a:ext cx="3200780" cy="994100"/>
          </a:xfrm>
        </p:spPr>
      </p:pic>
    </p:spTree>
    <p:extLst>
      <p:ext uri="{BB962C8B-B14F-4D97-AF65-F5344CB8AC3E}">
        <p14:creationId xmlns:p14="http://schemas.microsoft.com/office/powerpoint/2010/main" val="2860829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1A4D5960-C30B-F4D9-D401-BBD823A03C81}"/>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135211</a:t>
            </a:r>
          </a:p>
        </p:txBody>
      </p:sp>
      <p:sp>
        <p:nvSpPr>
          <p:cNvPr id="3" name="Title 2"/>
          <p:cNvSpPr>
            <a:spLocks noGrp="1"/>
          </p:cNvSpPr>
          <p:nvPr>
            <p:ph type="title"/>
          </p:nvPr>
        </p:nvSpPr>
        <p:spPr>
          <a:xfrm>
            <a:off x="520287" y="648441"/>
            <a:ext cx="9052560" cy="521864"/>
          </a:xfrm>
        </p:spPr>
        <p:txBody>
          <a:bodyPr/>
          <a:lstStyle/>
          <a:p>
            <a:r>
              <a:rPr lang="en-US"/>
              <a:t>Quarterly Market Summary</a:t>
            </a:r>
          </a:p>
        </p:txBody>
      </p:sp>
      <p:sp>
        <p:nvSpPr>
          <p:cNvPr id="2" name="Slide Number Placeholder 1"/>
          <p:cNvSpPr>
            <a:spLocks noGrp="1"/>
          </p:cNvSpPr>
          <p:nvPr>
            <p:ph type="sldNum" sz="quarter" idx="12"/>
          </p:nvPr>
        </p:nvSpPr>
        <p:spPr/>
        <p:txBody>
          <a:bodyPr/>
          <a:lstStyle/>
          <a:p>
            <a:fld id="{66F6FF41-5833-4EBF-9145-362BCED2914A}" type="slidenum">
              <a:rPr lang="en-US" smtClean="0">
                <a:solidFill>
                  <a:prstClr val="white">
                    <a:lumMod val="50000"/>
                  </a:prstClr>
                </a:solidFill>
              </a:rPr>
              <a:pPr/>
              <a:t>3</a:t>
            </a:fld>
            <a:endParaRPr lang="en-US">
              <a:solidFill>
                <a:prstClr val="white">
                  <a:lumMod val="50000"/>
                </a:prstClr>
              </a:solidFill>
            </a:endParaRPr>
          </a:p>
        </p:txBody>
      </p:sp>
      <p:sp>
        <p:nvSpPr>
          <p:cNvPr id="6" name="Text Placeholder 5"/>
          <p:cNvSpPr>
            <a:spLocks noGrp="1"/>
          </p:cNvSpPr>
          <p:nvPr>
            <p:ph type="body" sz="quarter" idx="15"/>
          </p:nvPr>
        </p:nvSpPr>
        <p:spPr>
          <a:xfrm>
            <a:off x="529811" y="7134371"/>
            <a:ext cx="8529521" cy="400050"/>
          </a:xfrm>
        </p:spPr>
        <p:txBody>
          <a:bodyPr/>
          <a:lstStyle/>
          <a:p>
            <a:r>
              <a:rPr lang="en-US" b="1"/>
              <a:t>Past performance is not a guarantee of future results. </a:t>
            </a:r>
            <a:r>
              <a:rPr lang="en-US"/>
              <a:t>Indices are not available for direct investment. Index performance does not reflect the expenses associated with the management of an actual portfolio.</a:t>
            </a:r>
          </a:p>
          <a:p>
            <a:r>
              <a:rPr lang="en-US"/>
              <a:t>Market segment (index representation) as follows: US Stock Market (Russell 3000 Index), International Developed Stocks (MSCI World ex USA Index [net dividends]), Emerging Markets (MSCI Emerging Markets Index [net dividends]), Global Real Estate (S&amp;P Global REIT Index [net dividends]), US Bond Market (Bloomberg US Aggregate Bond Index), and Global Bond Market ex US (Bloomberg Global Aggregate ex-USD Bond Index [hedged to USD]). S&amp;P data © 2024 S&amp;P Dow Jones Indices LLC, a division of S&amp;P Global. All rights reserved. Frank Russell Company is the source and owner of the trademarks, service marks, and copyrights related to the Russell Indexes. MSCI data © MSCI 2024, all rights reserved. Bloomberg data provided by Bloomberg.</a:t>
            </a:r>
          </a:p>
        </p:txBody>
      </p:sp>
      <p:sp>
        <p:nvSpPr>
          <p:cNvPr id="5" name="Text Placeholder 4"/>
          <p:cNvSpPr>
            <a:spLocks noGrp="1"/>
          </p:cNvSpPr>
          <p:nvPr>
            <p:ph type="body" sz="quarter" idx="14"/>
          </p:nvPr>
        </p:nvSpPr>
        <p:spPr>
          <a:xfrm>
            <a:off x="520288" y="1067438"/>
            <a:ext cx="8823326" cy="346075"/>
          </a:xfrm>
        </p:spPr>
        <p:txBody>
          <a:bodyPr/>
          <a:lstStyle/>
          <a:p>
            <a:pPr lvl="0"/>
            <a:r>
              <a:rPr lang="en-US"/>
              <a:t>Returns (USD), as of September 30, 2024</a:t>
            </a:r>
          </a:p>
        </p:txBody>
      </p:sp>
      <p:graphicFrame>
        <p:nvGraphicFramePr>
          <p:cNvPr id="7" name="Table 6">
            <a:extLst>
              <a:ext uri="{FF2B5EF4-FFF2-40B4-BE49-F238E27FC236}">
                <a16:creationId xmlns:a16="http://schemas.microsoft.com/office/drawing/2014/main" id="{D45D56A4-78A1-5BF7-2548-AF5E89F7DB3C}"/>
              </a:ext>
            </a:extLst>
          </p:cNvPr>
          <p:cNvGraphicFramePr>
            <a:graphicFrameLocks noGrp="1"/>
          </p:cNvGraphicFramePr>
          <p:nvPr>
            <p:extLst>
              <p:ext uri="{D42A27DB-BD31-4B8C-83A1-F6EECF244321}">
                <p14:modId xmlns:p14="http://schemas.microsoft.com/office/powerpoint/2010/main" val="2027031485"/>
              </p:ext>
            </p:extLst>
          </p:nvPr>
        </p:nvGraphicFramePr>
        <p:xfrm>
          <a:off x="609599" y="1603612"/>
          <a:ext cx="8839201" cy="4051472"/>
        </p:xfrm>
        <a:graphic>
          <a:graphicData uri="http://schemas.openxmlformats.org/drawingml/2006/table">
            <a:tbl>
              <a:tblPr firstRow="1" bandRow="1">
                <a:tableStyleId>{2D5ABB26-0587-4C30-8999-92F81FD0307C}</a:tableStyleId>
              </a:tblPr>
              <a:tblGrid>
                <a:gridCol w="1284193">
                  <a:extLst>
                    <a:ext uri="{9D8B030D-6E8A-4147-A177-3AD203B41FA5}">
                      <a16:colId xmlns:a16="http://schemas.microsoft.com/office/drawing/2014/main" val="1535697821"/>
                    </a:ext>
                  </a:extLst>
                </a:gridCol>
                <a:gridCol w="1259168">
                  <a:extLst>
                    <a:ext uri="{9D8B030D-6E8A-4147-A177-3AD203B41FA5}">
                      <a16:colId xmlns:a16="http://schemas.microsoft.com/office/drawing/2014/main" val="3722691688"/>
                    </a:ext>
                  </a:extLst>
                </a:gridCol>
                <a:gridCol w="1259168">
                  <a:extLst>
                    <a:ext uri="{9D8B030D-6E8A-4147-A177-3AD203B41FA5}">
                      <a16:colId xmlns:a16="http://schemas.microsoft.com/office/drawing/2014/main" val="1511499536"/>
                    </a:ext>
                  </a:extLst>
                </a:gridCol>
                <a:gridCol w="1259168">
                  <a:extLst>
                    <a:ext uri="{9D8B030D-6E8A-4147-A177-3AD203B41FA5}">
                      <a16:colId xmlns:a16="http://schemas.microsoft.com/office/drawing/2014/main" val="3970493082"/>
                    </a:ext>
                  </a:extLst>
                </a:gridCol>
                <a:gridCol w="1259168">
                  <a:extLst>
                    <a:ext uri="{9D8B030D-6E8A-4147-A177-3AD203B41FA5}">
                      <a16:colId xmlns:a16="http://schemas.microsoft.com/office/drawing/2014/main" val="1761197817"/>
                    </a:ext>
                  </a:extLst>
                </a:gridCol>
                <a:gridCol w="1259168">
                  <a:extLst>
                    <a:ext uri="{9D8B030D-6E8A-4147-A177-3AD203B41FA5}">
                      <a16:colId xmlns:a16="http://schemas.microsoft.com/office/drawing/2014/main" val="3406411067"/>
                    </a:ext>
                  </a:extLst>
                </a:gridCol>
                <a:gridCol w="1259168">
                  <a:extLst>
                    <a:ext uri="{9D8B030D-6E8A-4147-A177-3AD203B41FA5}">
                      <a16:colId xmlns:a16="http://schemas.microsoft.com/office/drawing/2014/main" val="2190678673"/>
                    </a:ext>
                  </a:extLst>
                </a:gridCol>
              </a:tblGrid>
              <a:tr h="241847">
                <a:tc>
                  <a:txBody>
                    <a:bodyPr/>
                    <a:lstStyle/>
                    <a:p>
                      <a:endParaRPr lang="en-US" sz="12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a:r>
                        <a:rPr lang="en-US" sz="1050">
                          <a:solidFill>
                            <a:schemeClr val="tx1"/>
                          </a:solidFill>
                        </a:rPr>
                        <a:t>Stocks</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050">
                          <a:solidFill>
                            <a:schemeClr val="tx1"/>
                          </a:solidFill>
                        </a:rPr>
                        <a:t>Bonds</a:t>
                      </a: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6081929"/>
                  </a:ext>
                </a:extLst>
              </a:tr>
              <a:tr h="503318">
                <a:tc>
                  <a:txBody>
                    <a:bodyPr/>
                    <a:lstStyle/>
                    <a:p>
                      <a:endParaRPr lang="en-US" sz="12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a:solidFill>
                            <a:schemeClr val="tx1"/>
                          </a:solidFill>
                        </a:rPr>
                        <a:t>US Stock</a:t>
                      </a:r>
                    </a:p>
                    <a:p>
                      <a:pPr algn="ctr"/>
                      <a:r>
                        <a:rPr lang="en-US" sz="1000">
                          <a:solidFill>
                            <a:schemeClr val="tx1"/>
                          </a:solidFill>
                        </a:rPr>
                        <a:t>Market</a:t>
                      </a:r>
                    </a:p>
                  </a:txBody>
                  <a:tcPr anchor="b">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International Developed Stocks</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Emerging</a:t>
                      </a:r>
                    </a:p>
                    <a:p>
                      <a:pPr algn="ctr"/>
                      <a:r>
                        <a:rPr lang="en-US" sz="1000">
                          <a:solidFill>
                            <a:schemeClr val="tx1"/>
                          </a:solidFill>
                        </a:rPr>
                        <a:t>Markets Stocks</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Global</a:t>
                      </a:r>
                    </a:p>
                    <a:p>
                      <a:pPr algn="ctr"/>
                      <a:r>
                        <a:rPr lang="en-US" sz="1000">
                          <a:solidFill>
                            <a:schemeClr val="tx1"/>
                          </a:solidFill>
                        </a:rPr>
                        <a:t>Real Estate</a:t>
                      </a:r>
                    </a:p>
                  </a:txBody>
                  <a:tcPr anchor="b">
                    <a:lnL w="6350" cap="flat" cmpd="sng" algn="ctr">
                      <a:solidFill>
                        <a:schemeClr val="bg1"/>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US Bond </a:t>
                      </a:r>
                    </a:p>
                    <a:p>
                      <a:pPr algn="ctr"/>
                      <a:r>
                        <a:rPr lang="en-US" sz="1000">
                          <a:solidFill>
                            <a:schemeClr val="tx1"/>
                          </a:solidFill>
                        </a:rPr>
                        <a:t>Market</a:t>
                      </a:r>
                    </a:p>
                  </a:txBody>
                  <a:tcPr anchor="b">
                    <a:lnL w="19050" cap="flat" cmpd="sng" algn="ctr">
                      <a:solidFill>
                        <a:schemeClr val="bg1">
                          <a:lumMod val="50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Global Bond </a:t>
                      </a:r>
                    </a:p>
                    <a:p>
                      <a:pPr algn="ctr"/>
                      <a:r>
                        <a:rPr lang="en-US" sz="1000">
                          <a:solidFill>
                            <a:schemeClr val="tx1"/>
                          </a:solidFill>
                        </a:rPr>
                        <a:t>Market ex US</a:t>
                      </a:r>
                    </a:p>
                  </a:txBody>
                  <a:tcPr anchor="b">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95339872"/>
                  </a:ext>
                </a:extLst>
              </a:tr>
              <a:tr h="311482">
                <a:tc>
                  <a:txBody>
                    <a:bodyPr/>
                    <a:lstStyle/>
                    <a:p>
                      <a:r>
                        <a:rPr lang="en-US" sz="1100" b="1">
                          <a:solidFill>
                            <a:schemeClr val="tx1"/>
                          </a:solidFill>
                          <a:latin typeface="Avenir LT 65 Medium" panose="020B0603020000020003" pitchFamily="34" charset="0"/>
                        </a:rPr>
                        <a:t>Q3 2024</a:t>
                      </a:r>
                    </a:p>
                  </a:txBody>
                  <a:tcPr marL="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chemeClr val="tx1"/>
                          </a:solidFill>
                          <a:latin typeface="+mn-lt"/>
                          <a:ea typeface="+mn-ea"/>
                          <a:cs typeface="+mn-cs"/>
                        </a:rPr>
                        <a:t>6.23%</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chemeClr val="tx1"/>
                          </a:solidFill>
                          <a:latin typeface="+mn-lt"/>
                          <a:ea typeface="+mn-ea"/>
                          <a:cs typeface="+mn-cs"/>
                        </a:rPr>
                        <a:t>7.76%</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chemeClr val="tx1"/>
                          </a:solidFill>
                          <a:latin typeface="+mn-lt"/>
                          <a:ea typeface="+mn-ea"/>
                          <a:cs typeface="+mn-cs"/>
                        </a:rPr>
                        <a:t>8.72%</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chemeClr val="tx1"/>
                          </a:solidFill>
                          <a:latin typeface="+mn-lt"/>
                          <a:ea typeface="+mn-ea"/>
                          <a:cs typeface="+mn-cs"/>
                        </a:rPr>
                        <a:t>16.04%</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chemeClr val="tx1"/>
                          </a:solidFill>
                          <a:latin typeface="+mn-lt"/>
                          <a:ea typeface="+mn-ea"/>
                          <a:cs typeface="+mn-cs"/>
                        </a:rPr>
                        <a:t>5.20%</a:t>
                      </a: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chemeClr val="tx1"/>
                          </a:solidFill>
                          <a:latin typeface="+mn-lt"/>
                          <a:ea typeface="+mn-ea"/>
                          <a:cs typeface="+mn-cs"/>
                        </a:rPr>
                        <a:t>3.48%</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2145158"/>
                  </a:ext>
                </a:extLst>
              </a:tr>
              <a:tr h="673682">
                <a:tc>
                  <a:txBody>
                    <a:bodyPr/>
                    <a:lstStyle/>
                    <a:p>
                      <a:endParaRPr lang="en-US" sz="1000" b="1">
                        <a:solidFill>
                          <a:schemeClr val="tx1"/>
                        </a:solidFill>
                      </a:endParaRPr>
                    </a:p>
                  </a:txBody>
                  <a:tcPr marL="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8481374"/>
                  </a:ext>
                </a:extLst>
              </a:tr>
              <a:tr h="311482">
                <a:tc gridSpan="2">
                  <a:txBody>
                    <a:bodyPr/>
                    <a:lstStyle/>
                    <a:p>
                      <a:r>
                        <a:rPr lang="en-US" sz="1100" b="1">
                          <a:solidFill>
                            <a:schemeClr val="tx1"/>
                          </a:solidFill>
                          <a:latin typeface="Avenir LT 65 Medium" panose="020B0603020000020003" pitchFamily="34" charset="0"/>
                        </a:rPr>
                        <a:t>Since January 2001</a:t>
                      </a:r>
                    </a:p>
                  </a:txBody>
                  <a:tcPr marL="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20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 </a:t>
                      </a: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 </a:t>
                      </a: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611152"/>
                  </a:ext>
                </a:extLst>
              </a:tr>
              <a:tr h="548640">
                <a:tc>
                  <a:txBody>
                    <a:bodyPr/>
                    <a:lstStyle/>
                    <a:p>
                      <a:r>
                        <a:rPr lang="en-US" sz="1050" b="0">
                          <a:solidFill>
                            <a:schemeClr val="tx1">
                              <a:lumMod val="65000"/>
                              <a:lumOff val="35000"/>
                            </a:schemeClr>
                          </a:solidFill>
                          <a:latin typeface="+mn-lt"/>
                        </a:rPr>
                        <a:t>Average</a:t>
                      </a:r>
                      <a:br>
                        <a:rPr lang="en-US" sz="1050" b="0">
                          <a:solidFill>
                            <a:schemeClr val="tx1">
                              <a:lumMod val="65000"/>
                              <a:lumOff val="35000"/>
                            </a:schemeClr>
                          </a:solidFill>
                          <a:latin typeface="+mn-lt"/>
                        </a:rPr>
                      </a:br>
                      <a:r>
                        <a:rPr lang="en-US" sz="1050" b="0">
                          <a:solidFill>
                            <a:schemeClr val="tx1">
                              <a:lumMod val="65000"/>
                              <a:lumOff val="35000"/>
                            </a:schemeClr>
                          </a:solidFill>
                          <a:latin typeface="+mn-lt"/>
                        </a:rPr>
                        <a:t>Quarterly Return</a:t>
                      </a:r>
                    </a:p>
                  </a:txBody>
                  <a:tcPr marL="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2.4%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2.6%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2.3%</a:t>
                      </a: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1.0%</a:t>
                      </a: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8993186"/>
                  </a:ext>
                </a:extLst>
              </a:tr>
              <a:tr h="357137">
                <a:tc rowSpan="2">
                  <a:txBody>
                    <a:bodyPr/>
                    <a:lstStyle/>
                    <a:p>
                      <a:r>
                        <a:rPr lang="en-US" sz="1050" b="0">
                          <a:solidFill>
                            <a:schemeClr val="tx1">
                              <a:lumMod val="65000"/>
                              <a:lumOff val="35000"/>
                            </a:schemeClr>
                          </a:solidFill>
                          <a:latin typeface="+mn-lt"/>
                        </a:rPr>
                        <a:t>Best </a:t>
                      </a:r>
                      <a:br>
                        <a:rPr lang="en-US" sz="1050" b="0">
                          <a:solidFill>
                            <a:schemeClr val="tx1">
                              <a:lumMod val="65000"/>
                              <a:lumOff val="35000"/>
                            </a:schemeClr>
                          </a:solidFill>
                          <a:latin typeface="+mn-lt"/>
                        </a:rPr>
                      </a:br>
                      <a:r>
                        <a:rPr lang="en-US" sz="1050" b="0">
                          <a:solidFill>
                            <a:schemeClr val="tx1">
                              <a:lumMod val="65000"/>
                              <a:lumOff val="35000"/>
                            </a:schemeClr>
                          </a:solidFill>
                          <a:latin typeface="+mn-lt"/>
                        </a:rPr>
                        <a:t>Quarter</a:t>
                      </a:r>
                    </a:p>
                  </a:txBody>
                  <a:tcPr marL="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22.0%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25.9%</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34.7%</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32.3%</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6.8%</a:t>
                      </a: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5.4%</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3928344"/>
                  </a:ext>
                </a:extLst>
              </a:tr>
              <a:tr h="357137">
                <a:tc vMerge="1">
                  <a:txBody>
                    <a:bodyPr/>
                    <a:lstStyle/>
                    <a:p>
                      <a:r>
                        <a:rPr lang="en-US" sz="1200">
                          <a:solidFill>
                            <a:schemeClr val="tx1"/>
                          </a:solidFill>
                        </a:rPr>
                        <a:t>15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2020 Q2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2009 Q2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2009 Q2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2009 Q3</a:t>
                      </a:r>
                    </a:p>
                  </a:txBody>
                  <a:tcP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2023 Q4</a:t>
                      </a:r>
                    </a:p>
                  </a:txBody>
                  <a:tcP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2023 Q4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6770325"/>
                  </a:ext>
                </a:extLst>
              </a:tr>
              <a:tr h="357137">
                <a:tc rowSpan="2">
                  <a:txBody>
                    <a:bodyPr/>
                    <a:lstStyle/>
                    <a:p>
                      <a:r>
                        <a:rPr lang="en-US" sz="1050" b="0">
                          <a:solidFill>
                            <a:schemeClr val="tx1">
                              <a:lumMod val="65000"/>
                              <a:lumOff val="35000"/>
                            </a:schemeClr>
                          </a:solidFill>
                          <a:latin typeface="+mn-lt"/>
                        </a:rPr>
                        <a:t>Worst</a:t>
                      </a:r>
                      <a:br>
                        <a:rPr lang="en-US" sz="1050" b="0">
                          <a:solidFill>
                            <a:schemeClr val="tx1">
                              <a:lumMod val="65000"/>
                              <a:lumOff val="35000"/>
                            </a:schemeClr>
                          </a:solidFill>
                          <a:latin typeface="+mn-lt"/>
                        </a:rPr>
                      </a:br>
                      <a:r>
                        <a:rPr lang="en-US" sz="1050" b="0">
                          <a:solidFill>
                            <a:schemeClr val="tx1">
                              <a:lumMod val="65000"/>
                              <a:lumOff val="35000"/>
                            </a:schemeClr>
                          </a:solidFill>
                          <a:latin typeface="+mn-lt"/>
                        </a:rPr>
                        <a:t>Quarter</a:t>
                      </a:r>
                    </a:p>
                  </a:txBody>
                  <a:tcPr marL="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-22.8%</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-23.3%</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-27.6%</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-36.1%</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-5.9%</a:t>
                      </a: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-4.1%</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196094"/>
                  </a:ext>
                </a:extLst>
              </a:tr>
              <a:tr h="357137">
                <a:tc vMerge="1">
                  <a:txBody>
                    <a:bodyPr/>
                    <a:lstStyle/>
                    <a:p>
                      <a:r>
                        <a:rPr lang="en-US" sz="1200">
                          <a:solidFill>
                            <a:schemeClr val="tx1"/>
                          </a:solidFill>
                        </a:rPr>
                        <a:t>20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2008 Q4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2020 Q1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2008 Q4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2008 Q4</a:t>
                      </a:r>
                    </a:p>
                  </a:txBody>
                  <a:tcP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2022 Q1</a:t>
                      </a:r>
                    </a:p>
                  </a:txBody>
                  <a:tcP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2022 Q1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0416347"/>
                  </a:ext>
                </a:extLst>
              </a:tr>
            </a:tbl>
          </a:graphicData>
        </a:graphic>
      </p:graphicFrame>
      <p:sp>
        <p:nvSpPr>
          <p:cNvPr id="9" name="Up Arrow 1">
            <a:extLst>
              <a:ext uri="{FF2B5EF4-FFF2-40B4-BE49-F238E27FC236}">
                <a16:creationId xmlns:a16="http://schemas.microsoft.com/office/drawing/2014/main" id="{6B991722-3EBC-32D7-3142-E115FE378434}"/>
              </a:ext>
            </a:extLst>
          </p:cNvPr>
          <p:cNvSpPr/>
          <p:nvPr/>
        </p:nvSpPr>
        <p:spPr>
          <a:xfrm flipV="1">
            <a:off x="4872680" y="272511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0" name="Up Arrow 1">
            <a:extLst>
              <a:ext uri="{FF2B5EF4-FFF2-40B4-BE49-F238E27FC236}">
                <a16:creationId xmlns:a16="http://schemas.microsoft.com/office/drawing/2014/main" id="{84152277-CB79-7942-A0F1-574416E15FF6}"/>
              </a:ext>
            </a:extLst>
          </p:cNvPr>
          <p:cNvSpPr/>
          <p:nvPr/>
        </p:nvSpPr>
        <p:spPr>
          <a:xfrm flipV="1">
            <a:off x="8680061" y="272511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1" name="Up Arrow 1">
            <a:extLst>
              <a:ext uri="{FF2B5EF4-FFF2-40B4-BE49-F238E27FC236}">
                <a16:creationId xmlns:a16="http://schemas.microsoft.com/office/drawing/2014/main" id="{AF3741F9-6C46-DB6E-13FD-6D53EA410B76}"/>
              </a:ext>
            </a:extLst>
          </p:cNvPr>
          <p:cNvSpPr/>
          <p:nvPr/>
        </p:nvSpPr>
        <p:spPr>
          <a:xfrm flipV="1">
            <a:off x="2334426" y="272511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2" name="Up Arrow 1">
            <a:extLst>
              <a:ext uri="{FF2B5EF4-FFF2-40B4-BE49-F238E27FC236}">
                <a16:creationId xmlns:a16="http://schemas.microsoft.com/office/drawing/2014/main" id="{FAC6321A-27B1-A58D-C533-97CD800C47DF}"/>
              </a:ext>
            </a:extLst>
          </p:cNvPr>
          <p:cNvSpPr/>
          <p:nvPr/>
        </p:nvSpPr>
        <p:spPr>
          <a:xfrm flipV="1">
            <a:off x="3603553" y="272511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3" name="Up Arrow 1">
            <a:extLst>
              <a:ext uri="{FF2B5EF4-FFF2-40B4-BE49-F238E27FC236}">
                <a16:creationId xmlns:a16="http://schemas.microsoft.com/office/drawing/2014/main" id="{BEA9ADBD-0B8D-EA0D-C36C-C8BC29037884}"/>
              </a:ext>
            </a:extLst>
          </p:cNvPr>
          <p:cNvSpPr/>
          <p:nvPr/>
        </p:nvSpPr>
        <p:spPr>
          <a:xfrm rot="10800000">
            <a:off x="6141807" y="2725116"/>
            <a:ext cx="269687" cy="287578"/>
          </a:xfrm>
          <a:prstGeom prst="upArrow">
            <a:avLst/>
          </a:prstGeom>
          <a:solidFill>
            <a:schemeClr val="accent2"/>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4" name="Up Arrow 1">
            <a:extLst>
              <a:ext uri="{FF2B5EF4-FFF2-40B4-BE49-F238E27FC236}">
                <a16:creationId xmlns:a16="http://schemas.microsoft.com/office/drawing/2014/main" id="{3278A8A5-D916-E844-74C2-56FCE6228EC3}"/>
              </a:ext>
            </a:extLst>
          </p:cNvPr>
          <p:cNvSpPr/>
          <p:nvPr/>
        </p:nvSpPr>
        <p:spPr>
          <a:xfrm rot="10800000">
            <a:off x="7410934" y="2725116"/>
            <a:ext cx="269687" cy="287578"/>
          </a:xfrm>
          <a:prstGeom prst="upArrow">
            <a:avLst/>
          </a:prstGeom>
          <a:solidFill>
            <a:schemeClr val="accent2"/>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pic>
        <p:nvPicPr>
          <p:cNvPr id="8" name="Picture Placeholder 2" descr="A purple text on a black background&#10;&#10;Description automatically generated">
            <a:extLst>
              <a:ext uri="{FF2B5EF4-FFF2-40B4-BE49-F238E27FC236}">
                <a16:creationId xmlns:a16="http://schemas.microsoft.com/office/drawing/2014/main" id="{A0D141A5-4D34-B76A-EE98-63FD81568DDB}"/>
              </a:ext>
            </a:extLst>
          </p:cNvPr>
          <p:cNvPicPr>
            <a:picLocks noGrp="1" noChangeAspect="1"/>
          </p:cNvPicPr>
          <p:nvPr>
            <p:ph type="pic" sz="quarter" idx="13"/>
          </p:nvPr>
        </p:nvPicPr>
        <p:blipFill rotWithShape="1">
          <a:blip r:embed="rId3"/>
          <a:srcRect l="-7796" t="-22449" r="-7796" b="-13265"/>
          <a:stretch/>
        </p:blipFill>
        <p:spPr>
          <a:xfrm>
            <a:off x="6762078" y="179125"/>
            <a:ext cx="3200780" cy="994100"/>
          </a:xfrm>
        </p:spPr>
      </p:pic>
    </p:spTree>
    <p:extLst>
      <p:ext uri="{BB962C8B-B14F-4D97-AF65-F5344CB8AC3E}">
        <p14:creationId xmlns:p14="http://schemas.microsoft.com/office/powerpoint/2010/main" val="2319847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70FC8FC7-069C-2BCC-C2E2-3A1899C9F4B3}"/>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135212</a:t>
            </a:r>
          </a:p>
        </p:txBody>
      </p:sp>
      <p:sp>
        <p:nvSpPr>
          <p:cNvPr id="3" name="Title 2"/>
          <p:cNvSpPr>
            <a:spLocks noGrp="1"/>
          </p:cNvSpPr>
          <p:nvPr>
            <p:ph type="title"/>
          </p:nvPr>
        </p:nvSpPr>
        <p:spPr>
          <a:xfrm>
            <a:off x="510762" y="657966"/>
            <a:ext cx="9052560" cy="521864"/>
          </a:xfrm>
          <a:noFill/>
        </p:spPr>
        <p:txBody>
          <a:bodyPr/>
          <a:lstStyle/>
          <a:p>
            <a:r>
              <a:rPr lang="en-US"/>
              <a:t>Long-Term Market Summary</a:t>
            </a:r>
          </a:p>
        </p:txBody>
      </p:sp>
      <p:sp>
        <p:nvSpPr>
          <p:cNvPr id="2" name="Slide Number Placeholder 1"/>
          <p:cNvSpPr>
            <a:spLocks noGrp="1"/>
          </p:cNvSpPr>
          <p:nvPr>
            <p:ph type="sldNum" sz="quarter" idx="12"/>
          </p:nvPr>
        </p:nvSpPr>
        <p:spPr/>
        <p:txBody>
          <a:bodyPr/>
          <a:lstStyle/>
          <a:p>
            <a:pPr marL="0" marR="0" lvl="0" indent="0" algn="r" defTabSz="1018228" rtl="0" eaLnBrk="1" fontAlgn="auto" latinLnBrk="0" hangingPunct="1">
              <a:lnSpc>
                <a:spcPct val="100000"/>
              </a:lnSpc>
              <a:spcBef>
                <a:spcPts val="0"/>
              </a:spcBef>
              <a:spcAft>
                <a:spcPts val="0"/>
              </a:spcAft>
              <a:buClrTx/>
              <a:buSzTx/>
              <a:buFontTx/>
              <a:buNone/>
              <a:tabLst/>
              <a:defRPr/>
            </a:pPr>
            <a:fld id="{66F6FF41-5833-4EBF-9145-362BCED2914A}" type="slidenum">
              <a:rPr kumimoji="0" lang="en-US" sz="1000" b="0" i="0" u="none" strike="noStrike" kern="1200" cap="none" spc="0" normalizeH="0" baseline="0" noProof="0" smtClean="0">
                <a:ln>
                  <a:noFill/>
                </a:ln>
                <a:solidFill>
                  <a:prstClr val="white">
                    <a:lumMod val="50000"/>
                  </a:prstClr>
                </a:solidFill>
                <a:effectLst/>
                <a:uLnTx/>
                <a:uFillTx/>
                <a:latin typeface="Arial"/>
                <a:ea typeface="+mn-ea"/>
                <a:cs typeface="+mn-cs"/>
              </a:rPr>
              <a:pPr marL="0" marR="0" lvl="0" indent="0" algn="r" defTabSz="1018228"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a:ln>
                <a:noFill/>
              </a:ln>
              <a:solidFill>
                <a:prstClr val="white">
                  <a:lumMod val="50000"/>
                </a:prstClr>
              </a:solidFill>
              <a:effectLst/>
              <a:uLnTx/>
              <a:uFillTx/>
              <a:latin typeface="Arial"/>
              <a:ea typeface="+mn-ea"/>
              <a:cs typeface="+mn-cs"/>
            </a:endParaRPr>
          </a:p>
        </p:txBody>
      </p:sp>
      <p:sp>
        <p:nvSpPr>
          <p:cNvPr id="5" name="Text Placeholder 4"/>
          <p:cNvSpPr>
            <a:spLocks noGrp="1"/>
          </p:cNvSpPr>
          <p:nvPr>
            <p:ph type="body" sz="quarter" idx="14"/>
          </p:nvPr>
        </p:nvSpPr>
        <p:spPr>
          <a:xfrm>
            <a:off x="522779" y="1067438"/>
            <a:ext cx="8823326" cy="346075"/>
          </a:xfrm>
        </p:spPr>
        <p:txBody>
          <a:bodyPr/>
          <a:lstStyle/>
          <a:p>
            <a:pPr lvl="0"/>
            <a:r>
              <a:rPr lang="en-US"/>
              <a:t>Returns (USD), as of September 30, 2024</a:t>
            </a:r>
          </a:p>
        </p:txBody>
      </p:sp>
      <p:sp>
        <p:nvSpPr>
          <p:cNvPr id="6" name="Text Placeholder 5"/>
          <p:cNvSpPr>
            <a:spLocks noGrp="1"/>
          </p:cNvSpPr>
          <p:nvPr>
            <p:ph type="body" sz="quarter" idx="15"/>
          </p:nvPr>
        </p:nvSpPr>
        <p:spPr>
          <a:xfrm>
            <a:off x="529812" y="7134371"/>
            <a:ext cx="8614188" cy="400050"/>
          </a:xfrm>
        </p:spPr>
        <p:txBody>
          <a:bodyPr/>
          <a:lstStyle/>
          <a:p>
            <a:endParaRPr lang="en-US"/>
          </a:p>
          <a:p>
            <a:r>
              <a:rPr lang="en-US" b="1"/>
              <a:t>Past performance is not a guarantee of future results. </a:t>
            </a:r>
            <a:r>
              <a:rPr lang="en-US"/>
              <a:t>Indices are not available for direct investment. Index performance does not reflect the expenses associated with the management of an actual portfolio.</a:t>
            </a:r>
          </a:p>
          <a:p>
            <a:r>
              <a:rPr lang="en-US"/>
              <a:t>Market segment (index representation) as follows: US Stock Market (Russell 3000 Index), International Developed Stocks (MSCI World ex USA Index [net dividends]), Emerging Markets (MSCI Emerging Markets Index [net dividends]), Global Real Estate (S&amp;P Global REIT Index [net dividends]), US Bond Market (Bloomberg US Aggregate Bond Index), and Global Bond Market ex US (Bloomberg Global Aggregate ex-USD Bond Index [hedged to USD]). S&amp;P data © 2024 S&amp;P Dow Jones Indices LLC, a division of S&amp;P Global. All rights reserved. Frank Russell Company is the source and owner of the trademarks, service marks, and copyrights related to the Russell Indexes. MSCI data © MSCI 2024, all rights reserved. Bloomberg data provided by Bloomberg.</a:t>
            </a:r>
          </a:p>
        </p:txBody>
      </p:sp>
      <p:graphicFrame>
        <p:nvGraphicFramePr>
          <p:cNvPr id="7" name="Table 6">
            <a:extLst>
              <a:ext uri="{FF2B5EF4-FFF2-40B4-BE49-F238E27FC236}">
                <a16:creationId xmlns:a16="http://schemas.microsoft.com/office/drawing/2014/main" id="{DE799D7B-A74A-64AE-04AA-E84D6F2F60AA}"/>
              </a:ext>
            </a:extLst>
          </p:cNvPr>
          <p:cNvGraphicFramePr>
            <a:graphicFrameLocks noGrp="1"/>
          </p:cNvGraphicFramePr>
          <p:nvPr>
            <p:extLst>
              <p:ext uri="{D42A27DB-BD31-4B8C-83A1-F6EECF244321}">
                <p14:modId xmlns:p14="http://schemas.microsoft.com/office/powerpoint/2010/main" val="2481235323"/>
              </p:ext>
            </p:extLst>
          </p:nvPr>
        </p:nvGraphicFramePr>
        <p:xfrm>
          <a:off x="609600" y="1603611"/>
          <a:ext cx="8839200" cy="3175195"/>
        </p:xfrm>
        <a:graphic>
          <a:graphicData uri="http://schemas.openxmlformats.org/drawingml/2006/table">
            <a:tbl>
              <a:tblPr firstRow="1" bandRow="1">
                <a:tableStyleId>{2D5ABB26-0587-4C30-8999-92F81FD0307C}</a:tableStyleId>
              </a:tblPr>
              <a:tblGrid>
                <a:gridCol w="1284192">
                  <a:extLst>
                    <a:ext uri="{9D8B030D-6E8A-4147-A177-3AD203B41FA5}">
                      <a16:colId xmlns:a16="http://schemas.microsoft.com/office/drawing/2014/main" val="1535697821"/>
                    </a:ext>
                  </a:extLst>
                </a:gridCol>
                <a:gridCol w="1259168">
                  <a:extLst>
                    <a:ext uri="{9D8B030D-6E8A-4147-A177-3AD203B41FA5}">
                      <a16:colId xmlns:a16="http://schemas.microsoft.com/office/drawing/2014/main" val="3722691688"/>
                    </a:ext>
                  </a:extLst>
                </a:gridCol>
                <a:gridCol w="1259168">
                  <a:extLst>
                    <a:ext uri="{9D8B030D-6E8A-4147-A177-3AD203B41FA5}">
                      <a16:colId xmlns:a16="http://schemas.microsoft.com/office/drawing/2014/main" val="1511499536"/>
                    </a:ext>
                  </a:extLst>
                </a:gridCol>
                <a:gridCol w="1259168">
                  <a:extLst>
                    <a:ext uri="{9D8B030D-6E8A-4147-A177-3AD203B41FA5}">
                      <a16:colId xmlns:a16="http://schemas.microsoft.com/office/drawing/2014/main" val="3970493082"/>
                    </a:ext>
                  </a:extLst>
                </a:gridCol>
                <a:gridCol w="1259168">
                  <a:extLst>
                    <a:ext uri="{9D8B030D-6E8A-4147-A177-3AD203B41FA5}">
                      <a16:colId xmlns:a16="http://schemas.microsoft.com/office/drawing/2014/main" val="1761197817"/>
                    </a:ext>
                  </a:extLst>
                </a:gridCol>
                <a:gridCol w="1259168">
                  <a:extLst>
                    <a:ext uri="{9D8B030D-6E8A-4147-A177-3AD203B41FA5}">
                      <a16:colId xmlns:a16="http://schemas.microsoft.com/office/drawing/2014/main" val="3406411067"/>
                    </a:ext>
                  </a:extLst>
                </a:gridCol>
                <a:gridCol w="1259168">
                  <a:extLst>
                    <a:ext uri="{9D8B030D-6E8A-4147-A177-3AD203B41FA5}">
                      <a16:colId xmlns:a16="http://schemas.microsoft.com/office/drawing/2014/main" val="2190678673"/>
                    </a:ext>
                  </a:extLst>
                </a:gridCol>
              </a:tblGrid>
              <a:tr h="280874">
                <a:tc>
                  <a:txBody>
                    <a:bodyPr/>
                    <a:lstStyle/>
                    <a:p>
                      <a:endParaRPr lang="en-US" sz="12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a:r>
                        <a:rPr lang="en-US" sz="1050">
                          <a:solidFill>
                            <a:schemeClr val="tx1"/>
                          </a:solidFill>
                        </a:rPr>
                        <a:t>Stocks</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050">
                          <a:solidFill>
                            <a:schemeClr val="tx1"/>
                          </a:solidFill>
                        </a:rPr>
                        <a:t>Bonds</a:t>
                      </a: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6081929"/>
                  </a:ext>
                </a:extLst>
              </a:tr>
              <a:tr h="405707">
                <a:tc>
                  <a:txBody>
                    <a:bodyPr/>
                    <a:lstStyle/>
                    <a:p>
                      <a:endParaRPr lang="en-US" sz="12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a:solidFill>
                            <a:schemeClr val="tx1"/>
                          </a:solidFill>
                        </a:rPr>
                        <a:t>US Stock</a:t>
                      </a:r>
                    </a:p>
                    <a:p>
                      <a:pPr algn="ctr"/>
                      <a:r>
                        <a:rPr lang="en-US" sz="1000">
                          <a:solidFill>
                            <a:schemeClr val="tx1"/>
                          </a:solidFill>
                        </a:rPr>
                        <a:t>Market</a:t>
                      </a:r>
                    </a:p>
                  </a:txBody>
                  <a:tcPr anchor="b">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International Developed Stocks</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Emerging</a:t>
                      </a:r>
                    </a:p>
                    <a:p>
                      <a:pPr algn="ctr"/>
                      <a:r>
                        <a:rPr lang="en-US" sz="1000">
                          <a:solidFill>
                            <a:schemeClr val="tx1"/>
                          </a:solidFill>
                        </a:rPr>
                        <a:t>Markets Stocks</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Global</a:t>
                      </a:r>
                    </a:p>
                    <a:p>
                      <a:pPr algn="ctr"/>
                      <a:r>
                        <a:rPr lang="en-US" sz="1000">
                          <a:solidFill>
                            <a:schemeClr val="tx1"/>
                          </a:solidFill>
                        </a:rPr>
                        <a:t>Real Estate</a:t>
                      </a:r>
                    </a:p>
                  </a:txBody>
                  <a:tcPr anchor="b">
                    <a:lnL w="6350" cap="flat" cmpd="sng" algn="ctr">
                      <a:solidFill>
                        <a:schemeClr val="bg1"/>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US Bond </a:t>
                      </a:r>
                    </a:p>
                    <a:p>
                      <a:pPr algn="ctr"/>
                      <a:r>
                        <a:rPr lang="en-US" sz="1000">
                          <a:solidFill>
                            <a:schemeClr val="tx1"/>
                          </a:solidFill>
                        </a:rPr>
                        <a:t>Market</a:t>
                      </a:r>
                    </a:p>
                  </a:txBody>
                  <a:tcPr anchor="b">
                    <a:lnL w="19050" cap="flat" cmpd="sng" algn="ctr">
                      <a:solidFill>
                        <a:schemeClr val="bg1">
                          <a:lumMod val="50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Global Bond </a:t>
                      </a:r>
                    </a:p>
                    <a:p>
                      <a:pPr algn="ctr"/>
                      <a:r>
                        <a:rPr lang="en-US" sz="1000">
                          <a:solidFill>
                            <a:schemeClr val="tx1"/>
                          </a:solidFill>
                        </a:rPr>
                        <a:t>Market ex US</a:t>
                      </a:r>
                    </a:p>
                  </a:txBody>
                  <a:tcPr anchor="b">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95339872"/>
                  </a:ext>
                </a:extLst>
              </a:tr>
              <a:tr h="361747">
                <a:tc>
                  <a:txBody>
                    <a:bodyPr/>
                    <a:lstStyle/>
                    <a:p>
                      <a:r>
                        <a:rPr lang="en-US" sz="1100">
                          <a:solidFill>
                            <a:schemeClr val="tx1"/>
                          </a:solidFill>
                          <a:latin typeface="Avenir LT 65 Medium" panose="020B0603020000020003" pitchFamily="34" charset="0"/>
                        </a:rPr>
                        <a:t>1 Year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35.19%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24.98%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26.05%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30.43%</a:t>
                      </a: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11.57%</a:t>
                      </a: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9.78%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2145158"/>
                  </a:ext>
                </a:extLst>
              </a:tr>
              <a:tr h="467791">
                <a:tc>
                  <a:txBody>
                    <a:bodyPr/>
                    <a:lstStyle/>
                    <a:p>
                      <a:endParaRPr lang="en-US" sz="100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8481374"/>
                  </a:ext>
                </a:extLst>
              </a:tr>
              <a:tr h="361747">
                <a:tc>
                  <a:txBody>
                    <a:bodyPr/>
                    <a:lstStyle/>
                    <a:p>
                      <a:r>
                        <a:rPr lang="en-US" sz="1100">
                          <a:solidFill>
                            <a:schemeClr val="tx1"/>
                          </a:solidFill>
                          <a:latin typeface="Avenir LT 65 Medium" panose="020B0603020000020003" pitchFamily="34" charset="0"/>
                        </a:rPr>
                        <a:t>5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15.26%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8.36%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5.75%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2.54%</a:t>
                      </a: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0.33%</a:t>
                      </a: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0.64%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611152"/>
                  </a:ext>
                </a:extLst>
              </a:tr>
              <a:tr h="467791">
                <a:tc>
                  <a:txBody>
                    <a:bodyPr/>
                    <a:lstStyle/>
                    <a:p>
                      <a:endParaRPr lang="en-US" sz="120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solidFill>
                        </a:rPr>
                        <a:t> </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solidFill>
                        </a:rPr>
                        <a:t> </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solidFill>
                        </a:rPr>
                        <a:t> </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a:solidFill>
                          <a:schemeClr val="tx1"/>
                        </a:solidFill>
                      </a:endParaRP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8993186"/>
                  </a:ext>
                </a:extLst>
              </a:tr>
              <a:tr h="361747">
                <a:tc>
                  <a:txBody>
                    <a:bodyPr/>
                    <a:lstStyle/>
                    <a:p>
                      <a:r>
                        <a:rPr lang="en-US" sz="1100">
                          <a:solidFill>
                            <a:schemeClr val="tx1"/>
                          </a:solidFill>
                          <a:latin typeface="Avenir LT 65 Medium" panose="020B0603020000020003" pitchFamily="34" charset="0"/>
                        </a:rPr>
                        <a:t>10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12.83%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5.68%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4.02%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4.92%</a:t>
                      </a: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1.84%</a:t>
                      </a: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2.62%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0454611"/>
                  </a:ext>
                </a:extLst>
              </a:tr>
              <a:tr h="467791">
                <a:tc>
                  <a:txBody>
                    <a:bodyPr/>
                    <a:lstStyle/>
                    <a:p>
                      <a:endParaRPr lang="en-US" sz="120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3928344"/>
                  </a:ext>
                </a:extLst>
              </a:tr>
            </a:tbl>
          </a:graphicData>
        </a:graphic>
      </p:graphicFrame>
      <p:sp>
        <p:nvSpPr>
          <p:cNvPr id="8" name="Up Arrow 1">
            <a:extLst>
              <a:ext uri="{FF2B5EF4-FFF2-40B4-BE49-F238E27FC236}">
                <a16:creationId xmlns:a16="http://schemas.microsoft.com/office/drawing/2014/main" id="{0AE8091D-2A33-9AC1-AB77-67ECAA291358}"/>
              </a:ext>
            </a:extLst>
          </p:cNvPr>
          <p:cNvSpPr/>
          <p:nvPr/>
        </p:nvSpPr>
        <p:spPr>
          <a:xfrm flipV="1">
            <a:off x="7403150" y="262374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9" name="Up Arrow 1">
            <a:extLst>
              <a:ext uri="{FF2B5EF4-FFF2-40B4-BE49-F238E27FC236}">
                <a16:creationId xmlns:a16="http://schemas.microsoft.com/office/drawing/2014/main" id="{3E00AC00-FF24-287E-FF3D-16314605BE80}"/>
              </a:ext>
            </a:extLst>
          </p:cNvPr>
          <p:cNvSpPr/>
          <p:nvPr/>
        </p:nvSpPr>
        <p:spPr>
          <a:xfrm flipV="1">
            <a:off x="8670333" y="262374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0" name="Up Arrow 1">
            <a:extLst>
              <a:ext uri="{FF2B5EF4-FFF2-40B4-BE49-F238E27FC236}">
                <a16:creationId xmlns:a16="http://schemas.microsoft.com/office/drawing/2014/main" id="{044099E1-ABA5-640A-6A34-9FAC4B0F7C5A}"/>
              </a:ext>
            </a:extLst>
          </p:cNvPr>
          <p:cNvSpPr/>
          <p:nvPr/>
        </p:nvSpPr>
        <p:spPr>
          <a:xfrm flipV="1">
            <a:off x="4868788" y="262374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1" name="Up Arrow 1">
            <a:extLst>
              <a:ext uri="{FF2B5EF4-FFF2-40B4-BE49-F238E27FC236}">
                <a16:creationId xmlns:a16="http://schemas.microsoft.com/office/drawing/2014/main" id="{EFB14BA9-2465-CAAC-CDA4-99A16409A0C0}"/>
              </a:ext>
            </a:extLst>
          </p:cNvPr>
          <p:cNvSpPr/>
          <p:nvPr/>
        </p:nvSpPr>
        <p:spPr>
          <a:xfrm flipV="1">
            <a:off x="2334426" y="262374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2" name="Up Arrow 1">
            <a:extLst>
              <a:ext uri="{FF2B5EF4-FFF2-40B4-BE49-F238E27FC236}">
                <a16:creationId xmlns:a16="http://schemas.microsoft.com/office/drawing/2014/main" id="{DB9A3E10-9FB1-92AE-8627-4BE8DCE349F0}"/>
              </a:ext>
            </a:extLst>
          </p:cNvPr>
          <p:cNvSpPr/>
          <p:nvPr/>
        </p:nvSpPr>
        <p:spPr>
          <a:xfrm flipV="1">
            <a:off x="3601607" y="262374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3" name="Up Arrow 1">
            <a:extLst>
              <a:ext uri="{FF2B5EF4-FFF2-40B4-BE49-F238E27FC236}">
                <a16:creationId xmlns:a16="http://schemas.microsoft.com/office/drawing/2014/main" id="{10BE6260-6DA3-EAC6-E951-D50E72551149}"/>
              </a:ext>
            </a:extLst>
          </p:cNvPr>
          <p:cNvSpPr/>
          <p:nvPr/>
        </p:nvSpPr>
        <p:spPr>
          <a:xfrm flipV="1">
            <a:off x="6135969" y="262374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4" name="Up Arrow 1">
            <a:extLst>
              <a:ext uri="{FF2B5EF4-FFF2-40B4-BE49-F238E27FC236}">
                <a16:creationId xmlns:a16="http://schemas.microsoft.com/office/drawing/2014/main" id="{F2F86C5B-19B0-02F8-064E-9A008E5B1E73}"/>
              </a:ext>
            </a:extLst>
          </p:cNvPr>
          <p:cNvSpPr/>
          <p:nvPr/>
        </p:nvSpPr>
        <p:spPr>
          <a:xfrm flipV="1">
            <a:off x="7403150" y="346425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5" name="Up Arrow 1">
            <a:extLst>
              <a:ext uri="{FF2B5EF4-FFF2-40B4-BE49-F238E27FC236}">
                <a16:creationId xmlns:a16="http://schemas.microsoft.com/office/drawing/2014/main" id="{ABE8A62A-2DDD-C8F3-4C17-F1AC49E6FED4}"/>
              </a:ext>
            </a:extLst>
          </p:cNvPr>
          <p:cNvSpPr/>
          <p:nvPr/>
        </p:nvSpPr>
        <p:spPr>
          <a:xfrm flipV="1">
            <a:off x="8670333" y="346425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6" name="Up Arrow 1">
            <a:extLst>
              <a:ext uri="{FF2B5EF4-FFF2-40B4-BE49-F238E27FC236}">
                <a16:creationId xmlns:a16="http://schemas.microsoft.com/office/drawing/2014/main" id="{B204BED6-F887-92C2-DF50-77F53D77A3B7}"/>
              </a:ext>
            </a:extLst>
          </p:cNvPr>
          <p:cNvSpPr/>
          <p:nvPr/>
        </p:nvSpPr>
        <p:spPr>
          <a:xfrm flipV="1">
            <a:off x="4868788" y="346425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7" name="Up Arrow 1">
            <a:extLst>
              <a:ext uri="{FF2B5EF4-FFF2-40B4-BE49-F238E27FC236}">
                <a16:creationId xmlns:a16="http://schemas.microsoft.com/office/drawing/2014/main" id="{BB8952AA-2211-7B3F-B54D-BEBE90CEC6F3}"/>
              </a:ext>
            </a:extLst>
          </p:cNvPr>
          <p:cNvSpPr/>
          <p:nvPr/>
        </p:nvSpPr>
        <p:spPr>
          <a:xfrm flipV="1">
            <a:off x="2334426" y="346425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9" name="Up Arrow 1">
            <a:extLst>
              <a:ext uri="{FF2B5EF4-FFF2-40B4-BE49-F238E27FC236}">
                <a16:creationId xmlns:a16="http://schemas.microsoft.com/office/drawing/2014/main" id="{BCF771CD-FD11-E64C-CC78-6987515136A1}"/>
              </a:ext>
            </a:extLst>
          </p:cNvPr>
          <p:cNvSpPr/>
          <p:nvPr/>
        </p:nvSpPr>
        <p:spPr>
          <a:xfrm flipV="1">
            <a:off x="3601607" y="346425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0" name="Up Arrow 1">
            <a:extLst>
              <a:ext uri="{FF2B5EF4-FFF2-40B4-BE49-F238E27FC236}">
                <a16:creationId xmlns:a16="http://schemas.microsoft.com/office/drawing/2014/main" id="{91E5C775-A62F-0203-F9DE-54C0D5D1C9E3}"/>
              </a:ext>
            </a:extLst>
          </p:cNvPr>
          <p:cNvSpPr/>
          <p:nvPr/>
        </p:nvSpPr>
        <p:spPr>
          <a:xfrm flipV="1">
            <a:off x="6135969" y="346425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1" name="Up Arrow 1">
            <a:extLst>
              <a:ext uri="{FF2B5EF4-FFF2-40B4-BE49-F238E27FC236}">
                <a16:creationId xmlns:a16="http://schemas.microsoft.com/office/drawing/2014/main" id="{92D7C87D-A8F8-3A15-B475-7EE186465A59}"/>
              </a:ext>
            </a:extLst>
          </p:cNvPr>
          <p:cNvSpPr/>
          <p:nvPr/>
        </p:nvSpPr>
        <p:spPr>
          <a:xfrm flipV="1">
            <a:off x="7403150" y="428340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2" name="Up Arrow 1">
            <a:extLst>
              <a:ext uri="{FF2B5EF4-FFF2-40B4-BE49-F238E27FC236}">
                <a16:creationId xmlns:a16="http://schemas.microsoft.com/office/drawing/2014/main" id="{3FE627CB-4B54-72A6-9993-0C9DC6F83450}"/>
              </a:ext>
            </a:extLst>
          </p:cNvPr>
          <p:cNvSpPr/>
          <p:nvPr/>
        </p:nvSpPr>
        <p:spPr>
          <a:xfrm flipV="1">
            <a:off x="8670333" y="428340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3" name="Up Arrow 1">
            <a:extLst>
              <a:ext uri="{FF2B5EF4-FFF2-40B4-BE49-F238E27FC236}">
                <a16:creationId xmlns:a16="http://schemas.microsoft.com/office/drawing/2014/main" id="{231B86E3-B38B-4C85-871E-226AC1227B9B}"/>
              </a:ext>
            </a:extLst>
          </p:cNvPr>
          <p:cNvSpPr/>
          <p:nvPr/>
        </p:nvSpPr>
        <p:spPr>
          <a:xfrm rot="10800000">
            <a:off x="4868788" y="4283407"/>
            <a:ext cx="269687" cy="287578"/>
          </a:xfrm>
          <a:prstGeom prst="upArrow">
            <a:avLst/>
          </a:prstGeom>
          <a:solidFill>
            <a:schemeClr val="accent2"/>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4" name="Up Arrow 1">
            <a:extLst>
              <a:ext uri="{FF2B5EF4-FFF2-40B4-BE49-F238E27FC236}">
                <a16:creationId xmlns:a16="http://schemas.microsoft.com/office/drawing/2014/main" id="{D29B67C9-AF07-CCAC-6390-177A242A9BA8}"/>
              </a:ext>
            </a:extLst>
          </p:cNvPr>
          <p:cNvSpPr/>
          <p:nvPr/>
        </p:nvSpPr>
        <p:spPr>
          <a:xfrm flipV="1">
            <a:off x="2334426" y="428340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5" name="Up Arrow 1">
            <a:extLst>
              <a:ext uri="{FF2B5EF4-FFF2-40B4-BE49-F238E27FC236}">
                <a16:creationId xmlns:a16="http://schemas.microsoft.com/office/drawing/2014/main" id="{D21E90DA-9297-E9E2-63D3-57F531336120}"/>
              </a:ext>
            </a:extLst>
          </p:cNvPr>
          <p:cNvSpPr/>
          <p:nvPr/>
        </p:nvSpPr>
        <p:spPr>
          <a:xfrm flipV="1">
            <a:off x="3601607" y="428340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6" name="Up Arrow 1">
            <a:extLst>
              <a:ext uri="{FF2B5EF4-FFF2-40B4-BE49-F238E27FC236}">
                <a16:creationId xmlns:a16="http://schemas.microsoft.com/office/drawing/2014/main" id="{2253764A-E665-8164-FB21-275AC21517A3}"/>
              </a:ext>
            </a:extLst>
          </p:cNvPr>
          <p:cNvSpPr/>
          <p:nvPr/>
        </p:nvSpPr>
        <p:spPr>
          <a:xfrm flipV="1">
            <a:off x="6135969" y="428340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pic>
        <p:nvPicPr>
          <p:cNvPr id="27" name="Picture Placeholder 2" descr="A purple text on a black background&#10;&#10;Description automatically generated">
            <a:extLst>
              <a:ext uri="{FF2B5EF4-FFF2-40B4-BE49-F238E27FC236}">
                <a16:creationId xmlns:a16="http://schemas.microsoft.com/office/drawing/2014/main" id="{DB4DDD4A-4652-1FC0-5E9E-8AD0D524AB57}"/>
              </a:ext>
            </a:extLst>
          </p:cNvPr>
          <p:cNvPicPr>
            <a:picLocks noGrp="1" noChangeAspect="1"/>
          </p:cNvPicPr>
          <p:nvPr>
            <p:ph type="pic" sz="quarter" idx="13"/>
          </p:nvPr>
        </p:nvPicPr>
        <p:blipFill rotWithShape="1">
          <a:blip r:embed="rId3"/>
          <a:srcRect l="-7796" t="-22449" r="-7796" b="-13265"/>
          <a:stretch/>
        </p:blipFill>
        <p:spPr>
          <a:xfrm>
            <a:off x="6762078" y="179125"/>
            <a:ext cx="3200780" cy="994100"/>
          </a:xfrm>
        </p:spPr>
      </p:pic>
    </p:spTree>
    <p:extLst>
      <p:ext uri="{BB962C8B-B14F-4D97-AF65-F5344CB8AC3E}">
        <p14:creationId xmlns:p14="http://schemas.microsoft.com/office/powerpoint/2010/main" val="1007994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ssetID" descr="svtx:content/slide/@id">
            <a:extLst>
              <a:ext uri="{FF2B5EF4-FFF2-40B4-BE49-F238E27FC236}">
                <a16:creationId xmlns:a16="http://schemas.microsoft.com/office/drawing/2014/main" id="{616B6F03-94A1-256B-D282-3BFE1115EE50}"/>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135213</a:t>
            </a:r>
          </a:p>
        </p:txBody>
      </p:sp>
      <p:sp>
        <p:nvSpPr>
          <p:cNvPr id="2" name="Title 1"/>
          <p:cNvSpPr>
            <a:spLocks noGrp="1"/>
          </p:cNvSpPr>
          <p:nvPr>
            <p:ph type="title"/>
          </p:nvPr>
        </p:nvSpPr>
        <p:spPr>
          <a:xfrm>
            <a:off x="529812" y="657966"/>
            <a:ext cx="9052560" cy="521864"/>
          </a:xfrm>
          <a:noFill/>
        </p:spPr>
        <p:txBody>
          <a:bodyPr/>
          <a:lstStyle/>
          <a:p>
            <a:r>
              <a:rPr lang="en-US"/>
              <a:t>World Stock Market Performance</a:t>
            </a:r>
          </a:p>
        </p:txBody>
      </p:sp>
      <p:sp>
        <p:nvSpPr>
          <p:cNvPr id="3" name="Slide Number Placeholder 2"/>
          <p:cNvSpPr>
            <a:spLocks noGrp="1"/>
          </p:cNvSpPr>
          <p:nvPr>
            <p:ph type="sldNum" sz="quarter" idx="12"/>
          </p:nvPr>
        </p:nvSpPr>
        <p:spPr/>
        <p:txBody>
          <a:bodyPr/>
          <a:lstStyle/>
          <a:p>
            <a:fld id="{66F6FF41-5833-4EBF-9145-362BCED2914A}" type="slidenum">
              <a:rPr lang="en-US" smtClean="0">
                <a:solidFill>
                  <a:prstClr val="white">
                    <a:lumMod val="50000"/>
                  </a:prstClr>
                </a:solidFill>
              </a:rPr>
              <a:pPr/>
              <a:t>5</a:t>
            </a:fld>
            <a:endParaRPr lang="en-US">
              <a:solidFill>
                <a:prstClr val="white">
                  <a:lumMod val="50000"/>
                </a:prstClr>
              </a:solidFill>
            </a:endParaRPr>
          </a:p>
        </p:txBody>
      </p:sp>
      <p:sp>
        <p:nvSpPr>
          <p:cNvPr id="11" name="Text Placeholder 10"/>
          <p:cNvSpPr>
            <a:spLocks noGrp="1"/>
          </p:cNvSpPr>
          <p:nvPr>
            <p:ph type="body" sz="quarter" idx="15"/>
          </p:nvPr>
        </p:nvSpPr>
        <p:spPr/>
        <p:txBody>
          <a:bodyPr/>
          <a:lstStyle/>
          <a:p>
            <a:r>
              <a:rPr lang="en-US"/>
              <a:t>Graph Source: MSCI ACWI Index (net dividends). MSCI data © MSCI 2024, all rights reserved. Index level based at 100 starting January 2000.</a:t>
            </a:r>
            <a:br>
              <a:rPr lang="en-US"/>
            </a:br>
            <a:r>
              <a:rPr lang="en-US"/>
              <a:t>It is not possible to invest directly in an index. Performance does not reflect the expenses associated with management of an actual portfolio. </a:t>
            </a:r>
            <a:r>
              <a:rPr lang="en-US" b="1"/>
              <a:t>Past performance is not a guarantee of future results. </a:t>
            </a:r>
          </a:p>
        </p:txBody>
      </p:sp>
      <p:sp>
        <p:nvSpPr>
          <p:cNvPr id="5" name="Text Placeholder 4"/>
          <p:cNvSpPr>
            <a:spLocks noGrp="1"/>
          </p:cNvSpPr>
          <p:nvPr>
            <p:ph type="body" sz="quarter" idx="14"/>
          </p:nvPr>
        </p:nvSpPr>
        <p:spPr>
          <a:xfrm>
            <a:off x="529813" y="1067438"/>
            <a:ext cx="8823326" cy="346075"/>
          </a:xfrm>
          <a:noFill/>
        </p:spPr>
        <p:txBody>
          <a:bodyPr/>
          <a:lstStyle/>
          <a:p>
            <a:r>
              <a:rPr lang="en-US"/>
              <a:t>MSCI All Country World Index with selected headlines from </a:t>
            </a:r>
            <a:r>
              <a:rPr lang="en-US">
                <a:highlight>
                  <a:srgbClr val="FFFFFF"/>
                </a:highlight>
              </a:rPr>
              <a:t>Q3 2024</a:t>
            </a:r>
          </a:p>
        </p:txBody>
      </p:sp>
      <p:sp>
        <p:nvSpPr>
          <p:cNvPr id="59" name="TextBox 58">
            <a:extLst>
              <a:ext uri="{FF2B5EF4-FFF2-40B4-BE49-F238E27FC236}">
                <a16:creationId xmlns:a16="http://schemas.microsoft.com/office/drawing/2014/main" id="{E1D965E7-6EE5-4026-A3C2-D120857AFD82}"/>
              </a:ext>
            </a:extLst>
          </p:cNvPr>
          <p:cNvSpPr txBox="1"/>
          <p:nvPr/>
        </p:nvSpPr>
        <p:spPr>
          <a:xfrm>
            <a:off x="523689" y="6982909"/>
            <a:ext cx="8791688" cy="369277"/>
          </a:xfrm>
          <a:prstGeom prst="rect">
            <a:avLst/>
          </a:prstGeom>
          <a:noFill/>
        </p:spPr>
        <p:txBody>
          <a:bodyPr wrap="square" lIns="91388" tIns="45693" rIns="91388" bIns="45693" rtlCol="0">
            <a:spAutoFit/>
          </a:bodyPr>
          <a:lstStyle/>
          <a:p>
            <a:r>
              <a:rPr lang="en-US" sz="900" b="1" i="1">
                <a:solidFill>
                  <a:schemeClr val="tx2"/>
                </a:solidFill>
                <a:latin typeface="Times New Roman" panose="02020603050405020304" pitchFamily="18" charset="0"/>
                <a:cs typeface="Times New Roman" panose="02020603050405020304" pitchFamily="18" charset="0"/>
              </a:rPr>
              <a:t>These headlines are not offered to explain market returns. Instead, they serve as a reminder that investors should view daily events from a long-term perspective and avoid making investment decisions based solely on the news.</a:t>
            </a:r>
          </a:p>
        </p:txBody>
      </p:sp>
      <p:sp>
        <p:nvSpPr>
          <p:cNvPr id="47" name="TextBox 1">
            <a:extLst>
              <a:ext uri="{FF2B5EF4-FFF2-40B4-BE49-F238E27FC236}">
                <a16:creationId xmlns:a16="http://schemas.microsoft.com/office/drawing/2014/main" id="{4B76768C-777C-4E96-B18D-FE7C0D6740DD}"/>
              </a:ext>
            </a:extLst>
          </p:cNvPr>
          <p:cNvSpPr txBox="1"/>
          <p:nvPr/>
        </p:nvSpPr>
        <p:spPr>
          <a:xfrm>
            <a:off x="620205" y="2082082"/>
            <a:ext cx="4531198" cy="237309"/>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41252" indent="-41252" defTabSz="913866" fontAlgn="base">
              <a:lnSpc>
                <a:spcPct val="115000"/>
              </a:lnSpc>
              <a:spcBef>
                <a:spcPct val="0"/>
              </a:spcBef>
              <a:spcAft>
                <a:spcPts val="500"/>
              </a:spcAft>
            </a:pPr>
            <a:r>
              <a:rPr lang="en-US" sz="900" b="1" cap="all" spc="50">
                <a:solidFill>
                  <a:srgbClr val="35627D"/>
                </a:solidFill>
                <a:latin typeface="Arial Narrow" panose="020B0606020202030204" pitchFamily="34" charset="0"/>
              </a:rPr>
              <a:t>Q3 2024</a:t>
            </a:r>
          </a:p>
        </p:txBody>
      </p:sp>
      <p:graphicFrame>
        <p:nvGraphicFramePr>
          <p:cNvPr id="18" name="Picture Placeholder 2">
            <a:extLst>
              <a:ext uri="{FF2B5EF4-FFF2-40B4-BE49-F238E27FC236}">
                <a16:creationId xmlns:a16="http://schemas.microsoft.com/office/drawing/2014/main" id="{15E3087B-EEAE-FBEA-303D-26B10887897B}"/>
              </a:ext>
            </a:extLst>
          </p:cNvPr>
          <p:cNvGraphicFramePr>
            <a:graphicFrameLocks/>
          </p:cNvGraphicFramePr>
          <p:nvPr/>
        </p:nvGraphicFramePr>
        <p:xfrm>
          <a:off x="5261761" y="1660202"/>
          <a:ext cx="4292905" cy="1088093"/>
        </p:xfrm>
        <a:graphic>
          <a:graphicData uri="http://schemas.openxmlformats.org/drawingml/2006/chart">
            <c:chart xmlns:c="http://schemas.openxmlformats.org/drawingml/2006/chart" xmlns:r="http://schemas.openxmlformats.org/officeDocument/2006/relationships" r:id="rId3"/>
          </a:graphicData>
        </a:graphic>
      </p:graphicFrame>
      <p:sp>
        <p:nvSpPr>
          <p:cNvPr id="53" name="TextBox 1">
            <a:extLst>
              <a:ext uri="{FF2B5EF4-FFF2-40B4-BE49-F238E27FC236}">
                <a16:creationId xmlns:a16="http://schemas.microsoft.com/office/drawing/2014/main" id="{AD1912CE-F88D-4CD5-8F89-7EA2CF11DE7E}"/>
              </a:ext>
            </a:extLst>
          </p:cNvPr>
          <p:cNvSpPr txBox="1"/>
          <p:nvPr/>
        </p:nvSpPr>
        <p:spPr>
          <a:xfrm>
            <a:off x="8516447" y="1906271"/>
            <a:ext cx="710232" cy="200055"/>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700" b="1">
                <a:solidFill>
                  <a:schemeClr val="tx2"/>
                </a:solidFill>
                <a:latin typeface="Arial" pitchFamily="34" charset="0"/>
                <a:cs typeface="Arial" pitchFamily="34" charset="0"/>
              </a:rPr>
              <a:t>Last 3 months</a:t>
            </a:r>
          </a:p>
        </p:txBody>
      </p:sp>
      <p:sp>
        <p:nvSpPr>
          <p:cNvPr id="49" name="TextBox 1">
            <a:extLst>
              <a:ext uri="{FF2B5EF4-FFF2-40B4-BE49-F238E27FC236}">
                <a16:creationId xmlns:a16="http://schemas.microsoft.com/office/drawing/2014/main" id="{13EEE37D-18E8-433E-9420-D70F08B2E180}"/>
              </a:ext>
            </a:extLst>
          </p:cNvPr>
          <p:cNvSpPr txBox="1"/>
          <p:nvPr/>
        </p:nvSpPr>
        <p:spPr>
          <a:xfrm>
            <a:off x="5455683" y="1666015"/>
            <a:ext cx="4088111" cy="221214"/>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41252" indent="-41252" defTabSz="913866" fontAlgn="base">
              <a:lnSpc>
                <a:spcPct val="115000"/>
              </a:lnSpc>
              <a:spcBef>
                <a:spcPct val="0"/>
              </a:spcBef>
              <a:spcAft>
                <a:spcPts val="500"/>
              </a:spcAft>
            </a:pPr>
            <a:r>
              <a:rPr lang="en-US" sz="800" b="1" cap="all" spc="50">
                <a:solidFill>
                  <a:schemeClr val="bg1">
                    <a:lumMod val="50000"/>
                  </a:schemeClr>
                </a:solidFill>
                <a:latin typeface="Arial Narrow" panose="020B0606020202030204" pitchFamily="34" charset="0"/>
              </a:rPr>
              <a:t>1 year (Q4 2023–Q3 2024)</a:t>
            </a:r>
          </a:p>
        </p:txBody>
      </p:sp>
      <p:cxnSp>
        <p:nvCxnSpPr>
          <p:cNvPr id="4" name="Straight Connector 3">
            <a:extLst>
              <a:ext uri="{FF2B5EF4-FFF2-40B4-BE49-F238E27FC236}">
                <a16:creationId xmlns:a16="http://schemas.microsoft.com/office/drawing/2014/main" id="{AFD4956C-4CE1-06F9-1126-15AD5FA227DE}"/>
              </a:ext>
            </a:extLst>
          </p:cNvPr>
          <p:cNvCxnSpPr>
            <a:cxnSpLocks/>
          </p:cNvCxnSpPr>
          <p:nvPr/>
        </p:nvCxnSpPr>
        <p:spPr>
          <a:xfrm>
            <a:off x="620205" y="6982664"/>
            <a:ext cx="9016555" cy="0"/>
          </a:xfrm>
          <a:prstGeom prst="line">
            <a:avLst/>
          </a:prstGeom>
          <a:ln w="63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A382C020-8A76-4B04-E76E-00AEFE73008A}"/>
              </a:ext>
            </a:extLst>
          </p:cNvPr>
          <p:cNvCxnSpPr>
            <a:cxnSpLocks/>
          </p:cNvCxnSpPr>
          <p:nvPr/>
        </p:nvCxnSpPr>
        <p:spPr>
          <a:xfrm>
            <a:off x="8362349" y="3827247"/>
            <a:ext cx="0" cy="2209015"/>
          </a:xfrm>
          <a:prstGeom prst="line">
            <a:avLst/>
          </a:prstGeom>
          <a:noFill/>
          <a:ln w="6350" cap="flat" cmpd="sng" algn="ctr">
            <a:solidFill>
              <a:srgbClr val="4D859E">
                <a:shade val="95000"/>
                <a:satMod val="105000"/>
              </a:srgbClr>
            </a:solidFill>
            <a:prstDash val="solid"/>
          </a:ln>
          <a:effectLst/>
        </p:spPr>
      </p:cxnSp>
      <p:cxnSp>
        <p:nvCxnSpPr>
          <p:cNvPr id="7" name="Straight Connector 6">
            <a:extLst>
              <a:ext uri="{FF2B5EF4-FFF2-40B4-BE49-F238E27FC236}">
                <a16:creationId xmlns:a16="http://schemas.microsoft.com/office/drawing/2014/main" id="{C90B087C-E132-4B34-F9C4-D3A01A1508C5}"/>
              </a:ext>
            </a:extLst>
          </p:cNvPr>
          <p:cNvCxnSpPr>
            <a:cxnSpLocks/>
          </p:cNvCxnSpPr>
          <p:nvPr/>
        </p:nvCxnSpPr>
        <p:spPr>
          <a:xfrm>
            <a:off x="8257541" y="3960353"/>
            <a:ext cx="0" cy="2668376"/>
          </a:xfrm>
          <a:prstGeom prst="line">
            <a:avLst/>
          </a:prstGeom>
          <a:noFill/>
          <a:ln w="6350" cap="flat" cmpd="sng" algn="ctr">
            <a:solidFill>
              <a:srgbClr val="4D859E">
                <a:shade val="95000"/>
                <a:satMod val="105000"/>
              </a:srgbClr>
            </a:solidFill>
            <a:prstDash val="solid"/>
          </a:ln>
          <a:effectLst/>
        </p:spPr>
      </p:cxnSp>
      <p:cxnSp>
        <p:nvCxnSpPr>
          <p:cNvPr id="8" name="Straight Connector 7">
            <a:extLst>
              <a:ext uri="{FF2B5EF4-FFF2-40B4-BE49-F238E27FC236}">
                <a16:creationId xmlns:a16="http://schemas.microsoft.com/office/drawing/2014/main" id="{85AA1FFB-9579-BEFE-4387-265654053A83}"/>
              </a:ext>
            </a:extLst>
          </p:cNvPr>
          <p:cNvCxnSpPr>
            <a:cxnSpLocks/>
          </p:cNvCxnSpPr>
          <p:nvPr/>
        </p:nvCxnSpPr>
        <p:spPr>
          <a:xfrm>
            <a:off x="8082494" y="3947241"/>
            <a:ext cx="0" cy="1347300"/>
          </a:xfrm>
          <a:prstGeom prst="line">
            <a:avLst/>
          </a:prstGeom>
          <a:noFill/>
          <a:ln w="6350" cap="flat" cmpd="sng" algn="ctr">
            <a:solidFill>
              <a:srgbClr val="4D859E">
                <a:shade val="95000"/>
                <a:satMod val="105000"/>
              </a:srgbClr>
            </a:solidFill>
            <a:prstDash val="solid"/>
          </a:ln>
          <a:effectLst/>
        </p:spPr>
      </p:cxnSp>
      <p:cxnSp>
        <p:nvCxnSpPr>
          <p:cNvPr id="10" name="Straight Connector 9">
            <a:extLst>
              <a:ext uri="{FF2B5EF4-FFF2-40B4-BE49-F238E27FC236}">
                <a16:creationId xmlns:a16="http://schemas.microsoft.com/office/drawing/2014/main" id="{08810A81-788B-A67C-CB33-76A421A5CE3C}"/>
              </a:ext>
            </a:extLst>
          </p:cNvPr>
          <p:cNvCxnSpPr>
            <a:cxnSpLocks/>
          </p:cNvCxnSpPr>
          <p:nvPr/>
        </p:nvCxnSpPr>
        <p:spPr>
          <a:xfrm>
            <a:off x="3868900" y="4114501"/>
            <a:ext cx="0" cy="991589"/>
          </a:xfrm>
          <a:prstGeom prst="line">
            <a:avLst/>
          </a:prstGeom>
          <a:noFill/>
          <a:ln w="6350" cap="flat" cmpd="sng" algn="ctr">
            <a:solidFill>
              <a:srgbClr val="4D859E">
                <a:shade val="95000"/>
                <a:satMod val="105000"/>
              </a:srgbClr>
            </a:solidFill>
            <a:prstDash val="solid"/>
          </a:ln>
          <a:effectLst/>
        </p:spPr>
      </p:cxnSp>
      <p:cxnSp>
        <p:nvCxnSpPr>
          <p:cNvPr id="12" name="Straight Connector 11">
            <a:extLst>
              <a:ext uri="{FF2B5EF4-FFF2-40B4-BE49-F238E27FC236}">
                <a16:creationId xmlns:a16="http://schemas.microsoft.com/office/drawing/2014/main" id="{84F8A3C4-BCAB-1466-2DF0-36FD3EF8941D}"/>
              </a:ext>
            </a:extLst>
          </p:cNvPr>
          <p:cNvCxnSpPr>
            <a:cxnSpLocks/>
          </p:cNvCxnSpPr>
          <p:nvPr/>
        </p:nvCxnSpPr>
        <p:spPr>
          <a:xfrm>
            <a:off x="8856345" y="3779240"/>
            <a:ext cx="0" cy="738681"/>
          </a:xfrm>
          <a:prstGeom prst="line">
            <a:avLst/>
          </a:prstGeom>
          <a:noFill/>
          <a:ln w="6350" cap="flat" cmpd="sng" algn="ctr">
            <a:solidFill>
              <a:srgbClr val="4D859E">
                <a:shade val="95000"/>
                <a:satMod val="105000"/>
              </a:srgbClr>
            </a:solidFill>
            <a:prstDash val="solid"/>
          </a:ln>
          <a:effectLst/>
        </p:spPr>
      </p:cxnSp>
      <p:cxnSp>
        <p:nvCxnSpPr>
          <p:cNvPr id="13" name="Straight Connector 12">
            <a:extLst>
              <a:ext uri="{FF2B5EF4-FFF2-40B4-BE49-F238E27FC236}">
                <a16:creationId xmlns:a16="http://schemas.microsoft.com/office/drawing/2014/main" id="{7067ADF9-75CD-4E82-6FAA-B997B1B805A5}"/>
              </a:ext>
            </a:extLst>
          </p:cNvPr>
          <p:cNvCxnSpPr>
            <a:cxnSpLocks/>
          </p:cNvCxnSpPr>
          <p:nvPr/>
        </p:nvCxnSpPr>
        <p:spPr>
          <a:xfrm>
            <a:off x="5640846" y="4189655"/>
            <a:ext cx="0" cy="1741142"/>
          </a:xfrm>
          <a:prstGeom prst="line">
            <a:avLst/>
          </a:prstGeom>
          <a:noFill/>
          <a:ln w="6350" cap="flat" cmpd="sng" algn="ctr">
            <a:solidFill>
              <a:srgbClr val="4D859E">
                <a:shade val="95000"/>
                <a:satMod val="105000"/>
              </a:srgbClr>
            </a:solidFill>
            <a:prstDash val="solid"/>
          </a:ln>
          <a:effectLst/>
        </p:spPr>
      </p:cxnSp>
      <p:cxnSp>
        <p:nvCxnSpPr>
          <p:cNvPr id="14" name="Straight Connector 13">
            <a:extLst>
              <a:ext uri="{FF2B5EF4-FFF2-40B4-BE49-F238E27FC236}">
                <a16:creationId xmlns:a16="http://schemas.microsoft.com/office/drawing/2014/main" id="{19560D2B-0BCF-D3FE-AE34-407674098285}"/>
              </a:ext>
            </a:extLst>
          </p:cNvPr>
          <p:cNvCxnSpPr>
            <a:cxnSpLocks/>
          </p:cNvCxnSpPr>
          <p:nvPr/>
        </p:nvCxnSpPr>
        <p:spPr>
          <a:xfrm>
            <a:off x="2556363" y="4062548"/>
            <a:ext cx="0" cy="2142590"/>
          </a:xfrm>
          <a:prstGeom prst="line">
            <a:avLst/>
          </a:prstGeom>
          <a:noFill/>
          <a:ln w="6350" cap="flat" cmpd="sng" algn="ctr">
            <a:solidFill>
              <a:srgbClr val="4D859E">
                <a:shade val="95000"/>
                <a:satMod val="105000"/>
              </a:srgbClr>
            </a:solidFill>
            <a:prstDash val="solid"/>
          </a:ln>
          <a:effectLst/>
        </p:spPr>
      </p:cxnSp>
      <p:cxnSp>
        <p:nvCxnSpPr>
          <p:cNvPr id="15" name="Straight Connector 14">
            <a:extLst>
              <a:ext uri="{FF2B5EF4-FFF2-40B4-BE49-F238E27FC236}">
                <a16:creationId xmlns:a16="http://schemas.microsoft.com/office/drawing/2014/main" id="{9FE23A19-723C-EF78-46F8-27A36A342E5A}"/>
              </a:ext>
            </a:extLst>
          </p:cNvPr>
          <p:cNvCxnSpPr>
            <a:cxnSpLocks/>
          </p:cNvCxnSpPr>
          <p:nvPr/>
        </p:nvCxnSpPr>
        <p:spPr>
          <a:xfrm>
            <a:off x="1502507" y="4156593"/>
            <a:ext cx="0" cy="2214184"/>
          </a:xfrm>
          <a:prstGeom prst="line">
            <a:avLst/>
          </a:prstGeom>
          <a:noFill/>
          <a:ln w="6350" cap="flat" cmpd="sng" algn="ctr">
            <a:solidFill>
              <a:srgbClr val="4D859E">
                <a:shade val="95000"/>
                <a:satMod val="105000"/>
              </a:srgbClr>
            </a:solidFill>
            <a:prstDash val="solid"/>
          </a:ln>
          <a:effectLst/>
        </p:spPr>
      </p:cxnSp>
      <p:cxnSp>
        <p:nvCxnSpPr>
          <p:cNvPr id="17" name="Straight Connector 16">
            <a:extLst>
              <a:ext uri="{FF2B5EF4-FFF2-40B4-BE49-F238E27FC236}">
                <a16:creationId xmlns:a16="http://schemas.microsoft.com/office/drawing/2014/main" id="{666F1DEA-3819-6718-23E0-03853ECB639F}"/>
              </a:ext>
            </a:extLst>
          </p:cNvPr>
          <p:cNvCxnSpPr>
            <a:cxnSpLocks/>
          </p:cNvCxnSpPr>
          <p:nvPr/>
        </p:nvCxnSpPr>
        <p:spPr>
          <a:xfrm>
            <a:off x="4116823" y="4166950"/>
            <a:ext cx="0" cy="872822"/>
          </a:xfrm>
          <a:prstGeom prst="line">
            <a:avLst/>
          </a:prstGeom>
          <a:noFill/>
          <a:ln w="6350" cap="flat" cmpd="sng" algn="ctr">
            <a:solidFill>
              <a:srgbClr val="4D859E">
                <a:shade val="95000"/>
                <a:satMod val="105000"/>
              </a:srgbClr>
            </a:solidFill>
            <a:prstDash val="solid"/>
          </a:ln>
          <a:effectLst/>
        </p:spPr>
      </p:cxnSp>
      <p:cxnSp>
        <p:nvCxnSpPr>
          <p:cNvPr id="19" name="Straight Connector 18">
            <a:extLst>
              <a:ext uri="{FF2B5EF4-FFF2-40B4-BE49-F238E27FC236}">
                <a16:creationId xmlns:a16="http://schemas.microsoft.com/office/drawing/2014/main" id="{D65504BB-8E66-9F9D-9F99-756D39373D3A}"/>
              </a:ext>
            </a:extLst>
          </p:cNvPr>
          <p:cNvCxnSpPr>
            <a:cxnSpLocks/>
          </p:cNvCxnSpPr>
          <p:nvPr/>
        </p:nvCxnSpPr>
        <p:spPr>
          <a:xfrm>
            <a:off x="2454387" y="4187580"/>
            <a:ext cx="0" cy="2324746"/>
          </a:xfrm>
          <a:prstGeom prst="line">
            <a:avLst/>
          </a:prstGeom>
          <a:noFill/>
          <a:ln w="6350" cap="flat" cmpd="sng" algn="ctr">
            <a:solidFill>
              <a:srgbClr val="4D859E">
                <a:shade val="95000"/>
                <a:satMod val="105000"/>
              </a:srgbClr>
            </a:solidFill>
            <a:prstDash val="solid"/>
          </a:ln>
          <a:effectLst/>
        </p:spPr>
      </p:cxnSp>
      <p:cxnSp>
        <p:nvCxnSpPr>
          <p:cNvPr id="20" name="Straight Connector 19">
            <a:extLst>
              <a:ext uri="{FF2B5EF4-FFF2-40B4-BE49-F238E27FC236}">
                <a16:creationId xmlns:a16="http://schemas.microsoft.com/office/drawing/2014/main" id="{289E56B3-B0E4-D456-B276-75A78C00725D}"/>
              </a:ext>
            </a:extLst>
          </p:cNvPr>
          <p:cNvCxnSpPr>
            <a:cxnSpLocks/>
          </p:cNvCxnSpPr>
          <p:nvPr/>
        </p:nvCxnSpPr>
        <p:spPr>
          <a:xfrm>
            <a:off x="4985962" y="4034026"/>
            <a:ext cx="0" cy="2199535"/>
          </a:xfrm>
          <a:prstGeom prst="line">
            <a:avLst/>
          </a:prstGeom>
          <a:noFill/>
          <a:ln w="6350" cap="flat" cmpd="sng" algn="ctr">
            <a:solidFill>
              <a:srgbClr val="4D859E">
                <a:shade val="95000"/>
                <a:satMod val="105000"/>
              </a:srgbClr>
            </a:solidFill>
            <a:prstDash val="solid"/>
          </a:ln>
          <a:effectLst/>
        </p:spPr>
      </p:cxnSp>
      <p:cxnSp>
        <p:nvCxnSpPr>
          <p:cNvPr id="21" name="Straight Connector 20">
            <a:extLst>
              <a:ext uri="{FF2B5EF4-FFF2-40B4-BE49-F238E27FC236}">
                <a16:creationId xmlns:a16="http://schemas.microsoft.com/office/drawing/2014/main" id="{CE5CBF79-EABB-5EE2-1A49-A4D6632C4679}"/>
              </a:ext>
            </a:extLst>
          </p:cNvPr>
          <p:cNvCxnSpPr>
            <a:cxnSpLocks/>
          </p:cNvCxnSpPr>
          <p:nvPr/>
        </p:nvCxnSpPr>
        <p:spPr>
          <a:xfrm>
            <a:off x="2176127" y="3810336"/>
            <a:ext cx="0" cy="780915"/>
          </a:xfrm>
          <a:prstGeom prst="line">
            <a:avLst/>
          </a:prstGeom>
          <a:noFill/>
          <a:ln w="6350" cap="flat" cmpd="sng" algn="ctr">
            <a:solidFill>
              <a:srgbClr val="4D859E">
                <a:shade val="95000"/>
                <a:satMod val="105000"/>
              </a:srgbClr>
            </a:solidFill>
            <a:prstDash val="solid"/>
          </a:ln>
          <a:effectLst/>
        </p:spPr>
      </p:cxnSp>
      <p:cxnSp>
        <p:nvCxnSpPr>
          <p:cNvPr id="22" name="Straight Connector 21">
            <a:extLst>
              <a:ext uri="{FF2B5EF4-FFF2-40B4-BE49-F238E27FC236}">
                <a16:creationId xmlns:a16="http://schemas.microsoft.com/office/drawing/2014/main" id="{8D8BFC8F-B7A5-D41D-0AE0-D0262601865F}"/>
              </a:ext>
            </a:extLst>
          </p:cNvPr>
          <p:cNvCxnSpPr>
            <a:cxnSpLocks/>
          </p:cNvCxnSpPr>
          <p:nvPr/>
        </p:nvCxnSpPr>
        <p:spPr>
          <a:xfrm>
            <a:off x="1282186" y="3884775"/>
            <a:ext cx="0" cy="1702491"/>
          </a:xfrm>
          <a:prstGeom prst="line">
            <a:avLst/>
          </a:prstGeom>
          <a:noFill/>
          <a:ln w="6350" cap="flat" cmpd="sng" algn="ctr">
            <a:solidFill>
              <a:srgbClr val="4D859E">
                <a:shade val="95000"/>
                <a:satMod val="105000"/>
              </a:srgbClr>
            </a:solidFill>
            <a:prstDash val="solid"/>
          </a:ln>
          <a:effectLst/>
        </p:spPr>
      </p:cxnSp>
      <p:cxnSp>
        <p:nvCxnSpPr>
          <p:cNvPr id="23" name="Straight Connector 22">
            <a:extLst>
              <a:ext uri="{FF2B5EF4-FFF2-40B4-BE49-F238E27FC236}">
                <a16:creationId xmlns:a16="http://schemas.microsoft.com/office/drawing/2014/main" id="{CAB63A66-075F-2931-C205-774B8B6C2EAF}"/>
              </a:ext>
            </a:extLst>
          </p:cNvPr>
          <p:cNvCxnSpPr>
            <a:cxnSpLocks/>
          </p:cNvCxnSpPr>
          <p:nvPr/>
        </p:nvCxnSpPr>
        <p:spPr>
          <a:xfrm>
            <a:off x="3786807" y="4188415"/>
            <a:ext cx="0" cy="1391399"/>
          </a:xfrm>
          <a:prstGeom prst="line">
            <a:avLst/>
          </a:prstGeom>
          <a:noFill/>
          <a:ln w="6350" cap="flat" cmpd="sng" algn="ctr">
            <a:solidFill>
              <a:srgbClr val="4D859E">
                <a:shade val="95000"/>
                <a:satMod val="105000"/>
              </a:srgbClr>
            </a:solidFill>
            <a:prstDash val="solid"/>
          </a:ln>
          <a:effectLst/>
        </p:spPr>
      </p:cxnSp>
      <p:sp>
        <p:nvSpPr>
          <p:cNvPr id="25" name="TextBox 24">
            <a:extLst>
              <a:ext uri="{FF2B5EF4-FFF2-40B4-BE49-F238E27FC236}">
                <a16:creationId xmlns:a16="http://schemas.microsoft.com/office/drawing/2014/main" id="{8E5FCFB6-F76E-EBA9-431C-B31B92D83134}"/>
              </a:ext>
            </a:extLst>
          </p:cNvPr>
          <p:cNvSpPr txBox="1"/>
          <p:nvPr/>
        </p:nvSpPr>
        <p:spPr>
          <a:xfrm>
            <a:off x="578577" y="5398768"/>
            <a:ext cx="887572" cy="707886"/>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"UK's </a:t>
            </a:r>
            <a:r>
              <a:rPr lang="en-US" sz="800" dirty="0" err="1">
                <a:solidFill>
                  <a:prstClr val="black"/>
                </a:solidFill>
              </a:rPr>
              <a:t>Labour</a:t>
            </a:r>
            <a:r>
              <a:rPr lang="en-US" sz="800" dirty="0">
                <a:solidFill>
                  <a:prstClr val="black"/>
                </a:solidFill>
              </a:rPr>
              <a:t> Party Wins Election Landslide as Conservative Vote Collapses"</a:t>
            </a:r>
          </a:p>
        </p:txBody>
      </p:sp>
      <p:cxnSp>
        <p:nvCxnSpPr>
          <p:cNvPr id="26" name="Straight Connector 25">
            <a:extLst>
              <a:ext uri="{FF2B5EF4-FFF2-40B4-BE49-F238E27FC236}">
                <a16:creationId xmlns:a16="http://schemas.microsoft.com/office/drawing/2014/main" id="{C1CED8EE-E82A-9D3D-D34B-24141BF73B73}"/>
              </a:ext>
            </a:extLst>
          </p:cNvPr>
          <p:cNvCxnSpPr>
            <a:cxnSpLocks/>
          </p:cNvCxnSpPr>
          <p:nvPr/>
        </p:nvCxnSpPr>
        <p:spPr>
          <a:xfrm>
            <a:off x="7150298" y="4043580"/>
            <a:ext cx="0" cy="566583"/>
          </a:xfrm>
          <a:prstGeom prst="line">
            <a:avLst/>
          </a:prstGeom>
          <a:noFill/>
          <a:ln w="6350" cap="flat" cmpd="sng" algn="ctr">
            <a:solidFill>
              <a:srgbClr val="4D859E">
                <a:shade val="95000"/>
                <a:satMod val="105000"/>
              </a:srgbClr>
            </a:solidFill>
            <a:prstDash val="solid"/>
          </a:ln>
          <a:effectLst/>
        </p:spPr>
      </p:cxnSp>
      <p:cxnSp>
        <p:nvCxnSpPr>
          <p:cNvPr id="27" name="Straight Connector 26">
            <a:extLst>
              <a:ext uri="{FF2B5EF4-FFF2-40B4-BE49-F238E27FC236}">
                <a16:creationId xmlns:a16="http://schemas.microsoft.com/office/drawing/2014/main" id="{2D3BDBFB-18D6-F8D4-93FA-1D6DEECEA45B}"/>
              </a:ext>
            </a:extLst>
          </p:cNvPr>
          <p:cNvCxnSpPr>
            <a:cxnSpLocks/>
          </p:cNvCxnSpPr>
          <p:nvPr/>
        </p:nvCxnSpPr>
        <p:spPr>
          <a:xfrm>
            <a:off x="8920278" y="3582374"/>
            <a:ext cx="0" cy="1375336"/>
          </a:xfrm>
          <a:prstGeom prst="line">
            <a:avLst/>
          </a:prstGeom>
          <a:noFill/>
          <a:ln w="6350" cap="flat" cmpd="sng" algn="ctr">
            <a:solidFill>
              <a:srgbClr val="4D859E">
                <a:shade val="95000"/>
                <a:satMod val="105000"/>
              </a:srgbClr>
            </a:solidFill>
            <a:prstDash val="solid"/>
          </a:ln>
          <a:effectLst/>
        </p:spPr>
      </p:cxnSp>
      <p:cxnSp>
        <p:nvCxnSpPr>
          <p:cNvPr id="28" name="Straight Connector 27">
            <a:extLst>
              <a:ext uri="{FF2B5EF4-FFF2-40B4-BE49-F238E27FC236}">
                <a16:creationId xmlns:a16="http://schemas.microsoft.com/office/drawing/2014/main" id="{D222D890-D2EC-685B-9387-51B0B2220D3A}"/>
              </a:ext>
            </a:extLst>
          </p:cNvPr>
          <p:cNvCxnSpPr>
            <a:cxnSpLocks/>
          </p:cNvCxnSpPr>
          <p:nvPr/>
        </p:nvCxnSpPr>
        <p:spPr>
          <a:xfrm>
            <a:off x="3117625" y="4185274"/>
            <a:ext cx="0" cy="1708997"/>
          </a:xfrm>
          <a:prstGeom prst="line">
            <a:avLst/>
          </a:prstGeom>
          <a:noFill/>
          <a:ln w="6350" cap="flat" cmpd="sng" algn="ctr">
            <a:solidFill>
              <a:srgbClr val="4D859E">
                <a:shade val="95000"/>
                <a:satMod val="105000"/>
              </a:srgbClr>
            </a:solidFill>
            <a:prstDash val="solid"/>
          </a:ln>
          <a:effectLst/>
        </p:spPr>
      </p:cxnSp>
      <p:sp>
        <p:nvSpPr>
          <p:cNvPr id="29" name="TextBox 28">
            <a:extLst>
              <a:ext uri="{FF2B5EF4-FFF2-40B4-BE49-F238E27FC236}">
                <a16:creationId xmlns:a16="http://schemas.microsoft.com/office/drawing/2014/main" id="{3AEF295B-838F-1BF8-0101-0E3495121B23}"/>
              </a:ext>
            </a:extLst>
          </p:cNvPr>
          <p:cNvSpPr txBox="1"/>
          <p:nvPr/>
        </p:nvSpPr>
        <p:spPr>
          <a:xfrm>
            <a:off x="762084" y="6393224"/>
            <a:ext cx="1386953"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"Deeply Divided France Risks Unprecedented Deadlock After Election Shock"</a:t>
            </a:r>
          </a:p>
        </p:txBody>
      </p:sp>
      <p:sp>
        <p:nvSpPr>
          <p:cNvPr id="30" name="TextBox 29">
            <a:extLst>
              <a:ext uri="{FF2B5EF4-FFF2-40B4-BE49-F238E27FC236}">
                <a16:creationId xmlns:a16="http://schemas.microsoft.com/office/drawing/2014/main" id="{A069F309-5425-4734-40C7-8F9A3EF73BA4}"/>
              </a:ext>
            </a:extLst>
          </p:cNvPr>
          <p:cNvSpPr txBox="1"/>
          <p:nvPr/>
        </p:nvSpPr>
        <p:spPr>
          <a:xfrm>
            <a:off x="1600309" y="4593895"/>
            <a:ext cx="849183" cy="707886"/>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"Trump Rally Shooting Marks Dark Day in American Politics"</a:t>
            </a:r>
          </a:p>
        </p:txBody>
      </p:sp>
      <p:sp>
        <p:nvSpPr>
          <p:cNvPr id="31" name="TextBox 30">
            <a:extLst>
              <a:ext uri="{FF2B5EF4-FFF2-40B4-BE49-F238E27FC236}">
                <a16:creationId xmlns:a16="http://schemas.microsoft.com/office/drawing/2014/main" id="{6624DCE8-C5DB-5222-3EDB-FC3DAF1BC5BD}"/>
              </a:ext>
            </a:extLst>
          </p:cNvPr>
          <p:cNvSpPr txBox="1"/>
          <p:nvPr/>
        </p:nvSpPr>
        <p:spPr>
          <a:xfrm>
            <a:off x="2236560" y="6516335"/>
            <a:ext cx="1834680"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"Major Tech Outage Grounds Flights, Hits Banks and Businesses Worldwide"</a:t>
            </a:r>
          </a:p>
        </p:txBody>
      </p:sp>
      <p:sp>
        <p:nvSpPr>
          <p:cNvPr id="32" name="TextBox 31">
            <a:extLst>
              <a:ext uri="{FF2B5EF4-FFF2-40B4-BE49-F238E27FC236}">
                <a16:creationId xmlns:a16="http://schemas.microsoft.com/office/drawing/2014/main" id="{96418BFD-4633-1E03-C4EC-573BCBA4A325}"/>
              </a:ext>
            </a:extLst>
          </p:cNvPr>
          <p:cNvSpPr txBox="1"/>
          <p:nvPr/>
        </p:nvSpPr>
        <p:spPr>
          <a:xfrm>
            <a:off x="2499254" y="6225459"/>
            <a:ext cx="1897919"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"Biden Drops Out of Presidential Race, Endorses Harris"</a:t>
            </a:r>
          </a:p>
        </p:txBody>
      </p:sp>
      <p:sp>
        <p:nvSpPr>
          <p:cNvPr id="33" name="TextBox 32">
            <a:extLst>
              <a:ext uri="{FF2B5EF4-FFF2-40B4-BE49-F238E27FC236}">
                <a16:creationId xmlns:a16="http://schemas.microsoft.com/office/drawing/2014/main" id="{884F0347-BB14-E79B-1044-1E2002E3BF8D}"/>
              </a:ext>
            </a:extLst>
          </p:cNvPr>
          <p:cNvSpPr txBox="1"/>
          <p:nvPr/>
        </p:nvSpPr>
        <p:spPr>
          <a:xfrm>
            <a:off x="2636868" y="5894271"/>
            <a:ext cx="1694211"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"Economic Growth Quickens, Rising at 2.8% Rate in Second Quarter"</a:t>
            </a:r>
          </a:p>
        </p:txBody>
      </p:sp>
      <p:sp>
        <p:nvSpPr>
          <p:cNvPr id="34" name="TextBox 33">
            <a:extLst>
              <a:ext uri="{FF2B5EF4-FFF2-40B4-BE49-F238E27FC236}">
                <a16:creationId xmlns:a16="http://schemas.microsoft.com/office/drawing/2014/main" id="{CD833CB0-19E8-1E20-3008-393BAC224FC0}"/>
              </a:ext>
            </a:extLst>
          </p:cNvPr>
          <p:cNvSpPr txBox="1"/>
          <p:nvPr/>
        </p:nvSpPr>
        <p:spPr>
          <a:xfrm>
            <a:off x="3272839" y="5579814"/>
            <a:ext cx="1238509"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"Bank of England Cuts Rates After Fed Held Off"</a:t>
            </a:r>
          </a:p>
        </p:txBody>
      </p:sp>
      <p:sp>
        <p:nvSpPr>
          <p:cNvPr id="35" name="TextBox 34">
            <a:extLst>
              <a:ext uri="{FF2B5EF4-FFF2-40B4-BE49-F238E27FC236}">
                <a16:creationId xmlns:a16="http://schemas.microsoft.com/office/drawing/2014/main" id="{33A00B77-4E64-27E4-A573-F0F58AD20104}"/>
              </a:ext>
            </a:extLst>
          </p:cNvPr>
          <p:cNvSpPr txBox="1"/>
          <p:nvPr/>
        </p:nvSpPr>
        <p:spPr>
          <a:xfrm>
            <a:off x="3827049" y="5125995"/>
            <a:ext cx="1115219" cy="461665"/>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"Growth Fears Rattle Markets; Nasdaq Suffers Correction"</a:t>
            </a:r>
          </a:p>
        </p:txBody>
      </p:sp>
      <p:sp>
        <p:nvSpPr>
          <p:cNvPr id="36" name="TextBox 35">
            <a:extLst>
              <a:ext uri="{FF2B5EF4-FFF2-40B4-BE49-F238E27FC236}">
                <a16:creationId xmlns:a16="http://schemas.microsoft.com/office/drawing/2014/main" id="{4F56C4B4-0BA2-9144-05E1-1D46F9E76177}"/>
              </a:ext>
            </a:extLst>
          </p:cNvPr>
          <p:cNvSpPr txBox="1"/>
          <p:nvPr/>
        </p:nvSpPr>
        <p:spPr>
          <a:xfrm>
            <a:off x="3902882" y="4720226"/>
            <a:ext cx="1613717" cy="338554"/>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"Japan’s Nikkei Suffers Worst Day Since 1987, Hit by US Concerns"</a:t>
            </a:r>
          </a:p>
        </p:txBody>
      </p:sp>
      <p:sp>
        <p:nvSpPr>
          <p:cNvPr id="37" name="TextBox 36">
            <a:extLst>
              <a:ext uri="{FF2B5EF4-FFF2-40B4-BE49-F238E27FC236}">
                <a16:creationId xmlns:a16="http://schemas.microsoft.com/office/drawing/2014/main" id="{6E06CC53-B8AD-07BD-CDE1-FC0BD15F3F75}"/>
              </a:ext>
            </a:extLst>
          </p:cNvPr>
          <p:cNvSpPr txBox="1"/>
          <p:nvPr/>
        </p:nvSpPr>
        <p:spPr>
          <a:xfrm>
            <a:off x="3906424" y="4311362"/>
            <a:ext cx="1052511" cy="461665"/>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"Unraveling Trades Fuel Global Market Rout"</a:t>
            </a:r>
          </a:p>
        </p:txBody>
      </p:sp>
      <p:sp>
        <p:nvSpPr>
          <p:cNvPr id="38" name="TextBox 37">
            <a:extLst>
              <a:ext uri="{FF2B5EF4-FFF2-40B4-BE49-F238E27FC236}">
                <a16:creationId xmlns:a16="http://schemas.microsoft.com/office/drawing/2014/main" id="{C1D3EA95-EEB0-BCA5-CDC8-CD601A9CC942}"/>
              </a:ext>
            </a:extLst>
          </p:cNvPr>
          <p:cNvSpPr txBox="1"/>
          <p:nvPr/>
        </p:nvSpPr>
        <p:spPr>
          <a:xfrm>
            <a:off x="4534787" y="6232287"/>
            <a:ext cx="2333240" cy="21544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"Japanese Leader Fumio Kishida to Step Down"</a:t>
            </a:r>
          </a:p>
        </p:txBody>
      </p:sp>
      <p:sp>
        <p:nvSpPr>
          <p:cNvPr id="39" name="TextBox 38">
            <a:extLst>
              <a:ext uri="{FF2B5EF4-FFF2-40B4-BE49-F238E27FC236}">
                <a16:creationId xmlns:a16="http://schemas.microsoft.com/office/drawing/2014/main" id="{FDA3576F-FBB4-5AE4-9C66-69952B2D2BA7}"/>
              </a:ext>
            </a:extLst>
          </p:cNvPr>
          <p:cNvSpPr txBox="1"/>
          <p:nvPr/>
        </p:nvSpPr>
        <p:spPr>
          <a:xfrm>
            <a:off x="5156604" y="5697708"/>
            <a:ext cx="2261937" cy="338554"/>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Job Market Was Weaker Than Previously Reported, Data Show"</a:t>
            </a:r>
          </a:p>
        </p:txBody>
      </p:sp>
      <p:sp>
        <p:nvSpPr>
          <p:cNvPr id="40" name="TextBox 39">
            <a:extLst>
              <a:ext uri="{FF2B5EF4-FFF2-40B4-BE49-F238E27FC236}">
                <a16:creationId xmlns:a16="http://schemas.microsoft.com/office/drawing/2014/main" id="{2A32EC26-FF64-E768-B82D-AA56216D93CA}"/>
              </a:ext>
            </a:extLst>
          </p:cNvPr>
          <p:cNvSpPr txBox="1"/>
          <p:nvPr/>
        </p:nvSpPr>
        <p:spPr>
          <a:xfrm>
            <a:off x="5832036" y="4610874"/>
            <a:ext cx="1676127"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"Stocks Extend Ugly Week of Losses Amid Economic Uncertainty"</a:t>
            </a:r>
          </a:p>
        </p:txBody>
      </p:sp>
      <p:sp>
        <p:nvSpPr>
          <p:cNvPr id="41" name="TextBox 40">
            <a:extLst>
              <a:ext uri="{FF2B5EF4-FFF2-40B4-BE49-F238E27FC236}">
                <a16:creationId xmlns:a16="http://schemas.microsoft.com/office/drawing/2014/main" id="{9FDEFDEC-7DDB-076E-C009-0D48E4D9DB9A}"/>
              </a:ext>
            </a:extLst>
          </p:cNvPr>
          <p:cNvSpPr txBox="1"/>
          <p:nvPr/>
        </p:nvSpPr>
        <p:spPr>
          <a:xfrm>
            <a:off x="7087619" y="5108456"/>
            <a:ext cx="1162537"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"Trump Safe After Another Apparent Assassination Attempt"</a:t>
            </a:r>
          </a:p>
        </p:txBody>
      </p:sp>
      <p:sp>
        <p:nvSpPr>
          <p:cNvPr id="42" name="TextBox 41">
            <a:extLst>
              <a:ext uri="{FF2B5EF4-FFF2-40B4-BE49-F238E27FC236}">
                <a16:creationId xmlns:a16="http://schemas.microsoft.com/office/drawing/2014/main" id="{C0307F98-B644-581A-3C9D-9EA213CEA109}"/>
              </a:ext>
            </a:extLst>
          </p:cNvPr>
          <p:cNvSpPr txBox="1"/>
          <p:nvPr/>
        </p:nvSpPr>
        <p:spPr>
          <a:xfrm>
            <a:off x="6495931" y="6639445"/>
            <a:ext cx="2024463" cy="21544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"Fed Cuts Rates by Half Percentage Point"</a:t>
            </a:r>
          </a:p>
        </p:txBody>
      </p:sp>
      <p:sp>
        <p:nvSpPr>
          <p:cNvPr id="43" name="TextBox 42">
            <a:extLst>
              <a:ext uri="{FF2B5EF4-FFF2-40B4-BE49-F238E27FC236}">
                <a16:creationId xmlns:a16="http://schemas.microsoft.com/office/drawing/2014/main" id="{2D210F5F-2D9D-6A04-3BC6-D5B845CAB1E7}"/>
              </a:ext>
            </a:extLst>
          </p:cNvPr>
          <p:cNvSpPr txBox="1"/>
          <p:nvPr/>
        </p:nvSpPr>
        <p:spPr>
          <a:xfrm>
            <a:off x="8315522" y="6044383"/>
            <a:ext cx="1238053" cy="338554"/>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"The Fed's Bold Move Jolts Global Markets"</a:t>
            </a:r>
          </a:p>
        </p:txBody>
      </p:sp>
      <p:sp>
        <p:nvSpPr>
          <p:cNvPr id="44" name="TextBox 43">
            <a:extLst>
              <a:ext uri="{FF2B5EF4-FFF2-40B4-BE49-F238E27FC236}">
                <a16:creationId xmlns:a16="http://schemas.microsoft.com/office/drawing/2014/main" id="{BEF21E59-A4DF-EC0A-9355-F1FC2FFFF7CB}"/>
              </a:ext>
            </a:extLst>
          </p:cNvPr>
          <p:cNvSpPr txBox="1"/>
          <p:nvPr/>
        </p:nvSpPr>
        <p:spPr>
          <a:xfrm>
            <a:off x="8302560" y="5445192"/>
            <a:ext cx="1477709" cy="461665"/>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Officials Conclude Middle East Peace Deal Out of Reach During Biden’s Term"</a:t>
            </a:r>
          </a:p>
        </p:txBody>
      </p:sp>
      <p:sp>
        <p:nvSpPr>
          <p:cNvPr id="45" name="TextBox 44">
            <a:extLst>
              <a:ext uri="{FF2B5EF4-FFF2-40B4-BE49-F238E27FC236}">
                <a16:creationId xmlns:a16="http://schemas.microsoft.com/office/drawing/2014/main" id="{A568742F-4268-8760-635E-6A05F5736C2D}"/>
              </a:ext>
            </a:extLst>
          </p:cNvPr>
          <p:cNvSpPr txBox="1"/>
          <p:nvPr/>
        </p:nvSpPr>
        <p:spPr>
          <a:xfrm>
            <a:off x="8444515" y="4413068"/>
            <a:ext cx="1044899" cy="338554"/>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"China Tries to Jolt Ailing Economy"</a:t>
            </a:r>
          </a:p>
        </p:txBody>
      </p:sp>
      <p:sp>
        <p:nvSpPr>
          <p:cNvPr id="46" name="TextBox 45">
            <a:extLst>
              <a:ext uri="{FF2B5EF4-FFF2-40B4-BE49-F238E27FC236}">
                <a16:creationId xmlns:a16="http://schemas.microsoft.com/office/drawing/2014/main" id="{6D25EBDD-0EAA-23C8-0F68-AF41FA315CF2}"/>
              </a:ext>
            </a:extLst>
          </p:cNvPr>
          <p:cNvSpPr txBox="1"/>
          <p:nvPr/>
        </p:nvSpPr>
        <p:spPr>
          <a:xfrm>
            <a:off x="8458091" y="4937103"/>
            <a:ext cx="1446645"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"Congress Approves Bill Averting Government Shutdown Before Election"</a:t>
            </a:r>
          </a:p>
        </p:txBody>
      </p:sp>
      <p:graphicFrame>
        <p:nvGraphicFramePr>
          <p:cNvPr id="24" name="Chart 23">
            <a:extLst>
              <a:ext uri="{FF2B5EF4-FFF2-40B4-BE49-F238E27FC236}">
                <a16:creationId xmlns:a16="http://schemas.microsoft.com/office/drawing/2014/main" id="{6A86E947-FE58-48F9-8182-11E475D012DE}"/>
              </a:ext>
            </a:extLst>
          </p:cNvPr>
          <p:cNvGraphicFramePr/>
          <p:nvPr>
            <p:extLst>
              <p:ext uri="{D42A27DB-BD31-4B8C-83A1-F6EECF244321}">
                <p14:modId xmlns:p14="http://schemas.microsoft.com/office/powerpoint/2010/main" val="2036605518"/>
              </p:ext>
            </p:extLst>
          </p:nvPr>
        </p:nvGraphicFramePr>
        <p:xfrm>
          <a:off x="568528" y="2384465"/>
          <a:ext cx="8966218" cy="2033489"/>
        </p:xfrm>
        <a:graphic>
          <a:graphicData uri="http://schemas.openxmlformats.org/drawingml/2006/chart">
            <c:chart xmlns:c="http://schemas.openxmlformats.org/drawingml/2006/chart" xmlns:r="http://schemas.openxmlformats.org/officeDocument/2006/relationships" r:id="rId4"/>
          </a:graphicData>
        </a:graphic>
      </p:graphicFrame>
      <p:pic>
        <p:nvPicPr>
          <p:cNvPr id="48" name="Picture Placeholder 2" descr="A purple text on a black background&#10;&#10;Description automatically generated">
            <a:extLst>
              <a:ext uri="{FF2B5EF4-FFF2-40B4-BE49-F238E27FC236}">
                <a16:creationId xmlns:a16="http://schemas.microsoft.com/office/drawing/2014/main" id="{C539CF82-7CE1-A601-999B-80E0B43DA4D4}"/>
              </a:ext>
            </a:extLst>
          </p:cNvPr>
          <p:cNvPicPr>
            <a:picLocks noGrp="1" noChangeAspect="1"/>
          </p:cNvPicPr>
          <p:nvPr>
            <p:ph type="pic" sz="quarter" idx="13"/>
          </p:nvPr>
        </p:nvPicPr>
        <p:blipFill rotWithShape="1">
          <a:blip r:embed="rId5"/>
          <a:srcRect l="-7796" t="-22449" r="-7796" b="-13265"/>
          <a:stretch/>
        </p:blipFill>
        <p:spPr>
          <a:xfrm>
            <a:off x="6762078" y="179125"/>
            <a:ext cx="3200780" cy="994100"/>
          </a:xfrm>
        </p:spPr>
      </p:pic>
    </p:spTree>
    <p:extLst>
      <p:ext uri="{BB962C8B-B14F-4D97-AF65-F5344CB8AC3E}">
        <p14:creationId xmlns:p14="http://schemas.microsoft.com/office/powerpoint/2010/main" val="364234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16069924-FE78-1071-1CC2-78581DE2027D}"/>
              </a:ext>
            </a:extLst>
          </p:cNvPr>
          <p:cNvCxnSpPr>
            <a:cxnSpLocks/>
          </p:cNvCxnSpPr>
          <p:nvPr/>
        </p:nvCxnSpPr>
        <p:spPr>
          <a:xfrm>
            <a:off x="7989369" y="3582557"/>
            <a:ext cx="0" cy="1189283"/>
          </a:xfrm>
          <a:prstGeom prst="line">
            <a:avLst/>
          </a:prstGeom>
          <a:ln w="6350"/>
        </p:spPr>
        <p:style>
          <a:lnRef idx="1">
            <a:schemeClr val="accent1"/>
          </a:lnRef>
          <a:fillRef idx="0">
            <a:schemeClr val="accent1"/>
          </a:fillRef>
          <a:effectRef idx="0">
            <a:schemeClr val="accent1"/>
          </a:effectRef>
          <a:fontRef idx="minor">
            <a:schemeClr val="tx1"/>
          </a:fontRef>
        </p:style>
      </p:cxnSp>
      <p:sp>
        <p:nvSpPr>
          <p:cNvPr id="4" name="AssetID" descr="svtx:content/slide/@id">
            <a:extLst>
              <a:ext uri="{FF2B5EF4-FFF2-40B4-BE49-F238E27FC236}">
                <a16:creationId xmlns:a16="http://schemas.microsoft.com/office/drawing/2014/main" id="{3613E0D9-61A9-9DD8-36C4-58660A459D50}"/>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135214</a:t>
            </a:r>
          </a:p>
        </p:txBody>
      </p:sp>
      <p:sp>
        <p:nvSpPr>
          <p:cNvPr id="2" name="Title 1"/>
          <p:cNvSpPr>
            <a:spLocks noGrp="1"/>
          </p:cNvSpPr>
          <p:nvPr>
            <p:ph type="title"/>
          </p:nvPr>
        </p:nvSpPr>
        <p:spPr>
          <a:xfrm>
            <a:off x="529812" y="657966"/>
            <a:ext cx="9052560" cy="521864"/>
          </a:xfrm>
          <a:noFill/>
        </p:spPr>
        <p:txBody>
          <a:bodyPr/>
          <a:lstStyle/>
          <a:p>
            <a:r>
              <a:rPr lang="en-US"/>
              <a:t>World Stock Market Performance</a:t>
            </a:r>
          </a:p>
        </p:txBody>
      </p:sp>
      <p:sp>
        <p:nvSpPr>
          <p:cNvPr id="3" name="Slide Number Placeholder 2"/>
          <p:cNvSpPr>
            <a:spLocks noGrp="1"/>
          </p:cNvSpPr>
          <p:nvPr>
            <p:ph type="sldNum" sz="quarter" idx="12"/>
          </p:nvPr>
        </p:nvSpPr>
        <p:spPr/>
        <p:txBody>
          <a:bodyPr/>
          <a:lstStyle/>
          <a:p>
            <a:fld id="{66F6FF41-5833-4EBF-9145-362BCED2914A}" type="slidenum">
              <a:rPr lang="en-US" smtClean="0">
                <a:solidFill>
                  <a:prstClr val="white">
                    <a:lumMod val="50000"/>
                  </a:prstClr>
                </a:solidFill>
              </a:rPr>
              <a:pPr/>
              <a:t>6</a:t>
            </a:fld>
            <a:endParaRPr lang="en-US">
              <a:solidFill>
                <a:prstClr val="white">
                  <a:lumMod val="50000"/>
                </a:prstClr>
              </a:solidFill>
            </a:endParaRPr>
          </a:p>
        </p:txBody>
      </p:sp>
      <p:sp>
        <p:nvSpPr>
          <p:cNvPr id="11" name="Text Placeholder 10"/>
          <p:cNvSpPr>
            <a:spLocks noGrp="1"/>
          </p:cNvSpPr>
          <p:nvPr>
            <p:ph type="body" sz="quarter" idx="15"/>
          </p:nvPr>
        </p:nvSpPr>
        <p:spPr/>
        <p:txBody>
          <a:bodyPr/>
          <a:lstStyle/>
          <a:p>
            <a:r>
              <a:rPr lang="en-US"/>
              <a:t>Graph Source: MSCI ACWI Index (net dividends). MSCI data © MSCI 2024, all rights reserved. Index level based at 100 starting January 2000.</a:t>
            </a:r>
            <a:br>
              <a:rPr lang="en-US"/>
            </a:br>
            <a:r>
              <a:rPr lang="en-US"/>
              <a:t>It is not possible to invest directly in an index. Performance does not reflect the expenses associated with management of an actual portfolio. </a:t>
            </a:r>
            <a:r>
              <a:rPr lang="en-US" b="1"/>
              <a:t>Past performance is not a guarantee of future results. </a:t>
            </a:r>
          </a:p>
        </p:txBody>
      </p:sp>
      <p:sp>
        <p:nvSpPr>
          <p:cNvPr id="5" name="Text Placeholder 4"/>
          <p:cNvSpPr>
            <a:spLocks noGrp="1"/>
          </p:cNvSpPr>
          <p:nvPr>
            <p:ph type="body" sz="quarter" idx="14"/>
          </p:nvPr>
        </p:nvSpPr>
        <p:spPr>
          <a:xfrm>
            <a:off x="529813" y="1067438"/>
            <a:ext cx="8823326" cy="346075"/>
          </a:xfrm>
          <a:noFill/>
        </p:spPr>
        <p:txBody>
          <a:bodyPr/>
          <a:lstStyle/>
          <a:p>
            <a:r>
              <a:rPr lang="en-US"/>
              <a:t>MSCI All Country World Index with selected headlines from past 12 months</a:t>
            </a:r>
          </a:p>
        </p:txBody>
      </p:sp>
      <p:grpSp>
        <p:nvGrpSpPr>
          <p:cNvPr id="49" name="Group 48">
            <a:extLst>
              <a:ext uri="{FF2B5EF4-FFF2-40B4-BE49-F238E27FC236}">
                <a16:creationId xmlns:a16="http://schemas.microsoft.com/office/drawing/2014/main" id="{00BBFCE2-9AD7-4939-BEF8-D78EA34E1014}"/>
              </a:ext>
            </a:extLst>
          </p:cNvPr>
          <p:cNvGrpSpPr/>
          <p:nvPr/>
        </p:nvGrpSpPr>
        <p:grpSpPr>
          <a:xfrm>
            <a:off x="524124" y="6982664"/>
            <a:ext cx="9112636" cy="369277"/>
            <a:chOff x="524124" y="6775986"/>
            <a:chExt cx="9112636" cy="369277"/>
          </a:xfrm>
        </p:grpSpPr>
        <p:sp>
          <p:nvSpPr>
            <p:cNvPr id="50" name="TextBox 49">
              <a:extLst>
                <a:ext uri="{FF2B5EF4-FFF2-40B4-BE49-F238E27FC236}">
                  <a16:creationId xmlns:a16="http://schemas.microsoft.com/office/drawing/2014/main" id="{5D03AD3F-366D-44EA-AA8E-37ABF2C852C9}"/>
                </a:ext>
              </a:extLst>
            </p:cNvPr>
            <p:cNvSpPr txBox="1"/>
            <p:nvPr/>
          </p:nvSpPr>
          <p:spPr>
            <a:xfrm>
              <a:off x="524124" y="6775986"/>
              <a:ext cx="8791688" cy="369277"/>
            </a:xfrm>
            <a:prstGeom prst="rect">
              <a:avLst/>
            </a:prstGeom>
            <a:noFill/>
          </p:spPr>
          <p:txBody>
            <a:bodyPr wrap="square" lIns="91388" tIns="45693" rIns="91388" bIns="45693" rtlCol="0">
              <a:spAutoFit/>
            </a:bodyPr>
            <a:lstStyle/>
            <a:p>
              <a:r>
                <a:rPr lang="en-US" sz="900" b="1" i="1">
                  <a:solidFill>
                    <a:schemeClr val="tx2"/>
                  </a:solidFill>
                  <a:latin typeface="Times New Roman" panose="02020603050405020304" pitchFamily="18" charset="0"/>
                  <a:cs typeface="Times New Roman" panose="02020603050405020304" pitchFamily="18" charset="0"/>
                </a:rPr>
                <a:t>These headlines are not offered to explain market returns. Instead, they serve as a reminder that investors should view daily events from a long-term perspective and avoid making investment decisions based solely on the news.</a:t>
              </a:r>
            </a:p>
          </p:txBody>
        </p:sp>
        <p:cxnSp>
          <p:nvCxnSpPr>
            <p:cNvPr id="51" name="Straight Connector 50">
              <a:extLst>
                <a:ext uri="{FF2B5EF4-FFF2-40B4-BE49-F238E27FC236}">
                  <a16:creationId xmlns:a16="http://schemas.microsoft.com/office/drawing/2014/main" id="{7F9194C2-14E0-4AFF-9FB7-4989035BD6DA}"/>
                </a:ext>
              </a:extLst>
            </p:cNvPr>
            <p:cNvCxnSpPr>
              <a:cxnSpLocks/>
            </p:cNvCxnSpPr>
            <p:nvPr/>
          </p:nvCxnSpPr>
          <p:spPr>
            <a:xfrm>
              <a:off x="620205" y="6775986"/>
              <a:ext cx="9016555" cy="0"/>
            </a:xfrm>
            <a:prstGeom prst="line">
              <a:avLst/>
            </a:prstGeom>
            <a:ln w="63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C56601C9-13A1-43E8-860C-913C6C9A73DD}"/>
              </a:ext>
            </a:extLst>
          </p:cNvPr>
          <p:cNvGrpSpPr/>
          <p:nvPr/>
        </p:nvGrpSpPr>
        <p:grpSpPr>
          <a:xfrm>
            <a:off x="5288989" y="1533780"/>
            <a:ext cx="4310743" cy="1091997"/>
            <a:chOff x="3965870" y="1564308"/>
            <a:chExt cx="4310743" cy="1091997"/>
          </a:xfrm>
        </p:grpSpPr>
        <p:grpSp>
          <p:nvGrpSpPr>
            <p:cNvPr id="6" name="Group 5">
              <a:extLst>
                <a:ext uri="{FF2B5EF4-FFF2-40B4-BE49-F238E27FC236}">
                  <a16:creationId xmlns:a16="http://schemas.microsoft.com/office/drawing/2014/main" id="{DFBF8092-3E4E-4782-B4B1-B4FA02D740B8}"/>
                </a:ext>
              </a:extLst>
            </p:cNvPr>
            <p:cNvGrpSpPr/>
            <p:nvPr/>
          </p:nvGrpSpPr>
          <p:grpSpPr>
            <a:xfrm>
              <a:off x="3965870" y="1564308"/>
              <a:ext cx="4310743" cy="1091997"/>
              <a:chOff x="3965870" y="1564308"/>
              <a:chExt cx="4310743" cy="1091997"/>
            </a:xfrm>
          </p:grpSpPr>
          <p:graphicFrame>
            <p:nvGraphicFramePr>
              <p:cNvPr id="61" name="Picture Placeholder 2">
                <a:extLst>
                  <a:ext uri="{FF2B5EF4-FFF2-40B4-BE49-F238E27FC236}">
                    <a16:creationId xmlns:a16="http://schemas.microsoft.com/office/drawing/2014/main" id="{4A706DF6-7952-4DB9-9AC7-A2B16507D8F2}"/>
                  </a:ext>
                </a:extLst>
              </p:cNvPr>
              <p:cNvGraphicFramePr>
                <a:graphicFrameLocks/>
              </p:cNvGraphicFramePr>
              <p:nvPr/>
            </p:nvGraphicFramePr>
            <p:xfrm>
              <a:off x="3965870" y="1568212"/>
              <a:ext cx="4310743" cy="1088093"/>
            </p:xfrm>
            <a:graphic>
              <a:graphicData uri="http://schemas.openxmlformats.org/drawingml/2006/chart">
                <c:chart xmlns:c="http://schemas.openxmlformats.org/drawingml/2006/chart" xmlns:r="http://schemas.openxmlformats.org/officeDocument/2006/relationships" r:id="rId3"/>
              </a:graphicData>
            </a:graphic>
          </p:graphicFrame>
          <p:sp>
            <p:nvSpPr>
              <p:cNvPr id="56" name="TextBox 1">
                <a:extLst>
                  <a:ext uri="{FF2B5EF4-FFF2-40B4-BE49-F238E27FC236}">
                    <a16:creationId xmlns:a16="http://schemas.microsoft.com/office/drawing/2014/main" id="{B55E4F5D-623F-4349-A698-23213526F379}"/>
                  </a:ext>
                </a:extLst>
              </p:cNvPr>
              <p:cNvSpPr txBox="1"/>
              <p:nvPr/>
            </p:nvSpPr>
            <p:spPr>
              <a:xfrm>
                <a:off x="4142089" y="1564308"/>
                <a:ext cx="4088111" cy="221214"/>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41252" indent="-41252" defTabSz="913866" fontAlgn="base">
                  <a:lnSpc>
                    <a:spcPct val="115000"/>
                  </a:lnSpc>
                  <a:spcBef>
                    <a:spcPct val="0"/>
                  </a:spcBef>
                  <a:spcAft>
                    <a:spcPts val="500"/>
                  </a:spcAft>
                </a:pPr>
                <a:r>
                  <a:rPr lang="en-US" sz="800" b="1" cap="all" spc="50">
                    <a:solidFill>
                      <a:schemeClr val="bg1">
                        <a:lumMod val="50000"/>
                      </a:schemeClr>
                    </a:solidFill>
                    <a:latin typeface="Arial Narrow" panose="020B0606020202030204" pitchFamily="34" charset="0"/>
                  </a:rPr>
                  <a:t>Long Term (2000–Q3 2024)</a:t>
                </a:r>
              </a:p>
            </p:txBody>
          </p:sp>
        </p:grpSp>
        <p:sp>
          <p:nvSpPr>
            <p:cNvPr id="64" name="TextBox 1">
              <a:extLst>
                <a:ext uri="{FF2B5EF4-FFF2-40B4-BE49-F238E27FC236}">
                  <a16:creationId xmlns:a16="http://schemas.microsoft.com/office/drawing/2014/main" id="{65C937AD-3845-4BBF-8FD0-5BE7CD2CD26D}"/>
                </a:ext>
              </a:extLst>
            </p:cNvPr>
            <p:cNvSpPr txBox="1"/>
            <p:nvPr/>
          </p:nvSpPr>
          <p:spPr>
            <a:xfrm>
              <a:off x="7615672" y="2142509"/>
              <a:ext cx="462519" cy="307777"/>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700" b="1">
                  <a:solidFill>
                    <a:schemeClr val="tx2"/>
                  </a:solidFill>
                  <a:latin typeface="Arial" pitchFamily="34" charset="0"/>
                  <a:cs typeface="Arial" pitchFamily="34" charset="0"/>
                </a:rPr>
                <a:t>Last 12 months</a:t>
              </a:r>
            </a:p>
          </p:txBody>
        </p:sp>
      </p:grpSp>
      <p:sp>
        <p:nvSpPr>
          <p:cNvPr id="25" name="TextBox 1">
            <a:extLst>
              <a:ext uri="{FF2B5EF4-FFF2-40B4-BE49-F238E27FC236}">
                <a16:creationId xmlns:a16="http://schemas.microsoft.com/office/drawing/2014/main" id="{CD4973DD-6C92-494F-96E0-08DA2AC9E53C}"/>
              </a:ext>
            </a:extLst>
          </p:cNvPr>
          <p:cNvSpPr txBox="1"/>
          <p:nvPr/>
        </p:nvSpPr>
        <p:spPr>
          <a:xfrm>
            <a:off x="620205" y="2081682"/>
            <a:ext cx="4531198" cy="237309"/>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41252" indent="-41252" defTabSz="913866" fontAlgn="base">
              <a:lnSpc>
                <a:spcPct val="115000"/>
              </a:lnSpc>
              <a:spcBef>
                <a:spcPct val="0"/>
              </a:spcBef>
              <a:spcAft>
                <a:spcPts val="500"/>
              </a:spcAft>
            </a:pPr>
            <a:r>
              <a:rPr lang="en-US" sz="900" b="1" cap="all" spc="50">
                <a:solidFill>
                  <a:srgbClr val="35627D"/>
                </a:solidFill>
                <a:latin typeface="Arial Narrow" panose="020B0606020202030204" pitchFamily="34" charset="0"/>
              </a:rPr>
              <a:t>Short Term (Q4 2023–Q3 2024)</a:t>
            </a:r>
          </a:p>
        </p:txBody>
      </p:sp>
      <p:cxnSp>
        <p:nvCxnSpPr>
          <p:cNvPr id="9" name="Straight Connector 8">
            <a:extLst>
              <a:ext uri="{FF2B5EF4-FFF2-40B4-BE49-F238E27FC236}">
                <a16:creationId xmlns:a16="http://schemas.microsoft.com/office/drawing/2014/main" id="{9D88FB5F-1456-DA75-01A1-1A8499E0B0BD}"/>
              </a:ext>
            </a:extLst>
          </p:cNvPr>
          <p:cNvCxnSpPr>
            <a:cxnSpLocks/>
          </p:cNvCxnSpPr>
          <p:nvPr/>
        </p:nvCxnSpPr>
        <p:spPr>
          <a:xfrm>
            <a:off x="6230018" y="4255772"/>
            <a:ext cx="0" cy="1008642"/>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4EB71DB-82F9-9ADC-B65E-0112C5536F88}"/>
              </a:ext>
            </a:extLst>
          </p:cNvPr>
          <p:cNvCxnSpPr>
            <a:cxnSpLocks/>
          </p:cNvCxnSpPr>
          <p:nvPr/>
        </p:nvCxnSpPr>
        <p:spPr>
          <a:xfrm>
            <a:off x="8865669" y="3896064"/>
            <a:ext cx="0" cy="2103696"/>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61C323B-21FB-774C-DA8C-94ECF57EC899}"/>
              </a:ext>
            </a:extLst>
          </p:cNvPr>
          <p:cNvCxnSpPr>
            <a:cxnSpLocks/>
          </p:cNvCxnSpPr>
          <p:nvPr/>
        </p:nvCxnSpPr>
        <p:spPr>
          <a:xfrm>
            <a:off x="1800758" y="4000660"/>
            <a:ext cx="0" cy="140856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7EDE469-5F4F-9514-EC8A-653F51D02374}"/>
              </a:ext>
            </a:extLst>
          </p:cNvPr>
          <p:cNvCxnSpPr>
            <a:cxnSpLocks/>
          </p:cNvCxnSpPr>
          <p:nvPr/>
        </p:nvCxnSpPr>
        <p:spPr>
          <a:xfrm>
            <a:off x="7742565" y="3903542"/>
            <a:ext cx="0" cy="1699680"/>
          </a:xfrm>
          <a:prstGeom prst="line">
            <a:avLst/>
          </a:prstGeom>
          <a:noFill/>
          <a:ln w="6350" cap="flat" cmpd="sng" algn="ctr">
            <a:solidFill>
              <a:srgbClr val="4D859E">
                <a:shade val="95000"/>
                <a:satMod val="105000"/>
              </a:srgbClr>
            </a:solidFill>
            <a:prstDash val="solid"/>
          </a:ln>
          <a:effectLst/>
        </p:spPr>
      </p:cxnSp>
      <p:cxnSp>
        <p:nvCxnSpPr>
          <p:cNvPr id="18" name="Straight Connector 17">
            <a:extLst>
              <a:ext uri="{FF2B5EF4-FFF2-40B4-BE49-F238E27FC236}">
                <a16:creationId xmlns:a16="http://schemas.microsoft.com/office/drawing/2014/main" id="{1EE807E7-AC04-6EBE-65EE-57B33E36AAB9}"/>
              </a:ext>
            </a:extLst>
          </p:cNvPr>
          <p:cNvCxnSpPr>
            <a:cxnSpLocks/>
          </p:cNvCxnSpPr>
          <p:nvPr/>
        </p:nvCxnSpPr>
        <p:spPr>
          <a:xfrm>
            <a:off x="4663568" y="4158179"/>
            <a:ext cx="0" cy="2391546"/>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FA1603-A9DD-F449-66CA-D4FD8281A78C}"/>
              </a:ext>
            </a:extLst>
          </p:cNvPr>
          <p:cNvCxnSpPr>
            <a:cxnSpLocks/>
          </p:cNvCxnSpPr>
          <p:nvPr/>
        </p:nvCxnSpPr>
        <p:spPr>
          <a:xfrm>
            <a:off x="3166685" y="4090617"/>
            <a:ext cx="0" cy="1925247"/>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924963D-DA42-B3BA-A862-9DA5CF6DEDD9}"/>
              </a:ext>
            </a:extLst>
          </p:cNvPr>
          <p:cNvCxnSpPr>
            <a:cxnSpLocks/>
          </p:cNvCxnSpPr>
          <p:nvPr/>
        </p:nvCxnSpPr>
        <p:spPr>
          <a:xfrm>
            <a:off x="1063299" y="4226940"/>
            <a:ext cx="0" cy="2164719"/>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A5B8370-49DC-B72E-946B-F207777DBE35}"/>
              </a:ext>
            </a:extLst>
          </p:cNvPr>
          <p:cNvCxnSpPr>
            <a:cxnSpLocks/>
          </p:cNvCxnSpPr>
          <p:nvPr/>
        </p:nvCxnSpPr>
        <p:spPr>
          <a:xfrm>
            <a:off x="1353726" y="4004512"/>
            <a:ext cx="0" cy="2000438"/>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82D803E-FF5C-7DA6-C509-D8A095C528AC}"/>
              </a:ext>
            </a:extLst>
          </p:cNvPr>
          <p:cNvCxnSpPr>
            <a:cxnSpLocks/>
          </p:cNvCxnSpPr>
          <p:nvPr/>
        </p:nvCxnSpPr>
        <p:spPr>
          <a:xfrm>
            <a:off x="2321291" y="3982140"/>
            <a:ext cx="0" cy="801381"/>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E777B3D-2218-AA2B-401A-7C5CF42B81CB}"/>
              </a:ext>
            </a:extLst>
          </p:cNvPr>
          <p:cNvCxnSpPr>
            <a:cxnSpLocks/>
          </p:cNvCxnSpPr>
          <p:nvPr/>
        </p:nvCxnSpPr>
        <p:spPr>
          <a:xfrm>
            <a:off x="3814217" y="4102825"/>
            <a:ext cx="0" cy="1562811"/>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8C78F06-AA28-157B-0070-D6C80D24046B}"/>
              </a:ext>
            </a:extLst>
          </p:cNvPr>
          <p:cNvCxnSpPr>
            <a:cxnSpLocks/>
          </p:cNvCxnSpPr>
          <p:nvPr/>
        </p:nvCxnSpPr>
        <p:spPr>
          <a:xfrm>
            <a:off x="6994468" y="3976600"/>
            <a:ext cx="0" cy="2541139"/>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0B3EDDD-A274-3665-1F7F-A049950B8A26}"/>
              </a:ext>
            </a:extLst>
          </p:cNvPr>
          <p:cNvCxnSpPr>
            <a:cxnSpLocks/>
          </p:cNvCxnSpPr>
          <p:nvPr/>
        </p:nvCxnSpPr>
        <p:spPr>
          <a:xfrm>
            <a:off x="6031495" y="4004516"/>
            <a:ext cx="0" cy="700424"/>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B8FE2A5-2CB4-DDF4-9EF0-453680A8D527}"/>
              </a:ext>
            </a:extLst>
          </p:cNvPr>
          <p:cNvCxnSpPr>
            <a:cxnSpLocks/>
          </p:cNvCxnSpPr>
          <p:nvPr/>
        </p:nvCxnSpPr>
        <p:spPr>
          <a:xfrm>
            <a:off x="2871168" y="4040802"/>
            <a:ext cx="0" cy="236669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D48F434-DD15-2164-A2EC-C42C22F6A061}"/>
              </a:ext>
            </a:extLst>
          </p:cNvPr>
          <p:cNvCxnSpPr>
            <a:cxnSpLocks/>
          </p:cNvCxnSpPr>
          <p:nvPr/>
        </p:nvCxnSpPr>
        <p:spPr>
          <a:xfrm>
            <a:off x="9100828" y="3965436"/>
            <a:ext cx="0" cy="1440752"/>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AD61BCA4-774D-1415-EF50-C21BF7B3561B}"/>
              </a:ext>
            </a:extLst>
          </p:cNvPr>
          <p:cNvCxnSpPr>
            <a:cxnSpLocks/>
          </p:cNvCxnSpPr>
          <p:nvPr/>
        </p:nvCxnSpPr>
        <p:spPr>
          <a:xfrm>
            <a:off x="9367987" y="3891575"/>
            <a:ext cx="0" cy="70843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8B79F69-1379-12F3-A535-715232F270FC}"/>
              </a:ext>
            </a:extLst>
          </p:cNvPr>
          <p:cNvCxnSpPr>
            <a:cxnSpLocks/>
          </p:cNvCxnSpPr>
          <p:nvPr/>
        </p:nvCxnSpPr>
        <p:spPr>
          <a:xfrm>
            <a:off x="4860111" y="4275319"/>
            <a:ext cx="0" cy="1824868"/>
          </a:xfrm>
          <a:prstGeom prst="line">
            <a:avLst/>
          </a:prstGeom>
          <a:ln w="6350"/>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B2C06EAC-82BD-F1DC-1B20-CD49265D2DCC}"/>
              </a:ext>
            </a:extLst>
          </p:cNvPr>
          <p:cNvSpPr txBox="1"/>
          <p:nvPr/>
        </p:nvSpPr>
        <p:spPr>
          <a:xfrm>
            <a:off x="612162" y="6389223"/>
            <a:ext cx="1915192"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“Israel Declares War on Hamas after Surprise Assault from Gaza”</a:t>
            </a:r>
          </a:p>
        </p:txBody>
      </p:sp>
      <p:sp>
        <p:nvSpPr>
          <p:cNvPr id="53" name="TextBox 52">
            <a:extLst>
              <a:ext uri="{FF2B5EF4-FFF2-40B4-BE49-F238E27FC236}">
                <a16:creationId xmlns:a16="http://schemas.microsoft.com/office/drawing/2014/main" id="{1B3489C4-E009-48F1-214D-4E6A438758F7}"/>
              </a:ext>
            </a:extLst>
          </p:cNvPr>
          <p:cNvSpPr txBox="1"/>
          <p:nvPr/>
        </p:nvSpPr>
        <p:spPr>
          <a:xfrm>
            <a:off x="1127886" y="5997125"/>
            <a:ext cx="1915192"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House Elects Speaker, Ends Impasse”</a:t>
            </a:r>
          </a:p>
        </p:txBody>
      </p:sp>
      <p:sp>
        <p:nvSpPr>
          <p:cNvPr id="54" name="TextBox 53">
            <a:extLst>
              <a:ext uri="{FF2B5EF4-FFF2-40B4-BE49-F238E27FC236}">
                <a16:creationId xmlns:a16="http://schemas.microsoft.com/office/drawing/2014/main" id="{5DE1BA54-75C1-1738-FBF4-F06D5549A67E}"/>
              </a:ext>
            </a:extLst>
          </p:cNvPr>
          <p:cNvSpPr txBox="1"/>
          <p:nvPr/>
        </p:nvSpPr>
        <p:spPr>
          <a:xfrm>
            <a:off x="1637416" y="5418108"/>
            <a:ext cx="1171958" cy="58477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a:solidFill>
                  <a:prstClr val="black"/>
                </a:solidFill>
              </a:rPr>
              <a:t>“Nasdaq Exits Correction Territory; Small Caps See Best Day in More than a Year”</a:t>
            </a:r>
          </a:p>
        </p:txBody>
      </p:sp>
      <p:sp>
        <p:nvSpPr>
          <p:cNvPr id="55" name="TextBox 54">
            <a:extLst>
              <a:ext uri="{FF2B5EF4-FFF2-40B4-BE49-F238E27FC236}">
                <a16:creationId xmlns:a16="http://schemas.microsoft.com/office/drawing/2014/main" id="{222B8E4C-227F-AAC5-D2B6-27EFA557B7AD}"/>
              </a:ext>
            </a:extLst>
          </p:cNvPr>
          <p:cNvSpPr txBox="1"/>
          <p:nvPr/>
        </p:nvSpPr>
        <p:spPr>
          <a:xfrm>
            <a:off x="1938673" y="4773065"/>
            <a:ext cx="846638" cy="58477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a:solidFill>
                  <a:prstClr val="black"/>
                </a:solidFill>
              </a:rPr>
              <a:t>“Job Openings Fall to 28-Month Low as US Labor Market Cools”</a:t>
            </a:r>
          </a:p>
        </p:txBody>
      </p:sp>
      <p:sp>
        <p:nvSpPr>
          <p:cNvPr id="58" name="TextBox 57">
            <a:extLst>
              <a:ext uri="{FF2B5EF4-FFF2-40B4-BE49-F238E27FC236}">
                <a16:creationId xmlns:a16="http://schemas.microsoft.com/office/drawing/2014/main" id="{0338748A-8B58-8661-CE39-8175C79A2CAD}"/>
              </a:ext>
            </a:extLst>
          </p:cNvPr>
          <p:cNvSpPr txBox="1"/>
          <p:nvPr/>
        </p:nvSpPr>
        <p:spPr>
          <a:xfrm>
            <a:off x="2465420" y="6389223"/>
            <a:ext cx="1915192"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a:solidFill>
                  <a:prstClr val="black"/>
                </a:solidFill>
              </a:rPr>
              <a:t>“S&amp;P 500 Ends Strong Year Just Shy of Record with 24% Annual Gain”</a:t>
            </a:r>
          </a:p>
        </p:txBody>
      </p:sp>
      <p:sp>
        <p:nvSpPr>
          <p:cNvPr id="68" name="TextBox 67">
            <a:extLst>
              <a:ext uri="{FF2B5EF4-FFF2-40B4-BE49-F238E27FC236}">
                <a16:creationId xmlns:a16="http://schemas.microsoft.com/office/drawing/2014/main" id="{810D2A6F-BEB3-29C3-AA4B-B6899C2346B0}"/>
              </a:ext>
            </a:extLst>
          </p:cNvPr>
          <p:cNvSpPr txBox="1"/>
          <p:nvPr/>
        </p:nvSpPr>
        <p:spPr>
          <a:xfrm>
            <a:off x="2898040" y="6021933"/>
            <a:ext cx="1679554"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Inflation Edged Up in December after Rapid Cooling Most of 2023”</a:t>
            </a:r>
          </a:p>
        </p:txBody>
      </p:sp>
      <p:sp>
        <p:nvSpPr>
          <p:cNvPr id="72" name="TextBox 71">
            <a:extLst>
              <a:ext uri="{FF2B5EF4-FFF2-40B4-BE49-F238E27FC236}">
                <a16:creationId xmlns:a16="http://schemas.microsoft.com/office/drawing/2014/main" id="{28648BA2-0AB8-DF2A-EE73-62863FFF01A8}"/>
              </a:ext>
            </a:extLst>
          </p:cNvPr>
          <p:cNvSpPr txBox="1"/>
          <p:nvPr/>
        </p:nvSpPr>
        <p:spPr>
          <a:xfrm>
            <a:off x="3224622" y="5575989"/>
            <a:ext cx="1366315" cy="338554"/>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Border Deal Is Declared Dead”</a:t>
            </a:r>
          </a:p>
        </p:txBody>
      </p:sp>
      <p:sp>
        <p:nvSpPr>
          <p:cNvPr id="74" name="TextBox 73">
            <a:extLst>
              <a:ext uri="{FF2B5EF4-FFF2-40B4-BE49-F238E27FC236}">
                <a16:creationId xmlns:a16="http://schemas.microsoft.com/office/drawing/2014/main" id="{B00023C2-1716-1C8D-609E-383356B70364}"/>
              </a:ext>
            </a:extLst>
          </p:cNvPr>
          <p:cNvSpPr txBox="1"/>
          <p:nvPr/>
        </p:nvSpPr>
        <p:spPr>
          <a:xfrm>
            <a:off x="3870460" y="4583268"/>
            <a:ext cx="773729" cy="954107"/>
          </a:xfrm>
          <a:prstGeom prst="rect">
            <a:avLst/>
          </a:prstGeom>
          <a:noFill/>
        </p:spPr>
        <p:txBody>
          <a:bodyPr wrap="square" lIns="0" rIns="0" rtlCol="0">
            <a:spAutoFit/>
          </a:bodyPr>
          <a:lstStyle/>
          <a:p>
            <a:pPr marL="41252" indent="-41252" defTabSz="913866" fontAlgn="base">
              <a:spcBef>
                <a:spcPct val="0"/>
              </a:spcBef>
              <a:spcAft>
                <a:spcPts val="600"/>
              </a:spcAft>
            </a:pPr>
            <a:r>
              <a:rPr lang="en-US" sz="800">
                <a:solidFill>
                  <a:prstClr val="black"/>
                </a:solidFill>
              </a:rPr>
              <a:t>“Dow, S&amp;P 500, Nikkei Surge to Records after Nvidia’s Blockbuster Earnings Spark Global Rally”</a:t>
            </a:r>
          </a:p>
        </p:txBody>
      </p:sp>
      <p:sp>
        <p:nvSpPr>
          <p:cNvPr id="75" name="TextBox 74">
            <a:extLst>
              <a:ext uri="{FF2B5EF4-FFF2-40B4-BE49-F238E27FC236}">
                <a16:creationId xmlns:a16="http://schemas.microsoft.com/office/drawing/2014/main" id="{1A456C01-6C6D-8C14-5E2D-76A87943539B}"/>
              </a:ext>
            </a:extLst>
          </p:cNvPr>
          <p:cNvSpPr txBox="1"/>
          <p:nvPr/>
        </p:nvSpPr>
        <p:spPr>
          <a:xfrm>
            <a:off x="4417381" y="6512333"/>
            <a:ext cx="2188095" cy="21544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a:solidFill>
                  <a:prstClr val="black"/>
                </a:solidFill>
              </a:rPr>
              <a:t>“Bitcoin Funds Pull In Money at Record Pace”</a:t>
            </a:r>
          </a:p>
        </p:txBody>
      </p:sp>
      <p:sp>
        <p:nvSpPr>
          <p:cNvPr id="76" name="TextBox 75">
            <a:extLst>
              <a:ext uri="{FF2B5EF4-FFF2-40B4-BE49-F238E27FC236}">
                <a16:creationId xmlns:a16="http://schemas.microsoft.com/office/drawing/2014/main" id="{590758FB-4B7E-2E6A-8417-0DD456F6B9DD}"/>
              </a:ext>
            </a:extLst>
          </p:cNvPr>
          <p:cNvSpPr txBox="1"/>
          <p:nvPr/>
        </p:nvSpPr>
        <p:spPr>
          <a:xfrm>
            <a:off x="4756788" y="6099907"/>
            <a:ext cx="1945039"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Senate Approves Measure Averting Government Shutdown”</a:t>
            </a:r>
          </a:p>
        </p:txBody>
      </p:sp>
      <p:sp>
        <p:nvSpPr>
          <p:cNvPr id="77" name="TextBox 76">
            <a:extLst>
              <a:ext uri="{FF2B5EF4-FFF2-40B4-BE49-F238E27FC236}">
                <a16:creationId xmlns:a16="http://schemas.microsoft.com/office/drawing/2014/main" id="{13B15105-C19E-966C-BEF9-A5D2BD594BE3}"/>
              </a:ext>
            </a:extLst>
          </p:cNvPr>
          <p:cNvSpPr txBox="1"/>
          <p:nvPr/>
        </p:nvSpPr>
        <p:spPr>
          <a:xfrm>
            <a:off x="5124130" y="4693125"/>
            <a:ext cx="994330"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“Stock Indexes Book Records after Inflation Eases”</a:t>
            </a:r>
          </a:p>
        </p:txBody>
      </p:sp>
      <p:sp>
        <p:nvSpPr>
          <p:cNvPr id="78" name="TextBox 77">
            <a:extLst>
              <a:ext uri="{FF2B5EF4-FFF2-40B4-BE49-F238E27FC236}">
                <a16:creationId xmlns:a16="http://schemas.microsoft.com/office/drawing/2014/main" id="{F21AFF84-2585-A362-53CC-B1D0F07449CB}"/>
              </a:ext>
            </a:extLst>
          </p:cNvPr>
          <p:cNvSpPr txBox="1"/>
          <p:nvPr/>
        </p:nvSpPr>
        <p:spPr>
          <a:xfrm>
            <a:off x="7794583" y="4753382"/>
            <a:ext cx="1019069"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"Growth Fears Rattle Markets; Nasdaq Suffers Correction"</a:t>
            </a:r>
          </a:p>
        </p:txBody>
      </p:sp>
      <p:sp>
        <p:nvSpPr>
          <p:cNvPr id="81" name="TextBox 80">
            <a:extLst>
              <a:ext uri="{FF2B5EF4-FFF2-40B4-BE49-F238E27FC236}">
                <a16:creationId xmlns:a16="http://schemas.microsoft.com/office/drawing/2014/main" id="{2006B0C4-51BE-57BD-8950-B780B6D225B4}"/>
              </a:ext>
            </a:extLst>
          </p:cNvPr>
          <p:cNvSpPr txBox="1"/>
          <p:nvPr/>
        </p:nvSpPr>
        <p:spPr>
          <a:xfrm>
            <a:off x="6815274" y="6290987"/>
            <a:ext cx="1186240" cy="338554"/>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Housing Starts Fall to a Four-Year Low”</a:t>
            </a:r>
          </a:p>
        </p:txBody>
      </p:sp>
      <p:sp>
        <p:nvSpPr>
          <p:cNvPr id="89" name="TextBox 88">
            <a:extLst>
              <a:ext uri="{FF2B5EF4-FFF2-40B4-BE49-F238E27FC236}">
                <a16:creationId xmlns:a16="http://schemas.microsoft.com/office/drawing/2014/main" id="{1BF3F480-DE7B-D31E-E4E7-DCEE11BFB76D}"/>
              </a:ext>
            </a:extLst>
          </p:cNvPr>
          <p:cNvSpPr txBox="1"/>
          <p:nvPr/>
        </p:nvSpPr>
        <p:spPr>
          <a:xfrm>
            <a:off x="7603929" y="5252173"/>
            <a:ext cx="1050471" cy="461665"/>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"Biden Drops Out of Presidential Race, Endorses Harris"</a:t>
            </a:r>
          </a:p>
        </p:txBody>
      </p:sp>
      <p:sp>
        <p:nvSpPr>
          <p:cNvPr id="90" name="TextBox 89">
            <a:extLst>
              <a:ext uri="{FF2B5EF4-FFF2-40B4-BE49-F238E27FC236}">
                <a16:creationId xmlns:a16="http://schemas.microsoft.com/office/drawing/2014/main" id="{8F76E21E-EB7B-4BAE-8C40-974624220B88}"/>
              </a:ext>
            </a:extLst>
          </p:cNvPr>
          <p:cNvSpPr txBox="1"/>
          <p:nvPr/>
        </p:nvSpPr>
        <p:spPr>
          <a:xfrm>
            <a:off x="8927723" y="5411442"/>
            <a:ext cx="610934" cy="58477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"The Fed's Bold Move Jolts Global Markets"</a:t>
            </a:r>
          </a:p>
        </p:txBody>
      </p:sp>
      <p:sp>
        <p:nvSpPr>
          <p:cNvPr id="91" name="TextBox 90">
            <a:extLst>
              <a:ext uri="{FF2B5EF4-FFF2-40B4-BE49-F238E27FC236}">
                <a16:creationId xmlns:a16="http://schemas.microsoft.com/office/drawing/2014/main" id="{D69DDC61-D7EF-9FFF-886E-8E72ABDEFC2A}"/>
              </a:ext>
            </a:extLst>
          </p:cNvPr>
          <p:cNvSpPr txBox="1"/>
          <p:nvPr/>
        </p:nvSpPr>
        <p:spPr>
          <a:xfrm>
            <a:off x="8504704" y="6019891"/>
            <a:ext cx="851938" cy="707886"/>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Job Market Was Weaker Than Previously Reported, Data Show"</a:t>
            </a:r>
          </a:p>
        </p:txBody>
      </p:sp>
      <p:sp>
        <p:nvSpPr>
          <p:cNvPr id="92" name="TextBox 91">
            <a:extLst>
              <a:ext uri="{FF2B5EF4-FFF2-40B4-BE49-F238E27FC236}">
                <a16:creationId xmlns:a16="http://schemas.microsoft.com/office/drawing/2014/main" id="{E7B197A8-8A7F-C18C-AED7-B492C53D3EA4}"/>
              </a:ext>
            </a:extLst>
          </p:cNvPr>
          <p:cNvSpPr txBox="1"/>
          <p:nvPr/>
        </p:nvSpPr>
        <p:spPr>
          <a:xfrm>
            <a:off x="9144157" y="4610483"/>
            <a:ext cx="571445" cy="58477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a:solidFill>
                  <a:prstClr val="black"/>
                </a:solidFill>
              </a:rPr>
              <a:t>"China Tries to Jolt Ailing Economy"</a:t>
            </a:r>
          </a:p>
        </p:txBody>
      </p:sp>
      <p:sp>
        <p:nvSpPr>
          <p:cNvPr id="93" name="TextBox 92">
            <a:extLst>
              <a:ext uri="{FF2B5EF4-FFF2-40B4-BE49-F238E27FC236}">
                <a16:creationId xmlns:a16="http://schemas.microsoft.com/office/drawing/2014/main" id="{DC9C91C5-C56E-1BEB-A3C0-DF956F2A817A}"/>
              </a:ext>
            </a:extLst>
          </p:cNvPr>
          <p:cNvSpPr txBox="1"/>
          <p:nvPr/>
        </p:nvSpPr>
        <p:spPr>
          <a:xfrm>
            <a:off x="5757600" y="5286149"/>
            <a:ext cx="980139"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“Iranian President Ebrahim </a:t>
            </a:r>
            <a:r>
              <a:rPr lang="en-US" sz="800" dirty="0" err="1">
                <a:solidFill>
                  <a:prstClr val="black"/>
                </a:solidFill>
              </a:rPr>
              <a:t>Raisi</a:t>
            </a:r>
            <a:r>
              <a:rPr lang="en-US" sz="800" dirty="0">
                <a:solidFill>
                  <a:prstClr val="black"/>
                </a:solidFill>
              </a:rPr>
              <a:t> Killed in Helicopter Crash”</a:t>
            </a:r>
          </a:p>
        </p:txBody>
      </p:sp>
      <p:sp>
        <p:nvSpPr>
          <p:cNvPr id="94" name="TextBox 93">
            <a:extLst>
              <a:ext uri="{FF2B5EF4-FFF2-40B4-BE49-F238E27FC236}">
                <a16:creationId xmlns:a16="http://schemas.microsoft.com/office/drawing/2014/main" id="{35C682C8-D8E2-633C-9071-700B8E1F3E27}"/>
              </a:ext>
            </a:extLst>
          </p:cNvPr>
          <p:cNvSpPr txBox="1"/>
          <p:nvPr/>
        </p:nvSpPr>
        <p:spPr>
          <a:xfrm>
            <a:off x="6288477" y="4495224"/>
            <a:ext cx="810153" cy="58477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a:solidFill>
                  <a:prstClr val="black"/>
                </a:solidFill>
              </a:rPr>
              <a:t>“ECB Cuts Interest Rates for First Time since 2019” </a:t>
            </a:r>
          </a:p>
        </p:txBody>
      </p:sp>
      <p:cxnSp>
        <p:nvCxnSpPr>
          <p:cNvPr id="95" name="Straight Connector 94">
            <a:extLst>
              <a:ext uri="{FF2B5EF4-FFF2-40B4-BE49-F238E27FC236}">
                <a16:creationId xmlns:a16="http://schemas.microsoft.com/office/drawing/2014/main" id="{C24D1B59-7FEF-535C-2767-5B515585C472}"/>
              </a:ext>
            </a:extLst>
          </p:cNvPr>
          <p:cNvCxnSpPr>
            <a:cxnSpLocks/>
          </p:cNvCxnSpPr>
          <p:nvPr/>
        </p:nvCxnSpPr>
        <p:spPr>
          <a:xfrm>
            <a:off x="4167642" y="3851793"/>
            <a:ext cx="0" cy="719317"/>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F1ACA9BF-2ADF-2A84-DF59-E629FFBE65ED}"/>
              </a:ext>
            </a:extLst>
          </p:cNvPr>
          <p:cNvCxnSpPr>
            <a:cxnSpLocks/>
          </p:cNvCxnSpPr>
          <p:nvPr/>
        </p:nvCxnSpPr>
        <p:spPr>
          <a:xfrm>
            <a:off x="6652567" y="3830654"/>
            <a:ext cx="0" cy="657938"/>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AC62BD2C-55AA-DB1F-DD0E-A96D86EC4D18}"/>
              </a:ext>
            </a:extLst>
          </p:cNvPr>
          <p:cNvCxnSpPr>
            <a:cxnSpLocks/>
          </p:cNvCxnSpPr>
          <p:nvPr/>
        </p:nvCxnSpPr>
        <p:spPr>
          <a:xfrm>
            <a:off x="7531297" y="3801401"/>
            <a:ext cx="0" cy="2177258"/>
          </a:xfrm>
          <a:prstGeom prst="line">
            <a:avLst/>
          </a:prstGeom>
          <a:ln w="6350"/>
        </p:spPr>
        <p:style>
          <a:lnRef idx="1">
            <a:schemeClr val="accent1"/>
          </a:lnRef>
          <a:fillRef idx="0">
            <a:schemeClr val="accent1"/>
          </a:fillRef>
          <a:effectRef idx="0">
            <a:schemeClr val="accent1"/>
          </a:effectRef>
          <a:fontRef idx="minor">
            <a:schemeClr val="tx1"/>
          </a:fontRef>
        </p:style>
      </p:cxnSp>
      <p:graphicFrame>
        <p:nvGraphicFramePr>
          <p:cNvPr id="24" name="Chart 23">
            <a:extLst>
              <a:ext uri="{FF2B5EF4-FFF2-40B4-BE49-F238E27FC236}">
                <a16:creationId xmlns:a16="http://schemas.microsoft.com/office/drawing/2014/main" id="{6A86E947-FE58-48F9-8182-11E475D012DE}"/>
              </a:ext>
            </a:extLst>
          </p:cNvPr>
          <p:cNvGraphicFramePr/>
          <p:nvPr>
            <p:extLst>
              <p:ext uri="{D42A27DB-BD31-4B8C-83A1-F6EECF244321}">
                <p14:modId xmlns:p14="http://schemas.microsoft.com/office/powerpoint/2010/main" val="115036155"/>
              </p:ext>
            </p:extLst>
          </p:nvPr>
        </p:nvGraphicFramePr>
        <p:xfrm>
          <a:off x="584484" y="2079173"/>
          <a:ext cx="9022975" cy="2362621"/>
        </p:xfrm>
        <a:graphic>
          <a:graphicData uri="http://schemas.openxmlformats.org/drawingml/2006/chart">
            <c:chart xmlns:c="http://schemas.openxmlformats.org/drawingml/2006/chart" xmlns:r="http://schemas.openxmlformats.org/officeDocument/2006/relationships" r:id="rId4"/>
          </a:graphicData>
        </a:graphic>
      </p:graphicFrame>
      <p:sp>
        <p:nvSpPr>
          <p:cNvPr id="82" name="TextBox 81">
            <a:extLst>
              <a:ext uri="{FF2B5EF4-FFF2-40B4-BE49-F238E27FC236}">
                <a16:creationId xmlns:a16="http://schemas.microsoft.com/office/drawing/2014/main" id="{2ADFCF9B-F53E-BF28-AA21-9C22AAF40ECE}"/>
              </a:ext>
            </a:extLst>
          </p:cNvPr>
          <p:cNvSpPr txBox="1"/>
          <p:nvPr/>
        </p:nvSpPr>
        <p:spPr>
          <a:xfrm>
            <a:off x="7113267" y="5750965"/>
            <a:ext cx="1520662" cy="461665"/>
          </a:xfrm>
          <a:prstGeom prst="rect">
            <a:avLst/>
          </a:prstGeom>
          <a:solidFill>
            <a:schemeClr val="bg1"/>
          </a:solid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"Major Tech Outage Grounds Flights, Hits Banks and Businesses Worldwide"</a:t>
            </a:r>
          </a:p>
        </p:txBody>
      </p:sp>
      <p:pic>
        <p:nvPicPr>
          <p:cNvPr id="8" name="Picture Placeholder 2" descr="A purple text on a black background&#10;&#10;Description automatically generated">
            <a:extLst>
              <a:ext uri="{FF2B5EF4-FFF2-40B4-BE49-F238E27FC236}">
                <a16:creationId xmlns:a16="http://schemas.microsoft.com/office/drawing/2014/main" id="{AD7846E6-52D4-ABDA-3432-15FB8F391381}"/>
              </a:ext>
            </a:extLst>
          </p:cNvPr>
          <p:cNvPicPr>
            <a:picLocks noGrp="1" noChangeAspect="1"/>
          </p:cNvPicPr>
          <p:nvPr>
            <p:ph type="pic" sz="quarter" idx="13"/>
          </p:nvPr>
        </p:nvPicPr>
        <p:blipFill rotWithShape="1">
          <a:blip r:embed="rId5"/>
          <a:srcRect l="-7796" t="-22449" r="-7796" b="-13265"/>
          <a:stretch/>
        </p:blipFill>
        <p:spPr>
          <a:xfrm>
            <a:off x="6762078" y="179125"/>
            <a:ext cx="3200780" cy="994100"/>
          </a:xfrm>
        </p:spPr>
      </p:pic>
    </p:spTree>
    <p:extLst>
      <p:ext uri="{BB962C8B-B14F-4D97-AF65-F5344CB8AC3E}">
        <p14:creationId xmlns:p14="http://schemas.microsoft.com/office/powerpoint/2010/main" val="769423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ssetID" descr="svtx:content/slide/@id">
            <a:extLst>
              <a:ext uri="{FF2B5EF4-FFF2-40B4-BE49-F238E27FC236}">
                <a16:creationId xmlns:a16="http://schemas.microsoft.com/office/drawing/2014/main" id="{045E26D2-344C-B3D1-8179-AD12C4B6AE19}"/>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135215</a:t>
            </a:r>
          </a:p>
        </p:txBody>
      </p:sp>
      <p:sp>
        <p:nvSpPr>
          <p:cNvPr id="2" name="Title 1"/>
          <p:cNvSpPr>
            <a:spLocks noGrp="1"/>
          </p:cNvSpPr>
          <p:nvPr>
            <p:ph type="title"/>
          </p:nvPr>
        </p:nvSpPr>
        <p:spPr/>
        <p:txBody>
          <a:bodyPr/>
          <a:lstStyle/>
          <a:p>
            <a:r>
              <a:rPr lang="en-US"/>
              <a:t>US Stocks</a:t>
            </a:r>
          </a:p>
        </p:txBody>
      </p:sp>
      <p:sp>
        <p:nvSpPr>
          <p:cNvPr id="4" name="Slide Number Placeholder 3"/>
          <p:cNvSpPr>
            <a:spLocks noGrp="1"/>
          </p:cNvSpPr>
          <p:nvPr>
            <p:ph type="sldNum" sz="quarter" idx="12"/>
          </p:nvPr>
        </p:nvSpPr>
        <p:spPr/>
        <p:txBody>
          <a:bodyPr/>
          <a:lstStyle/>
          <a:p>
            <a:fld id="{66F6FF41-5833-4EBF-9145-362BCED2914A}" type="slidenum">
              <a:rPr lang="en-US" smtClean="0"/>
              <a:pPr/>
              <a:t>7</a:t>
            </a:fld>
            <a:endParaRPr lang="en-US"/>
          </a:p>
        </p:txBody>
      </p:sp>
      <p:sp>
        <p:nvSpPr>
          <p:cNvPr id="9" name="Text Placeholder 8"/>
          <p:cNvSpPr>
            <a:spLocks noGrp="1"/>
          </p:cNvSpPr>
          <p:nvPr>
            <p:ph type="body" sz="quarter" idx="15"/>
          </p:nvPr>
        </p:nvSpPr>
        <p:spPr/>
        <p:txBody>
          <a:bodyPr/>
          <a:lstStyle/>
          <a:p>
            <a:r>
              <a:rPr lang="en-US" b="1"/>
              <a:t>Past performance is not a guarantee of future results. </a:t>
            </a:r>
            <a:r>
              <a:rPr lang="en-US"/>
              <a:t>Indices are not available for direct investment. Index performance does not reflect the expenses associated with the management of an actual portfolio. Market segment (index representation) as follows: Marketwide (Russell 3000 Index), Large Cap (Russell 1000 Index), Large Value (Russell 1000 Value Index), Large Growth (Russell 1000 Growth Index), Small Cap (Russell 2000 Index), Small Value (Russell 2000 Value Index), and Small Growth (Russell 2000 Growth Index). World Market Cap represented by Russell 3000 Index, MSCI World ex USA IMI Index, and MSCI Emerging Markets IMI Index. Russell 3000 Index is used as the proxy for the US market. Dow Jones US Select REIT Index used as proxy for the US REIT market. MSCI data © MSCI 2024, all rights reserved. Frank Russell Company is the source and owner of the trademarks, service marks, and copyrights related to the Russell Indexes. </a:t>
            </a:r>
          </a:p>
        </p:txBody>
      </p:sp>
      <p:sp>
        <p:nvSpPr>
          <p:cNvPr id="8" name="Text Placeholder 7"/>
          <p:cNvSpPr>
            <a:spLocks noGrp="1"/>
          </p:cNvSpPr>
          <p:nvPr>
            <p:ph type="body" sz="quarter" idx="14"/>
          </p:nvPr>
        </p:nvSpPr>
        <p:spPr/>
        <p:txBody>
          <a:bodyPr/>
          <a:lstStyle/>
          <a:p>
            <a:r>
              <a:rPr lang="en-US">
                <a:highlight>
                  <a:srgbClr val="FFFFFF"/>
                </a:highlight>
              </a:rPr>
              <a:t>Returns (USD), 3rd Quarter 2024</a:t>
            </a:r>
          </a:p>
        </p:txBody>
      </p:sp>
      <p:graphicFrame>
        <p:nvGraphicFramePr>
          <p:cNvPr id="26" name="Table 25">
            <a:extLst>
              <a:ext uri="{FF2B5EF4-FFF2-40B4-BE49-F238E27FC236}">
                <a16:creationId xmlns:a16="http://schemas.microsoft.com/office/drawing/2014/main" id="{C97A44C6-C9DB-7EC9-20B8-A04CA4DE13A0}"/>
              </a:ext>
            </a:extLst>
          </p:cNvPr>
          <p:cNvGraphicFramePr>
            <a:graphicFrameLocks noGrp="1"/>
          </p:cNvGraphicFramePr>
          <p:nvPr>
            <p:extLst>
              <p:ext uri="{D42A27DB-BD31-4B8C-83A1-F6EECF244321}">
                <p14:modId xmlns:p14="http://schemas.microsoft.com/office/powerpoint/2010/main" val="1677790194"/>
              </p:ext>
            </p:extLst>
          </p:nvPr>
        </p:nvGraphicFramePr>
        <p:xfrm>
          <a:off x="4367285" y="4366782"/>
          <a:ext cx="5084063" cy="2386234"/>
        </p:xfrm>
        <a:graphic>
          <a:graphicData uri="http://schemas.openxmlformats.org/drawingml/2006/table">
            <a:tbl>
              <a:tblPr>
                <a:tableStyleId>{5C22544A-7EE6-4342-B048-85BDC9FD1C3A}</a:tableStyleId>
              </a:tblPr>
              <a:tblGrid>
                <a:gridCol w="1194983">
                  <a:extLst>
                    <a:ext uri="{9D8B030D-6E8A-4147-A177-3AD203B41FA5}">
                      <a16:colId xmlns:a16="http://schemas.microsoft.com/office/drawing/2014/main" val="20000"/>
                    </a:ext>
                  </a:extLst>
                </a:gridCol>
                <a:gridCol w="648180">
                  <a:extLst>
                    <a:ext uri="{9D8B030D-6E8A-4147-A177-3AD203B41FA5}">
                      <a16:colId xmlns:a16="http://schemas.microsoft.com/office/drawing/2014/main" val="851030634"/>
                    </a:ext>
                  </a:extLst>
                </a:gridCol>
                <a:gridCol w="648180">
                  <a:extLst>
                    <a:ext uri="{9D8B030D-6E8A-4147-A177-3AD203B41FA5}">
                      <a16:colId xmlns:a16="http://schemas.microsoft.com/office/drawing/2014/main" val="761326840"/>
                    </a:ext>
                  </a:extLst>
                </a:gridCol>
                <a:gridCol w="648180">
                  <a:extLst>
                    <a:ext uri="{9D8B030D-6E8A-4147-A177-3AD203B41FA5}">
                      <a16:colId xmlns:a16="http://schemas.microsoft.com/office/drawing/2014/main" val="20001"/>
                    </a:ext>
                  </a:extLst>
                </a:gridCol>
                <a:gridCol w="648180">
                  <a:extLst>
                    <a:ext uri="{9D8B030D-6E8A-4147-A177-3AD203B41FA5}">
                      <a16:colId xmlns:a16="http://schemas.microsoft.com/office/drawing/2014/main" val="20003"/>
                    </a:ext>
                  </a:extLst>
                </a:gridCol>
                <a:gridCol w="648180">
                  <a:extLst>
                    <a:ext uri="{9D8B030D-6E8A-4147-A177-3AD203B41FA5}">
                      <a16:colId xmlns:a16="http://schemas.microsoft.com/office/drawing/2014/main" val="20004"/>
                    </a:ext>
                  </a:extLst>
                </a:gridCol>
                <a:gridCol w="648180">
                  <a:extLst>
                    <a:ext uri="{9D8B030D-6E8A-4147-A177-3AD203B41FA5}">
                      <a16:colId xmlns:a16="http://schemas.microsoft.com/office/drawing/2014/main" val="20005"/>
                    </a:ext>
                  </a:extLst>
                </a:gridCol>
              </a:tblGrid>
              <a:tr h="0">
                <a:tc>
                  <a:txBody>
                    <a:bodyPr/>
                    <a:lstStyle/>
                    <a:p>
                      <a:pPr algn="ctr" fontAlgn="b"/>
                      <a:endParaRPr lang="en-GB" sz="800" b="0" i="1"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a:txBody>
                    <a:bodyPr/>
                    <a:lstStyle/>
                    <a:p>
                      <a:pPr algn="ctr" fontAlgn="b"/>
                      <a:endParaRPr lang="en-GB" sz="800" b="0" i="1" u="none" strike="noStrike">
                        <a:solidFill>
                          <a:srgbClr val="000000"/>
                        </a:solidFill>
                        <a:effectLst/>
                        <a:latin typeface="+mn-lt"/>
                      </a:endParaRPr>
                    </a:p>
                  </a:txBody>
                  <a:tcPr marL="8959" marR="8959" marT="8959" marB="0" anchor="b">
                    <a:noFill/>
                  </a:tcPr>
                </a:tc>
                <a:tc gridSpan="4">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0" marR="0" marT="0"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a:effectLst/>
                          <a:latin typeface="+mn-lt"/>
                        </a:rPr>
                        <a:t>* 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0">
                <a:tc>
                  <a:txBody>
                    <a:bodyPr/>
                    <a:lstStyle/>
                    <a:p>
                      <a:pPr algn="l" fontAlgn="ctr"/>
                      <a:r>
                        <a:rPr lang="en-US" sz="900" b="0" i="0" u="none" strike="noStrike">
                          <a:solidFill>
                            <a:schemeClr val="dk1"/>
                          </a:solidFill>
                          <a:effectLst/>
                          <a:latin typeface="+mn-lt"/>
                        </a:rPr>
                        <a:t>Asset Class</a:t>
                      </a:r>
                      <a:endParaRPr lang="en-GB" sz="900" b="0" i="0" u="none" strike="noStrike">
                        <a:solidFill>
                          <a:srgbClr val="000000"/>
                        </a:solidFill>
                        <a:effectLst/>
                        <a:latin typeface="+mn-lt"/>
                      </a:endParaRPr>
                    </a:p>
                  </a:txBody>
                  <a:tcPr marL="46800" marR="8959"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QTR</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YTD</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chemeClr val="dk1"/>
                          </a:solidFill>
                          <a:effectLst/>
                          <a:latin typeface="+mn-lt"/>
                        </a:rPr>
                        <a:t>1</a:t>
                      </a:r>
                      <a:br>
                        <a:rPr lang="en-GB" sz="900" b="0" i="0" u="none" strike="noStrike">
                          <a:solidFill>
                            <a:schemeClr val="dk1"/>
                          </a:solidFill>
                          <a:effectLst/>
                          <a:latin typeface="+mn-lt"/>
                        </a:rPr>
                      </a:br>
                      <a:r>
                        <a:rPr lang="en-GB" sz="900" b="0" i="0" u="none" strike="noStrike">
                          <a:solidFill>
                            <a:schemeClr val="dk1"/>
                          </a:solidFill>
                          <a:effectLst/>
                          <a:latin typeface="+mn-lt"/>
                        </a:rPr>
                        <a:t>Year</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3</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5</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10</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273861">
                <a:tc>
                  <a:txBody>
                    <a:bodyPr/>
                    <a:lstStyle/>
                    <a:p>
                      <a:pPr algn="l" fontAlgn="b"/>
                      <a:r>
                        <a:rPr lang="en-US" sz="900" b="0" i="0" u="none" strike="noStrike" kern="1200">
                          <a:solidFill>
                            <a:srgbClr val="000000"/>
                          </a:solidFill>
                          <a:effectLst/>
                          <a:latin typeface="+mn-lt"/>
                          <a:ea typeface="+mn-ea"/>
                          <a:cs typeface="+mn-cs"/>
                        </a:rPr>
                        <a:t>Small Value</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10.15</a:t>
                      </a:r>
                    </a:p>
                  </a:txBody>
                  <a:tcPr marL="0" marR="0" marT="0" marB="0" anchor="ctr">
                    <a:lnL w="6350" cap="flat" cmpd="sng" algn="ctr">
                      <a:noFill/>
                      <a:prstDash val="solid"/>
                      <a:round/>
                      <a:headEnd type="none" w="med" len="med"/>
                      <a:tailEnd type="none" w="med" len="med"/>
                    </a:lnL>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9.22</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25.88</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3.77</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9.29</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8.22</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r h="273861">
                <a:tc>
                  <a:txBody>
                    <a:bodyPr/>
                    <a:lstStyle/>
                    <a:p>
                      <a:pPr algn="l" fontAlgn="b"/>
                      <a:r>
                        <a:rPr lang="en-GB" sz="900" b="0" i="0" u="none" strike="noStrike" kern="1200">
                          <a:solidFill>
                            <a:srgbClr val="000000"/>
                          </a:solidFill>
                          <a:effectLst/>
                          <a:latin typeface="+mn-lt"/>
                          <a:ea typeface="+mn-ea"/>
                          <a:cs typeface="+mn-cs"/>
                        </a:rPr>
                        <a:t>Large Value</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9.43</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16.68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27.76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9.03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10.69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9.23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4"/>
                  </a:ext>
                </a:extLst>
              </a:tr>
              <a:tr h="273861">
                <a:tc>
                  <a:txBody>
                    <a:bodyPr/>
                    <a:lstStyle/>
                    <a:p>
                      <a:pPr algn="l" fontAlgn="b"/>
                      <a:r>
                        <a:rPr lang="en-GB"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9.27</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11.17</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26.76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1.84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9.39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8.78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5"/>
                  </a:ext>
                </a:extLst>
              </a:tr>
              <a:tr h="273861">
                <a:tc>
                  <a:txBody>
                    <a:bodyPr/>
                    <a:lstStyle/>
                    <a:p>
                      <a:pPr algn="l" fontAlgn="b"/>
                      <a:r>
                        <a:rPr lang="en-GB" sz="900" b="0" i="0" u="none" strike="noStrike" kern="1200">
                          <a:solidFill>
                            <a:srgbClr val="000000"/>
                          </a:solidFill>
                          <a:effectLst/>
                          <a:latin typeface="+mn-lt"/>
                          <a:ea typeface="+mn-ea"/>
                          <a:cs typeface="+mn-cs"/>
                        </a:rPr>
                        <a:t>Small Growth</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8.41</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13.22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27.66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C00000"/>
                          </a:solidFill>
                          <a:effectLst/>
                          <a:latin typeface="+mn-lt"/>
                        </a:rPr>
                        <a:t>-0.35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8.82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8.95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870949891"/>
                  </a:ext>
                </a:extLst>
              </a:tr>
              <a:tr h="273861">
                <a:tc>
                  <a:txBody>
                    <a:bodyPr/>
                    <a:lstStyle/>
                    <a:p>
                      <a:pPr algn="l" fontAlgn="b"/>
                      <a:r>
                        <a:rPr lang="en-GB" sz="900" b="0" i="0" u="none" strike="noStrike" kern="1200">
                          <a:solidFill>
                            <a:srgbClr val="000000"/>
                          </a:solidFill>
                          <a:effectLst/>
                          <a:latin typeface="+mn-lt"/>
                          <a:ea typeface="+mn-ea"/>
                          <a:cs typeface="+mn-cs"/>
                        </a:rPr>
                        <a:t>Marketwide</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6.23</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20.63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35.19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10.29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15.26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12.83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582053661"/>
                  </a:ext>
                </a:extLst>
              </a:tr>
              <a:tr h="273861">
                <a:tc>
                  <a:txBody>
                    <a:bodyPr/>
                    <a:lstStyle/>
                    <a:p>
                      <a:pPr algn="l" fontAlgn="b"/>
                      <a:r>
                        <a:rPr lang="en-GB" sz="900" b="0" i="0" u="none" strike="noStrike" kern="1200">
                          <a:solidFill>
                            <a:srgbClr val="000000"/>
                          </a:solidFill>
                          <a:effectLst/>
                          <a:latin typeface="+mn-lt"/>
                          <a:ea typeface="+mn-ea"/>
                          <a:cs typeface="+mn-cs"/>
                        </a:rPr>
                        <a:t>Large Cap</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6.08</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21.18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35.68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10.83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15.64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13.10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023226617"/>
                  </a:ext>
                </a:extLst>
              </a:tr>
              <a:tr h="273861">
                <a:tc>
                  <a:txBody>
                    <a:bodyPr/>
                    <a:lstStyle/>
                    <a:p>
                      <a:pPr algn="l" fontAlgn="b"/>
                      <a:r>
                        <a:rPr lang="en-GB" sz="900" b="0" i="0" u="none" strike="noStrike" kern="1200">
                          <a:solidFill>
                            <a:srgbClr val="000000"/>
                          </a:solidFill>
                          <a:effectLst/>
                          <a:latin typeface="+mn-lt"/>
                          <a:ea typeface="+mn-ea"/>
                          <a:cs typeface="+mn-cs"/>
                        </a:rPr>
                        <a:t>Large Growth</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3.19</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noFill/>
                  </a:tcPr>
                </a:tc>
                <a:tc>
                  <a:txBody>
                    <a:bodyPr/>
                    <a:lstStyle/>
                    <a:p>
                      <a:pPr algn="ctr" fontAlgn="b"/>
                      <a:r>
                        <a:rPr lang="en-GB" sz="900" b="0" i="0" u="none" strike="noStrike">
                          <a:solidFill>
                            <a:schemeClr val="tx1"/>
                          </a:solidFill>
                          <a:effectLst/>
                          <a:latin typeface="+mn-lt"/>
                        </a:rPr>
                        <a:t>24.55</a:t>
                      </a:r>
                    </a:p>
                  </a:txBody>
                  <a:tcPr marL="0" marR="0" marT="0" marB="0" anchor="ctr">
                    <a:lnT w="3175" cap="flat" cmpd="sng" algn="ctr">
                      <a:solidFill>
                        <a:schemeClr val="bg1">
                          <a:lumMod val="75000"/>
                        </a:schemeClr>
                      </a:solidFill>
                      <a:prstDash val="solid"/>
                      <a:round/>
                      <a:headEnd type="none" w="med" len="med"/>
                      <a:tailEnd type="none" w="med" len="med"/>
                    </a:lnT>
                    <a:noFill/>
                  </a:tcPr>
                </a:tc>
                <a:tc>
                  <a:txBody>
                    <a:bodyPr/>
                    <a:lstStyle/>
                    <a:p>
                      <a:pPr algn="ctr" fontAlgn="b"/>
                      <a:r>
                        <a:rPr lang="en-GB" sz="900" b="0" i="0" u="none" strike="noStrike">
                          <a:solidFill>
                            <a:schemeClr val="tx1"/>
                          </a:solidFill>
                          <a:effectLst/>
                          <a:latin typeface="+mn-lt"/>
                        </a:rPr>
                        <a:t>42.19</a:t>
                      </a:r>
                    </a:p>
                  </a:txBody>
                  <a:tcPr marL="0" marR="0" marT="0" marB="0" anchor="ctr">
                    <a:lnT w="3175" cap="flat" cmpd="sng" algn="ctr">
                      <a:solidFill>
                        <a:schemeClr val="bg1">
                          <a:lumMod val="75000"/>
                        </a:schemeClr>
                      </a:solidFill>
                      <a:prstDash val="solid"/>
                      <a:round/>
                      <a:headEnd type="none" w="med" len="med"/>
                      <a:tailEnd type="none" w="med" len="med"/>
                    </a:lnT>
                    <a:noFill/>
                  </a:tcPr>
                </a:tc>
                <a:tc>
                  <a:txBody>
                    <a:bodyPr/>
                    <a:lstStyle/>
                    <a:p>
                      <a:pPr algn="ctr" fontAlgn="b"/>
                      <a:r>
                        <a:rPr lang="en-GB" sz="900" b="0" i="0" u="none" strike="noStrike">
                          <a:solidFill>
                            <a:srgbClr val="000000"/>
                          </a:solidFill>
                          <a:effectLst/>
                          <a:latin typeface="+mn-lt"/>
                        </a:rPr>
                        <a:t>12.02</a:t>
                      </a:r>
                    </a:p>
                  </a:txBody>
                  <a:tcPr marL="0" marR="0" marT="0" marB="0" anchor="ctr">
                    <a:lnT w="3175" cap="flat" cmpd="sng" algn="ctr">
                      <a:solidFill>
                        <a:schemeClr val="bg1">
                          <a:lumMod val="75000"/>
                        </a:schemeClr>
                      </a:solidFill>
                      <a:prstDash val="solid"/>
                      <a:round/>
                      <a:headEnd type="none" w="med" len="med"/>
                      <a:tailEnd type="none" w="med" len="med"/>
                    </a:lnT>
                    <a:noFill/>
                  </a:tcPr>
                </a:tc>
                <a:tc>
                  <a:txBody>
                    <a:bodyPr/>
                    <a:lstStyle/>
                    <a:p>
                      <a:pPr algn="ctr" fontAlgn="b"/>
                      <a:r>
                        <a:rPr lang="en-GB" sz="900" b="0" i="0" u="none" strike="noStrike">
                          <a:solidFill>
                            <a:srgbClr val="000000"/>
                          </a:solidFill>
                          <a:effectLst/>
                          <a:latin typeface="+mn-lt"/>
                        </a:rPr>
                        <a:t>19.74</a:t>
                      </a:r>
                    </a:p>
                  </a:txBody>
                  <a:tcPr marL="0" marR="0" marT="0" marB="0" anchor="ctr">
                    <a:lnT w="3175" cap="flat" cmpd="sng" algn="ctr">
                      <a:solidFill>
                        <a:schemeClr val="bg1">
                          <a:lumMod val="75000"/>
                        </a:schemeClr>
                      </a:solidFill>
                      <a:prstDash val="solid"/>
                      <a:round/>
                      <a:headEnd type="none" w="med" len="med"/>
                      <a:tailEnd type="none" w="med" len="med"/>
                    </a:lnT>
                    <a:noFill/>
                  </a:tcPr>
                </a:tc>
                <a:tc>
                  <a:txBody>
                    <a:bodyPr/>
                    <a:lstStyle/>
                    <a:p>
                      <a:pPr algn="ctr" fontAlgn="b"/>
                      <a:r>
                        <a:rPr lang="en-GB" sz="900" b="0" i="0" u="none" strike="noStrike">
                          <a:solidFill>
                            <a:srgbClr val="000000"/>
                          </a:solidFill>
                          <a:effectLst/>
                          <a:latin typeface="+mn-lt"/>
                        </a:rPr>
                        <a:t>16.52</a:t>
                      </a:r>
                    </a:p>
                  </a:txBody>
                  <a:tcPr marL="0" marR="0" marT="0" marB="0" anchor="ctr">
                    <a:lnT w="3175" cap="flat" cmpd="sng" algn="ctr">
                      <a:solidFill>
                        <a:schemeClr val="bg1">
                          <a:lumMod val="75000"/>
                        </a:schemeClr>
                      </a:solidFill>
                      <a:prstDash val="solid"/>
                      <a:round/>
                      <a:headEnd type="none" w="med" len="med"/>
                      <a:tailEnd type="none" w="med" len="med"/>
                    </a:lnT>
                    <a:noFill/>
                  </a:tcPr>
                </a:tc>
                <a:extLst>
                  <a:ext uri="{0D108BD9-81ED-4DB2-BD59-A6C34878D82A}">
                    <a16:rowId xmlns:a16="http://schemas.microsoft.com/office/drawing/2014/main" val="3707886944"/>
                  </a:ext>
                </a:extLst>
              </a:tr>
            </a:tbl>
          </a:graphicData>
        </a:graphic>
      </p:graphicFrame>
      <p:sp>
        <p:nvSpPr>
          <p:cNvPr id="28" name="Text Placeholder 38">
            <a:extLst>
              <a:ext uri="{FF2B5EF4-FFF2-40B4-BE49-F238E27FC236}">
                <a16:creationId xmlns:a16="http://schemas.microsoft.com/office/drawing/2014/main" id="{7AEB7365-5403-36FF-4C2A-DE87E50E8B03}"/>
              </a:ext>
            </a:extLst>
          </p:cNvPr>
          <p:cNvSpPr txBox="1">
            <a:spLocks/>
          </p:cNvSpPr>
          <p:nvPr/>
        </p:nvSpPr>
        <p:spPr>
          <a:xfrm>
            <a:off x="533336" y="1851975"/>
            <a:ext cx="3049201" cy="1768631"/>
          </a:xfrm>
          <a:prstGeom prst="rect">
            <a:avLst/>
          </a:prstGeom>
        </p:spPr>
        <p:txBody>
          <a:bodyPr/>
          <a:lstStyle>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171450" indent="-171450">
              <a:spcAft>
                <a:spcPts val="600"/>
              </a:spcAft>
              <a:buClr>
                <a:schemeClr val="accent1"/>
              </a:buClr>
              <a:buFont typeface="Wingdings" panose="05000000000000000000" pitchFamily="2" charset="2"/>
              <a:buChar char="§"/>
            </a:pPr>
            <a:r>
              <a:rPr lang="en-US" sz="1000">
                <a:latin typeface="+mj-lt"/>
              </a:rPr>
              <a:t>The US equity market posted positive returns for the quarter and underperformed both non-US developed and emerging markets.</a:t>
            </a:r>
          </a:p>
          <a:p>
            <a:pPr marL="171450" indent="-171450">
              <a:spcAft>
                <a:spcPts val="600"/>
              </a:spcAft>
              <a:buClr>
                <a:schemeClr val="accent1"/>
              </a:buClr>
              <a:buFont typeface="Wingdings" panose="05000000000000000000" pitchFamily="2" charset="2"/>
              <a:buChar char="§"/>
            </a:pPr>
            <a:r>
              <a:rPr lang="en-US" sz="1000">
                <a:latin typeface="+mj-lt"/>
              </a:rPr>
              <a:t>Value outperformed growth.</a:t>
            </a:r>
          </a:p>
          <a:p>
            <a:pPr marL="171450" indent="-171450">
              <a:spcAft>
                <a:spcPts val="600"/>
              </a:spcAft>
              <a:buClr>
                <a:schemeClr val="accent1"/>
              </a:buClr>
              <a:buFont typeface="Wingdings" panose="05000000000000000000" pitchFamily="2" charset="2"/>
              <a:buChar char="§"/>
            </a:pPr>
            <a:r>
              <a:rPr lang="en-US" sz="1000">
                <a:latin typeface="+mj-lt"/>
              </a:rPr>
              <a:t>Small caps outperformed large caps.</a:t>
            </a:r>
          </a:p>
          <a:p>
            <a:pPr marL="171450" indent="-171450">
              <a:spcAft>
                <a:spcPts val="600"/>
              </a:spcAft>
              <a:buClr>
                <a:schemeClr val="accent1"/>
              </a:buClr>
              <a:buFont typeface="Wingdings" panose="05000000000000000000" pitchFamily="2" charset="2"/>
              <a:buChar char="§"/>
            </a:pPr>
            <a:r>
              <a:rPr lang="en-US" sz="1000">
                <a:latin typeface="+mj-lt"/>
              </a:rPr>
              <a:t>REIT indices outperformed equity market indices.</a:t>
            </a:r>
          </a:p>
        </p:txBody>
      </p:sp>
      <p:sp>
        <p:nvSpPr>
          <p:cNvPr id="29" name="TextBox 28">
            <a:extLst>
              <a:ext uri="{FF2B5EF4-FFF2-40B4-BE49-F238E27FC236}">
                <a16:creationId xmlns:a16="http://schemas.microsoft.com/office/drawing/2014/main" id="{D9858A9E-A1D8-B75F-D895-0CCA2EE57A18}"/>
              </a:ext>
            </a:extLst>
          </p:cNvPr>
          <p:cNvSpPr txBox="1"/>
          <p:nvPr/>
        </p:nvSpPr>
        <p:spPr bwMode="auto">
          <a:xfrm>
            <a:off x="525456" y="4166928"/>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World Market Capitalization</a:t>
            </a:r>
          </a:p>
        </p:txBody>
      </p:sp>
      <p:sp>
        <p:nvSpPr>
          <p:cNvPr id="30" name="TextBox 29">
            <a:extLst>
              <a:ext uri="{FF2B5EF4-FFF2-40B4-BE49-F238E27FC236}">
                <a16:creationId xmlns:a16="http://schemas.microsoft.com/office/drawing/2014/main" id="{9A5D05D1-FA13-3131-23F4-B625BD0BAB37}"/>
              </a:ext>
            </a:extLst>
          </p:cNvPr>
          <p:cNvSpPr txBox="1"/>
          <p:nvPr/>
        </p:nvSpPr>
        <p:spPr bwMode="auto">
          <a:xfrm>
            <a:off x="4280846" y="4170927"/>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Periodic Returns (%)</a:t>
            </a:r>
          </a:p>
        </p:txBody>
      </p:sp>
      <p:sp>
        <p:nvSpPr>
          <p:cNvPr id="33" name="TextBox 32">
            <a:extLst>
              <a:ext uri="{FF2B5EF4-FFF2-40B4-BE49-F238E27FC236}">
                <a16:creationId xmlns:a16="http://schemas.microsoft.com/office/drawing/2014/main" id="{769AE240-73C3-5489-5357-2515F215AAF4}"/>
              </a:ext>
            </a:extLst>
          </p:cNvPr>
          <p:cNvSpPr txBox="1"/>
          <p:nvPr/>
        </p:nvSpPr>
        <p:spPr bwMode="auto">
          <a:xfrm>
            <a:off x="1979771" y="4592557"/>
            <a:ext cx="1252537" cy="434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10000"/>
              </a:lnSpc>
            </a:pPr>
            <a:r>
              <a:rPr lang="en-US" sz="1050" b="1" dirty="0">
                <a:solidFill>
                  <a:schemeClr val="tx2"/>
                </a:solidFill>
              </a:rPr>
              <a:t>US</a:t>
            </a:r>
            <a:endParaRPr lang="en-US" sz="1100" b="1">
              <a:solidFill>
                <a:schemeClr val="tx2"/>
              </a:solidFill>
            </a:endParaRPr>
          </a:p>
          <a:p>
            <a:pPr>
              <a:lnSpc>
                <a:spcPct val="110000"/>
              </a:lnSpc>
            </a:pPr>
            <a:r>
              <a:rPr lang="en-US" sz="1000"/>
              <a:t>$55.4 Trillion</a:t>
            </a:r>
          </a:p>
        </p:txBody>
      </p:sp>
      <p:sp>
        <p:nvSpPr>
          <p:cNvPr id="5" name="TextBox 4">
            <a:extLst>
              <a:ext uri="{FF2B5EF4-FFF2-40B4-BE49-F238E27FC236}">
                <a16:creationId xmlns:a16="http://schemas.microsoft.com/office/drawing/2014/main" id="{5798B17D-140E-E656-94C4-87D50F801AB3}"/>
              </a:ext>
            </a:extLst>
          </p:cNvPr>
          <p:cNvSpPr txBox="1"/>
          <p:nvPr/>
        </p:nvSpPr>
        <p:spPr bwMode="auto">
          <a:xfrm>
            <a:off x="4280846" y="184357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Ranked Returns (%)</a:t>
            </a:r>
          </a:p>
        </p:txBody>
      </p:sp>
      <p:graphicFrame>
        <p:nvGraphicFramePr>
          <p:cNvPr id="6" name="Table 5">
            <a:extLst>
              <a:ext uri="{FF2B5EF4-FFF2-40B4-BE49-F238E27FC236}">
                <a16:creationId xmlns:a16="http://schemas.microsoft.com/office/drawing/2014/main" id="{BE1F5D66-54EF-2B0C-2A84-839C9D6C51ED}"/>
              </a:ext>
            </a:extLst>
          </p:cNvPr>
          <p:cNvGraphicFramePr>
            <a:graphicFrameLocks noGrp="1"/>
          </p:cNvGraphicFramePr>
          <p:nvPr>
            <p:extLst>
              <p:ext uri="{D42A27DB-BD31-4B8C-83A1-F6EECF244321}">
                <p14:modId xmlns:p14="http://schemas.microsoft.com/office/powerpoint/2010/main" val="1537767014"/>
              </p:ext>
            </p:extLst>
          </p:nvPr>
        </p:nvGraphicFramePr>
        <p:xfrm>
          <a:off x="4347380" y="2133600"/>
          <a:ext cx="843745" cy="1728713"/>
        </p:xfrm>
        <a:graphic>
          <a:graphicData uri="http://schemas.openxmlformats.org/drawingml/2006/table">
            <a:tbl>
              <a:tblPr>
                <a:tableStyleId>{5C22544A-7EE6-4342-B048-85BDC9FD1C3A}</a:tableStyleId>
              </a:tblPr>
              <a:tblGrid>
                <a:gridCol w="843745">
                  <a:extLst>
                    <a:ext uri="{9D8B030D-6E8A-4147-A177-3AD203B41FA5}">
                      <a16:colId xmlns:a16="http://schemas.microsoft.com/office/drawing/2014/main" val="20000"/>
                    </a:ext>
                  </a:extLst>
                </a:gridCol>
              </a:tblGrid>
              <a:tr h="246959">
                <a:tc>
                  <a:txBody>
                    <a:bodyPr/>
                    <a:lstStyle/>
                    <a:p>
                      <a:pPr algn="l" fontAlgn="b"/>
                      <a:r>
                        <a:rPr lang="en-US" sz="900" b="0" i="0" u="none" strike="noStrike" kern="1200">
                          <a:solidFill>
                            <a:srgbClr val="000000"/>
                          </a:solidFill>
                          <a:effectLst/>
                          <a:latin typeface="+mn-lt"/>
                          <a:ea typeface="+mn-ea"/>
                          <a:cs typeface="+mn-cs"/>
                        </a:rPr>
                        <a:t>Small Value</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46959">
                <a:tc>
                  <a:txBody>
                    <a:bodyPr/>
                    <a:lstStyle/>
                    <a:p>
                      <a:pPr algn="l" fontAlgn="b"/>
                      <a:r>
                        <a:rPr lang="en-GB" sz="900" b="0" i="0" u="none" strike="noStrike" kern="1200">
                          <a:solidFill>
                            <a:srgbClr val="000000"/>
                          </a:solidFill>
                          <a:effectLst/>
                          <a:latin typeface="+mn-lt"/>
                          <a:ea typeface="+mn-ea"/>
                          <a:cs typeface="+mn-cs"/>
                        </a:rPr>
                        <a:t>Large Value</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46959">
                <a:tc>
                  <a:txBody>
                    <a:bodyPr/>
                    <a:lstStyle/>
                    <a:p>
                      <a:pPr algn="l" fontAlgn="b"/>
                      <a:r>
                        <a:rPr lang="en-GB"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46959">
                <a:tc>
                  <a:txBody>
                    <a:bodyPr/>
                    <a:lstStyle/>
                    <a:p>
                      <a:pPr algn="l" fontAlgn="b"/>
                      <a:r>
                        <a:rPr lang="en-GB" sz="900" b="0" i="0" u="none" strike="noStrike" kern="1200">
                          <a:solidFill>
                            <a:srgbClr val="000000"/>
                          </a:solidFill>
                          <a:effectLst/>
                          <a:latin typeface="+mn-lt"/>
                          <a:ea typeface="+mn-ea"/>
                          <a:cs typeface="+mn-cs"/>
                        </a:rPr>
                        <a:t>Small Growth</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0949891"/>
                  </a:ext>
                </a:extLst>
              </a:tr>
              <a:tr h="246959">
                <a:tc>
                  <a:txBody>
                    <a:bodyPr/>
                    <a:lstStyle/>
                    <a:p>
                      <a:pPr algn="l" fontAlgn="b"/>
                      <a:r>
                        <a:rPr lang="en-GB" sz="900" b="0" i="0" u="none" strike="noStrike" kern="1200">
                          <a:solidFill>
                            <a:srgbClr val="000000"/>
                          </a:solidFill>
                          <a:effectLst/>
                          <a:latin typeface="+mn-lt"/>
                          <a:ea typeface="+mn-ea"/>
                          <a:cs typeface="+mn-cs"/>
                        </a:rPr>
                        <a:t>Marketwide</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2053661"/>
                  </a:ext>
                </a:extLst>
              </a:tr>
              <a:tr h="246959">
                <a:tc>
                  <a:txBody>
                    <a:bodyPr/>
                    <a:lstStyle/>
                    <a:p>
                      <a:pPr algn="l" fontAlgn="b"/>
                      <a:r>
                        <a:rPr lang="en-GB" sz="900" b="0" i="0" u="none" strike="noStrike" kern="1200">
                          <a:solidFill>
                            <a:srgbClr val="000000"/>
                          </a:solidFill>
                          <a:effectLst/>
                          <a:latin typeface="+mn-lt"/>
                          <a:ea typeface="+mn-ea"/>
                          <a:cs typeface="+mn-cs"/>
                        </a:rPr>
                        <a:t>Large Cap</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3226617"/>
                  </a:ext>
                </a:extLst>
              </a:tr>
              <a:tr h="246959">
                <a:tc>
                  <a:txBody>
                    <a:bodyPr/>
                    <a:lstStyle/>
                    <a:p>
                      <a:pPr algn="l" fontAlgn="b"/>
                      <a:r>
                        <a:rPr lang="en-GB" sz="900" b="0" i="0" u="none" strike="noStrike" kern="1200">
                          <a:solidFill>
                            <a:srgbClr val="000000"/>
                          </a:solidFill>
                          <a:effectLst/>
                          <a:latin typeface="+mn-lt"/>
                          <a:ea typeface="+mn-ea"/>
                          <a:cs typeface="+mn-cs"/>
                        </a:rPr>
                        <a:t>Large Growth</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07886944"/>
                  </a:ext>
                </a:extLst>
              </a:tr>
            </a:tbl>
          </a:graphicData>
        </a:graphic>
      </p:graphicFrame>
      <p:graphicFrame>
        <p:nvGraphicFramePr>
          <p:cNvPr id="10" name="Chart 9">
            <a:extLst>
              <a:ext uri="{FF2B5EF4-FFF2-40B4-BE49-F238E27FC236}">
                <a16:creationId xmlns:a16="http://schemas.microsoft.com/office/drawing/2014/main" id="{F85ADCC0-8366-7851-4D12-7BB2446EA6CA}"/>
              </a:ext>
            </a:extLst>
          </p:cNvPr>
          <p:cNvGraphicFramePr>
            <a:graphicFrameLocks/>
          </p:cNvGraphicFramePr>
          <p:nvPr>
            <p:extLst>
              <p:ext uri="{D42A27DB-BD31-4B8C-83A1-F6EECF244321}">
                <p14:modId xmlns:p14="http://schemas.microsoft.com/office/powerpoint/2010/main" val="4029048429"/>
              </p:ext>
            </p:extLst>
          </p:nvPr>
        </p:nvGraphicFramePr>
        <p:xfrm>
          <a:off x="91440" y="4379976"/>
          <a:ext cx="2514600" cy="16276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275D30DA-1574-ECDB-43AF-0E134D3A20FD}"/>
              </a:ext>
            </a:extLst>
          </p:cNvPr>
          <p:cNvGraphicFramePr>
            <a:graphicFrameLocks/>
          </p:cNvGraphicFramePr>
          <p:nvPr>
            <p:extLst>
              <p:ext uri="{D42A27DB-BD31-4B8C-83A1-F6EECF244321}">
                <p14:modId xmlns:p14="http://schemas.microsoft.com/office/powerpoint/2010/main" val="3217366509"/>
              </p:ext>
            </p:extLst>
          </p:nvPr>
        </p:nvGraphicFramePr>
        <p:xfrm>
          <a:off x="5266944" y="2002536"/>
          <a:ext cx="4178808" cy="1911096"/>
        </p:xfrm>
        <a:graphic>
          <a:graphicData uri="http://schemas.openxmlformats.org/drawingml/2006/chart">
            <c:chart xmlns:c="http://schemas.openxmlformats.org/drawingml/2006/chart" xmlns:r="http://schemas.openxmlformats.org/officeDocument/2006/relationships" r:id="rId4"/>
          </a:graphicData>
        </a:graphic>
      </p:graphicFrame>
      <p:pic>
        <p:nvPicPr>
          <p:cNvPr id="7" name="Picture Placeholder 2" descr="A purple text on a black background&#10;&#10;Description automatically generated">
            <a:extLst>
              <a:ext uri="{FF2B5EF4-FFF2-40B4-BE49-F238E27FC236}">
                <a16:creationId xmlns:a16="http://schemas.microsoft.com/office/drawing/2014/main" id="{AD5DDB3D-9413-C634-7047-454CD6E465E9}"/>
              </a:ext>
            </a:extLst>
          </p:cNvPr>
          <p:cNvPicPr>
            <a:picLocks noGrp="1" noChangeAspect="1"/>
          </p:cNvPicPr>
          <p:nvPr>
            <p:ph type="pic" sz="quarter" idx="13"/>
          </p:nvPr>
        </p:nvPicPr>
        <p:blipFill rotWithShape="1">
          <a:blip r:embed="rId5"/>
          <a:srcRect l="-7796" t="-22449" r="-7796" b="-13265"/>
          <a:stretch/>
        </p:blipFill>
        <p:spPr>
          <a:xfrm>
            <a:off x="6762078" y="179125"/>
            <a:ext cx="3200780" cy="994100"/>
          </a:xfrm>
        </p:spPr>
      </p:pic>
    </p:spTree>
    <p:extLst>
      <p:ext uri="{BB962C8B-B14F-4D97-AF65-F5344CB8AC3E}">
        <p14:creationId xmlns:p14="http://schemas.microsoft.com/office/powerpoint/2010/main" val="2857628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49DBC172-7F63-9A82-6591-2919055B0B5B}"/>
              </a:ext>
            </a:extLst>
          </p:cNvPr>
          <p:cNvGraphicFramePr>
            <a:graphicFrameLocks/>
          </p:cNvGraphicFramePr>
          <p:nvPr>
            <p:extLst>
              <p:ext uri="{D42A27DB-BD31-4B8C-83A1-F6EECF244321}">
                <p14:modId xmlns:p14="http://schemas.microsoft.com/office/powerpoint/2010/main" val="129614858"/>
              </p:ext>
            </p:extLst>
          </p:nvPr>
        </p:nvGraphicFramePr>
        <p:xfrm>
          <a:off x="4206240" y="1984248"/>
          <a:ext cx="4956048" cy="2249424"/>
        </p:xfrm>
        <a:graphic>
          <a:graphicData uri="http://schemas.openxmlformats.org/drawingml/2006/chart">
            <c:chart xmlns:c="http://schemas.openxmlformats.org/drawingml/2006/chart" xmlns:r="http://schemas.openxmlformats.org/officeDocument/2006/relationships" r:id="rId3"/>
          </a:graphicData>
        </a:graphic>
      </p:graphicFrame>
      <p:sp>
        <p:nvSpPr>
          <p:cNvPr id="2" name="AssetID" descr="svtx:content/slide/@id">
            <a:extLst>
              <a:ext uri="{FF2B5EF4-FFF2-40B4-BE49-F238E27FC236}">
                <a16:creationId xmlns:a16="http://schemas.microsoft.com/office/drawing/2014/main" id="{B79BA80C-E79D-CAF8-9580-266CBD826D6A}"/>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135216</a:t>
            </a:r>
          </a:p>
        </p:txBody>
      </p:sp>
      <p:sp>
        <p:nvSpPr>
          <p:cNvPr id="25" name="TextBox 24" hidden="1"/>
          <p:cNvSpPr txBox="1"/>
          <p:nvPr/>
        </p:nvSpPr>
        <p:spPr>
          <a:xfrm>
            <a:off x="4267211" y="2645193"/>
            <a:ext cx="1219197" cy="233433"/>
          </a:xfrm>
          <a:prstGeom prst="rect">
            <a:avLst/>
          </a:prstGeom>
          <a:noFill/>
        </p:spPr>
        <p:txBody>
          <a:bodyPr wrap="square" lIns="91368" tIns="45682" rIns="91368" bIns="45682" rtlCol="0">
            <a:spAutoFit/>
          </a:bodyPr>
          <a:lstStyle/>
          <a:p>
            <a:pPr algn="r">
              <a:spcAft>
                <a:spcPts val="2400"/>
              </a:spcAft>
            </a:pPr>
            <a:r>
              <a:rPr lang="en-US" sz="900">
                <a:solidFill>
                  <a:prstClr val="white">
                    <a:lumMod val="50000"/>
                  </a:prstClr>
                </a:solidFill>
                <a:ea typeface="Verdana"/>
                <a:cs typeface="Arial"/>
              </a:rPr>
              <a:t>Value</a:t>
            </a:r>
          </a:p>
        </p:txBody>
      </p:sp>
      <p:grpSp>
        <p:nvGrpSpPr>
          <p:cNvPr id="33" name="Group 19" hidden="1"/>
          <p:cNvGrpSpPr/>
          <p:nvPr/>
        </p:nvGrpSpPr>
        <p:grpSpPr>
          <a:xfrm>
            <a:off x="7924800" y="381000"/>
            <a:ext cx="1676400" cy="533400"/>
            <a:chOff x="7924800" y="381000"/>
            <a:chExt cx="1676400" cy="533400"/>
          </a:xfrm>
        </p:grpSpPr>
        <p:sp>
          <p:nvSpPr>
            <p:cNvPr id="36" name="Rectangle 35"/>
            <p:cNvSpPr/>
            <p:nvPr/>
          </p:nvSpPr>
          <p:spPr>
            <a:xfrm>
              <a:off x="7924800" y="381000"/>
              <a:ext cx="1676400" cy="533400"/>
            </a:xfrm>
            <a:prstGeom prst="rect">
              <a:avLst/>
            </a:prstGeom>
            <a:noFill/>
            <a:ln>
              <a:solidFill>
                <a:schemeClr val="bg1">
                  <a:lumMod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7" name="TextBox 36"/>
            <p:cNvSpPr txBox="1"/>
            <p:nvPr/>
          </p:nvSpPr>
          <p:spPr>
            <a:xfrm>
              <a:off x="7924800" y="457200"/>
              <a:ext cx="1676400" cy="400110"/>
            </a:xfrm>
            <a:prstGeom prst="rect">
              <a:avLst/>
            </a:prstGeom>
            <a:noFill/>
          </p:spPr>
          <p:txBody>
            <a:bodyPr wrap="square" rtlCol="0">
              <a:spAutoFit/>
            </a:bodyPr>
            <a:lstStyle/>
            <a:p>
              <a:pPr algn="ctr"/>
              <a:r>
                <a:rPr lang="en-US">
                  <a:solidFill>
                    <a:prstClr val="white">
                      <a:lumMod val="85000"/>
                    </a:prstClr>
                  </a:solidFill>
                </a:rPr>
                <a:t>Firm Logo</a:t>
              </a:r>
            </a:p>
          </p:txBody>
        </p:sp>
      </p:grpSp>
      <p:sp>
        <p:nvSpPr>
          <p:cNvPr id="48" name="TextBox 47" hidden="1"/>
          <p:cNvSpPr txBox="1"/>
          <p:nvPr/>
        </p:nvSpPr>
        <p:spPr>
          <a:xfrm>
            <a:off x="4265620" y="3200404"/>
            <a:ext cx="1219197" cy="233433"/>
          </a:xfrm>
          <a:prstGeom prst="rect">
            <a:avLst/>
          </a:prstGeom>
          <a:noFill/>
        </p:spPr>
        <p:txBody>
          <a:bodyPr wrap="square" lIns="91368" tIns="45682" rIns="91368" bIns="45682" rtlCol="0">
            <a:spAutoFit/>
          </a:bodyPr>
          <a:lstStyle/>
          <a:p>
            <a:pPr algn="r">
              <a:spcAft>
                <a:spcPts val="2400"/>
              </a:spcAft>
            </a:pPr>
            <a:r>
              <a:rPr lang="en-US" sz="900">
                <a:solidFill>
                  <a:prstClr val="white">
                    <a:lumMod val="50000"/>
                  </a:prstClr>
                </a:solidFill>
                <a:ea typeface="Verdana"/>
                <a:cs typeface="Arial"/>
              </a:rPr>
              <a:t>Large Cap</a:t>
            </a:r>
          </a:p>
        </p:txBody>
      </p:sp>
      <p:sp>
        <p:nvSpPr>
          <p:cNvPr id="51" name="TextBox 50" hidden="1"/>
          <p:cNvSpPr txBox="1"/>
          <p:nvPr/>
        </p:nvSpPr>
        <p:spPr>
          <a:xfrm>
            <a:off x="4267208" y="3731042"/>
            <a:ext cx="1219197" cy="233433"/>
          </a:xfrm>
          <a:prstGeom prst="rect">
            <a:avLst/>
          </a:prstGeom>
          <a:noFill/>
        </p:spPr>
        <p:txBody>
          <a:bodyPr wrap="square" lIns="91368" tIns="45682" rIns="91368" bIns="45682" rtlCol="0">
            <a:spAutoFit/>
          </a:bodyPr>
          <a:lstStyle/>
          <a:p>
            <a:pPr algn="r">
              <a:spcAft>
                <a:spcPts val="2400"/>
              </a:spcAft>
            </a:pPr>
            <a:r>
              <a:rPr lang="en-US" sz="900">
                <a:solidFill>
                  <a:prstClr val="white">
                    <a:lumMod val="50000"/>
                  </a:prstClr>
                </a:solidFill>
                <a:ea typeface="Verdana"/>
                <a:cs typeface="Arial"/>
              </a:rPr>
              <a:t>Growth</a:t>
            </a:r>
          </a:p>
        </p:txBody>
      </p:sp>
      <p:sp>
        <p:nvSpPr>
          <p:cNvPr id="52" name="TextBox 51" hidden="1"/>
          <p:cNvSpPr txBox="1"/>
          <p:nvPr/>
        </p:nvSpPr>
        <p:spPr>
          <a:xfrm>
            <a:off x="4267208" y="4267200"/>
            <a:ext cx="1219197" cy="233433"/>
          </a:xfrm>
          <a:prstGeom prst="rect">
            <a:avLst/>
          </a:prstGeom>
          <a:noFill/>
        </p:spPr>
        <p:txBody>
          <a:bodyPr wrap="square" lIns="91368" tIns="45682" rIns="91368" bIns="45682" rtlCol="0">
            <a:spAutoFit/>
          </a:bodyPr>
          <a:lstStyle/>
          <a:p>
            <a:pPr algn="r">
              <a:spcAft>
                <a:spcPts val="2400"/>
              </a:spcAft>
            </a:pPr>
            <a:r>
              <a:rPr lang="en-US" sz="900">
                <a:solidFill>
                  <a:prstClr val="white">
                    <a:lumMod val="50000"/>
                  </a:prstClr>
                </a:solidFill>
                <a:ea typeface="Verdana"/>
                <a:cs typeface="Arial"/>
              </a:rPr>
              <a:t>Small Cap</a:t>
            </a:r>
          </a:p>
        </p:txBody>
      </p:sp>
      <p:cxnSp>
        <p:nvCxnSpPr>
          <p:cNvPr id="32" name="Straight Connector 31" hidden="1"/>
          <p:cNvCxnSpPr/>
          <p:nvPr/>
        </p:nvCxnSpPr>
        <p:spPr>
          <a:xfrm flipH="1">
            <a:off x="5472626" y="2575560"/>
            <a:ext cx="1" cy="2133600"/>
          </a:xfrm>
          <a:prstGeom prst="line">
            <a:avLst/>
          </a:prstGeom>
          <a:ln w="635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a:t>International Developed Stocks</a:t>
            </a:r>
          </a:p>
        </p:txBody>
      </p:sp>
      <p:sp>
        <p:nvSpPr>
          <p:cNvPr id="8" name="Slide Number Placeholder 7"/>
          <p:cNvSpPr>
            <a:spLocks noGrp="1"/>
          </p:cNvSpPr>
          <p:nvPr>
            <p:ph type="sldNum" sz="quarter" idx="12"/>
          </p:nvPr>
        </p:nvSpPr>
        <p:spPr/>
        <p:txBody>
          <a:bodyPr/>
          <a:lstStyle/>
          <a:p>
            <a:fld id="{66F6FF41-5833-4EBF-9145-362BCED2914A}" type="slidenum">
              <a:rPr lang="en-US" smtClean="0"/>
              <a:pPr/>
              <a:t>8</a:t>
            </a:fld>
            <a:endParaRPr lang="en-US"/>
          </a:p>
        </p:txBody>
      </p:sp>
      <p:sp>
        <p:nvSpPr>
          <p:cNvPr id="12" name="Text Placeholder 11"/>
          <p:cNvSpPr>
            <a:spLocks noGrp="1"/>
          </p:cNvSpPr>
          <p:nvPr>
            <p:ph type="body" sz="quarter" idx="15"/>
          </p:nvPr>
        </p:nvSpPr>
        <p:spPr/>
        <p:txBody>
          <a:bodyPr/>
          <a:lstStyle/>
          <a:p>
            <a:r>
              <a:rPr lang="en-US" b="1"/>
              <a:t>Past performance is not a guarantee of future results. </a:t>
            </a:r>
            <a:r>
              <a:rPr lang="en-US"/>
              <a:t>Indices are not available for direct investment. Index performance does not reflect the expenses associated with the management of an actual portfolio.</a:t>
            </a:r>
            <a:r>
              <a:rPr lang="en-US" dirty="0"/>
              <a:t> </a:t>
            </a:r>
            <a:r>
              <a:rPr lang="en-US"/>
              <a:t>Market segment (index representation) as follows: Large Cap (MSCI World ex USA Index), Small Cap (MSCI World ex USA Small Cap Index), Value (MSCI World ex USA Value Index), and Growth (MSCI World ex USA Growth Index). All index returns are net of withholding tax on dividends. World Market Cap represented by Russell 3000 Index, MSCI World ex USA IMI Index, and MSCI Emerging Markets IMI Index. MSCI World ex USA IMI Index is used as the proxy for the International Developed market. MSCI data © MSCI 2024, all rights reserved. Frank Russell Company is the source and owner of the trademarks, service marks, and copyrights related to the Russell Indexes. </a:t>
            </a:r>
          </a:p>
        </p:txBody>
      </p:sp>
      <p:sp>
        <p:nvSpPr>
          <p:cNvPr id="5" name="Text Placeholder 4"/>
          <p:cNvSpPr>
            <a:spLocks noGrp="1"/>
          </p:cNvSpPr>
          <p:nvPr>
            <p:ph type="body" sz="quarter" idx="14"/>
          </p:nvPr>
        </p:nvSpPr>
        <p:spPr/>
        <p:txBody>
          <a:bodyPr/>
          <a:lstStyle/>
          <a:p>
            <a:r>
              <a:rPr lang="en-US">
                <a:highlight>
                  <a:srgbClr val="FFFFFF"/>
                </a:highlight>
              </a:rPr>
              <a:t>Returns (USD), 3rd Quarter 2024</a:t>
            </a:r>
          </a:p>
        </p:txBody>
      </p:sp>
      <p:sp>
        <p:nvSpPr>
          <p:cNvPr id="16" name="Text Placeholder 38">
            <a:extLst>
              <a:ext uri="{FF2B5EF4-FFF2-40B4-BE49-F238E27FC236}">
                <a16:creationId xmlns:a16="http://schemas.microsoft.com/office/drawing/2014/main" id="{7341F376-794B-F1B1-6E6E-21578EA3D868}"/>
              </a:ext>
            </a:extLst>
          </p:cNvPr>
          <p:cNvSpPr txBox="1">
            <a:spLocks/>
          </p:cNvSpPr>
          <p:nvPr/>
        </p:nvSpPr>
        <p:spPr>
          <a:xfrm>
            <a:off x="520887" y="1838329"/>
            <a:ext cx="2775047" cy="1768631"/>
          </a:xfrm>
          <a:prstGeom prst="rect">
            <a:avLst/>
          </a:prstGeom>
        </p:spPr>
        <p:txBody>
          <a:bodyPr/>
          <a:lstStyle>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171450" indent="-171450">
              <a:spcAft>
                <a:spcPts val="600"/>
              </a:spcAft>
              <a:buClr>
                <a:schemeClr val="accent4"/>
              </a:buClr>
              <a:buFont typeface="Wingdings" panose="05000000000000000000" pitchFamily="2" charset="2"/>
              <a:buChar char="§"/>
            </a:pPr>
            <a:r>
              <a:rPr lang="en-US" sz="1000">
                <a:latin typeface="+mj-lt"/>
              </a:rPr>
              <a:t>Developed markets outside of the US posted positive returns for the quarter and outperformed </a:t>
            </a:r>
            <a:r>
              <a:rPr lang="en-US" sz="1000" dirty="0">
                <a:latin typeface="+mj-lt"/>
              </a:rPr>
              <a:t>the </a:t>
            </a:r>
            <a:r>
              <a:rPr lang="en-US" sz="1000">
                <a:latin typeface="+mj-lt"/>
              </a:rPr>
              <a:t>US market</a:t>
            </a:r>
            <a:r>
              <a:rPr lang="en-US" sz="1000" dirty="0">
                <a:latin typeface="+mj-lt"/>
              </a:rPr>
              <a:t>,</a:t>
            </a:r>
            <a:r>
              <a:rPr lang="en-US" sz="1000">
                <a:latin typeface="+mj-lt"/>
              </a:rPr>
              <a:t> but underperformed emerging markets.</a:t>
            </a:r>
          </a:p>
          <a:p>
            <a:pPr marL="171450" indent="-171450">
              <a:spcAft>
                <a:spcPts val="600"/>
              </a:spcAft>
              <a:buClr>
                <a:schemeClr val="accent4"/>
              </a:buClr>
              <a:buFont typeface="Wingdings" panose="05000000000000000000" pitchFamily="2" charset="2"/>
              <a:buChar char="§"/>
            </a:pPr>
            <a:r>
              <a:rPr lang="en-US" sz="1000">
                <a:latin typeface="+mj-lt"/>
              </a:rPr>
              <a:t>Value outperformed growth.</a:t>
            </a:r>
          </a:p>
          <a:p>
            <a:pPr marL="171450" indent="-171450">
              <a:spcAft>
                <a:spcPts val="600"/>
              </a:spcAft>
              <a:buClr>
                <a:schemeClr val="accent4"/>
              </a:buClr>
              <a:buFont typeface="Wingdings" panose="05000000000000000000" pitchFamily="2" charset="2"/>
              <a:buChar char="§"/>
            </a:pPr>
            <a:r>
              <a:rPr lang="en-US" sz="1000">
                <a:latin typeface="+mj-lt"/>
              </a:rPr>
              <a:t>Small caps outperformed large caps.</a:t>
            </a:r>
          </a:p>
        </p:txBody>
      </p:sp>
      <p:sp>
        <p:nvSpPr>
          <p:cNvPr id="22" name="TextBox 21">
            <a:extLst>
              <a:ext uri="{FF2B5EF4-FFF2-40B4-BE49-F238E27FC236}">
                <a16:creationId xmlns:a16="http://schemas.microsoft.com/office/drawing/2014/main" id="{3F72ACAB-B1CE-F415-D636-1FA6C0A700FB}"/>
              </a:ext>
            </a:extLst>
          </p:cNvPr>
          <p:cNvSpPr txBox="1"/>
          <p:nvPr/>
        </p:nvSpPr>
        <p:spPr bwMode="auto">
          <a:xfrm>
            <a:off x="1987812" y="4528782"/>
            <a:ext cx="1569065" cy="590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10000"/>
              </a:lnSpc>
            </a:pPr>
            <a:r>
              <a:rPr lang="en-US" sz="1000" b="1">
                <a:solidFill>
                  <a:schemeClr val="accent4"/>
                </a:solidFill>
              </a:rPr>
              <a:t>International Developed Market</a:t>
            </a:r>
          </a:p>
          <a:p>
            <a:pPr>
              <a:lnSpc>
                <a:spcPct val="110000"/>
              </a:lnSpc>
            </a:pPr>
            <a:r>
              <a:rPr lang="en-US" sz="1000"/>
              <a:t>$22.9 Trillion</a:t>
            </a:r>
          </a:p>
        </p:txBody>
      </p:sp>
      <p:sp>
        <p:nvSpPr>
          <p:cNvPr id="4" name="TextBox 3">
            <a:extLst>
              <a:ext uri="{FF2B5EF4-FFF2-40B4-BE49-F238E27FC236}">
                <a16:creationId xmlns:a16="http://schemas.microsoft.com/office/drawing/2014/main" id="{9923B174-E900-A778-6C21-D84FA9006E58}"/>
              </a:ext>
            </a:extLst>
          </p:cNvPr>
          <p:cNvSpPr txBox="1"/>
          <p:nvPr/>
        </p:nvSpPr>
        <p:spPr bwMode="auto">
          <a:xfrm>
            <a:off x="525456" y="4166928"/>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World Market Capitalization</a:t>
            </a:r>
          </a:p>
        </p:txBody>
      </p:sp>
      <p:sp>
        <p:nvSpPr>
          <p:cNvPr id="7" name="TextBox 6">
            <a:extLst>
              <a:ext uri="{FF2B5EF4-FFF2-40B4-BE49-F238E27FC236}">
                <a16:creationId xmlns:a16="http://schemas.microsoft.com/office/drawing/2014/main" id="{26179D39-0EF3-22E2-76F7-FF55C9F90CF4}"/>
              </a:ext>
            </a:extLst>
          </p:cNvPr>
          <p:cNvSpPr txBox="1"/>
          <p:nvPr/>
        </p:nvSpPr>
        <p:spPr bwMode="auto">
          <a:xfrm>
            <a:off x="4289945" y="184357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Ranked Returns (%)</a:t>
            </a:r>
          </a:p>
        </p:txBody>
      </p:sp>
      <p:graphicFrame>
        <p:nvGraphicFramePr>
          <p:cNvPr id="9" name="Table 8">
            <a:extLst>
              <a:ext uri="{FF2B5EF4-FFF2-40B4-BE49-F238E27FC236}">
                <a16:creationId xmlns:a16="http://schemas.microsoft.com/office/drawing/2014/main" id="{A9871387-8228-5CD0-7507-635154FC3601}"/>
              </a:ext>
            </a:extLst>
          </p:cNvPr>
          <p:cNvGraphicFramePr>
            <a:graphicFrameLocks noGrp="1"/>
          </p:cNvGraphicFramePr>
          <p:nvPr>
            <p:extLst>
              <p:ext uri="{D42A27DB-BD31-4B8C-83A1-F6EECF244321}">
                <p14:modId xmlns:p14="http://schemas.microsoft.com/office/powerpoint/2010/main" val="2198832388"/>
              </p:ext>
            </p:extLst>
          </p:nvPr>
        </p:nvGraphicFramePr>
        <p:xfrm>
          <a:off x="4347381" y="2354239"/>
          <a:ext cx="884830" cy="1384564"/>
        </p:xfrm>
        <a:graphic>
          <a:graphicData uri="http://schemas.openxmlformats.org/drawingml/2006/table">
            <a:tbl>
              <a:tblPr>
                <a:tableStyleId>{5C22544A-7EE6-4342-B048-85BDC9FD1C3A}</a:tableStyleId>
              </a:tblPr>
              <a:tblGrid>
                <a:gridCol w="884830">
                  <a:extLst>
                    <a:ext uri="{9D8B030D-6E8A-4147-A177-3AD203B41FA5}">
                      <a16:colId xmlns:a16="http://schemas.microsoft.com/office/drawing/2014/main" val="20000"/>
                    </a:ext>
                  </a:extLst>
                </a:gridCol>
              </a:tblGrid>
              <a:tr h="346141">
                <a:tc>
                  <a:txBody>
                    <a:bodyPr/>
                    <a:lstStyle/>
                    <a:p>
                      <a:pPr algn="l" fontAlgn="b"/>
                      <a:r>
                        <a:rPr lang="en-US"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46141">
                <a:tc>
                  <a:txBody>
                    <a:bodyPr/>
                    <a:lstStyle/>
                    <a:p>
                      <a:pPr algn="l" fontAlgn="b"/>
                      <a:r>
                        <a:rPr lang="en-GB" sz="900" b="0" i="0" u="none" strike="noStrike" kern="1200">
                          <a:solidFill>
                            <a:srgbClr val="000000"/>
                          </a:solidFill>
                          <a:effectLst/>
                          <a:latin typeface="+mn-lt"/>
                          <a:ea typeface="+mn-ea"/>
                          <a:cs typeface="+mn-cs"/>
                        </a:rPr>
                        <a:t>Value</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46141">
                <a:tc>
                  <a:txBody>
                    <a:bodyPr/>
                    <a:lstStyle/>
                    <a:p>
                      <a:pPr algn="l" fontAlgn="b"/>
                      <a:r>
                        <a:rPr lang="en-GB" sz="900" b="0" i="0" u="none" strike="noStrike" kern="1200">
                          <a:solidFill>
                            <a:srgbClr val="000000"/>
                          </a:solidFill>
                          <a:effectLst/>
                          <a:latin typeface="+mn-lt"/>
                          <a:ea typeface="+mn-ea"/>
                          <a:cs typeface="+mn-cs"/>
                        </a:rPr>
                        <a:t>Large Cap</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46141">
                <a:tc>
                  <a:txBody>
                    <a:bodyPr/>
                    <a:lstStyle/>
                    <a:p>
                      <a:pPr algn="l" fontAlgn="b"/>
                      <a:r>
                        <a:rPr lang="en-GB" sz="900" b="0" i="0" u="none" strike="noStrike" kern="1200">
                          <a:solidFill>
                            <a:srgbClr val="000000"/>
                          </a:solidFill>
                          <a:effectLst/>
                          <a:latin typeface="+mn-lt"/>
                          <a:ea typeface="+mn-ea"/>
                          <a:cs typeface="+mn-cs"/>
                        </a:rPr>
                        <a:t>Growth</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0949891"/>
                  </a:ext>
                </a:extLst>
              </a:tr>
            </a:tbl>
          </a:graphicData>
        </a:graphic>
      </p:graphicFrame>
      <p:graphicFrame>
        <p:nvGraphicFramePr>
          <p:cNvPr id="11" name="Table 10">
            <a:extLst>
              <a:ext uri="{FF2B5EF4-FFF2-40B4-BE49-F238E27FC236}">
                <a16:creationId xmlns:a16="http://schemas.microsoft.com/office/drawing/2014/main" id="{891ACC0B-0966-FFE5-E27C-E7E51CA3D6CA}"/>
              </a:ext>
            </a:extLst>
          </p:cNvPr>
          <p:cNvGraphicFramePr>
            <a:graphicFrameLocks noGrp="1"/>
          </p:cNvGraphicFramePr>
          <p:nvPr>
            <p:extLst>
              <p:ext uri="{D42A27DB-BD31-4B8C-83A1-F6EECF244321}">
                <p14:modId xmlns:p14="http://schemas.microsoft.com/office/powerpoint/2010/main" val="4127371939"/>
              </p:ext>
            </p:extLst>
          </p:nvPr>
        </p:nvGraphicFramePr>
        <p:xfrm>
          <a:off x="4381500" y="4312691"/>
          <a:ext cx="5065778" cy="1893641"/>
        </p:xfrm>
        <a:graphic>
          <a:graphicData uri="http://schemas.openxmlformats.org/drawingml/2006/table">
            <a:tbl>
              <a:tblPr>
                <a:tableStyleId>{5C22544A-7EE6-4342-B048-85BDC9FD1C3A}</a:tableStyleId>
              </a:tblPr>
              <a:tblGrid>
                <a:gridCol w="1182038">
                  <a:extLst>
                    <a:ext uri="{9D8B030D-6E8A-4147-A177-3AD203B41FA5}">
                      <a16:colId xmlns:a16="http://schemas.microsoft.com/office/drawing/2014/main" val="20000"/>
                    </a:ext>
                  </a:extLst>
                </a:gridCol>
                <a:gridCol w="647290">
                  <a:extLst>
                    <a:ext uri="{9D8B030D-6E8A-4147-A177-3AD203B41FA5}">
                      <a16:colId xmlns:a16="http://schemas.microsoft.com/office/drawing/2014/main" val="851030634"/>
                    </a:ext>
                  </a:extLst>
                </a:gridCol>
                <a:gridCol w="647290">
                  <a:extLst>
                    <a:ext uri="{9D8B030D-6E8A-4147-A177-3AD203B41FA5}">
                      <a16:colId xmlns:a16="http://schemas.microsoft.com/office/drawing/2014/main" val="2183237706"/>
                    </a:ext>
                  </a:extLst>
                </a:gridCol>
                <a:gridCol w="647290">
                  <a:extLst>
                    <a:ext uri="{9D8B030D-6E8A-4147-A177-3AD203B41FA5}">
                      <a16:colId xmlns:a16="http://schemas.microsoft.com/office/drawing/2014/main" val="20001"/>
                    </a:ext>
                  </a:extLst>
                </a:gridCol>
                <a:gridCol w="647290">
                  <a:extLst>
                    <a:ext uri="{9D8B030D-6E8A-4147-A177-3AD203B41FA5}">
                      <a16:colId xmlns:a16="http://schemas.microsoft.com/office/drawing/2014/main" val="20003"/>
                    </a:ext>
                  </a:extLst>
                </a:gridCol>
                <a:gridCol w="647290">
                  <a:extLst>
                    <a:ext uri="{9D8B030D-6E8A-4147-A177-3AD203B41FA5}">
                      <a16:colId xmlns:a16="http://schemas.microsoft.com/office/drawing/2014/main" val="20004"/>
                    </a:ext>
                  </a:extLst>
                </a:gridCol>
                <a:gridCol w="647290">
                  <a:extLst>
                    <a:ext uri="{9D8B030D-6E8A-4147-A177-3AD203B41FA5}">
                      <a16:colId xmlns:a16="http://schemas.microsoft.com/office/drawing/2014/main" val="20005"/>
                    </a:ext>
                  </a:extLst>
                </a:gridCol>
              </a:tblGrid>
              <a:tr h="178569">
                <a:tc>
                  <a:txBody>
                    <a:bodyPr/>
                    <a:lstStyle/>
                    <a:p>
                      <a:pPr algn="ctr" fontAlgn="b"/>
                      <a:endParaRPr lang="en-GB" sz="800" b="0" i="1"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a:txBody>
                    <a:bodyPr/>
                    <a:lstStyle/>
                    <a:p>
                      <a:pPr algn="ctr" fontAlgn="b"/>
                      <a:endParaRPr lang="en-GB" sz="800" b="0" i="1" u="none" strike="noStrike">
                        <a:solidFill>
                          <a:srgbClr val="000000"/>
                        </a:solidFill>
                        <a:effectLst/>
                        <a:latin typeface="+mn-lt"/>
                      </a:endParaRPr>
                    </a:p>
                  </a:txBody>
                  <a:tcPr marL="8959" marR="8959" marT="8959" marB="0" anchor="b">
                    <a:noFill/>
                  </a:tcPr>
                </a:tc>
                <a:tc gridSpan="4">
                  <a:txBody>
                    <a:bodyPr/>
                    <a:lstStyle/>
                    <a:p>
                      <a:pPr algn="ctr" fontAlgn="b">
                        <a:spcAft>
                          <a:spcPts val="200"/>
                        </a:spcAft>
                      </a:pPr>
                      <a:r>
                        <a:rPr lang="en-GB" sz="800" u="none" strike="noStrike" kern="1200" spc="50" baseline="0">
                          <a:solidFill>
                            <a:schemeClr val="dk1"/>
                          </a:solidFill>
                          <a:effectLst/>
                          <a:latin typeface="+mn-lt"/>
                          <a:ea typeface="+mn-ea"/>
                          <a:cs typeface="+mn-cs"/>
                        </a:rPr>
                        <a:t>ANNUALIZED</a:t>
                      </a: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r>
                        <a:rPr lang="en-GB" sz="800" u="none" strike="noStrike" kern="1200" spc="50" baseline="0">
                          <a:solidFill>
                            <a:schemeClr val="dk1"/>
                          </a:solidFill>
                          <a:effectLst/>
                          <a:latin typeface="+mn-lt"/>
                          <a:ea typeface="+mn-ea"/>
                          <a:cs typeface="+mn-cs"/>
                        </a:rPr>
                        <a:t>ANNUALIZED</a:t>
                      </a:r>
                    </a:p>
                  </a:txBody>
                  <a:tcPr marL="0" marR="0" marT="0" marB="27432"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a:effectLst/>
                          <a:latin typeface="+mn-lt"/>
                        </a:rPr>
                        <a:t>* 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0">
                <a:tc>
                  <a:txBody>
                    <a:bodyPr/>
                    <a:lstStyle/>
                    <a:p>
                      <a:pPr algn="l" fontAlgn="ctr"/>
                      <a:r>
                        <a:rPr lang="en-US" sz="900" b="0" i="0" u="none" strike="noStrike">
                          <a:solidFill>
                            <a:schemeClr val="dk1"/>
                          </a:solidFill>
                          <a:effectLst/>
                          <a:latin typeface="+mn-lt"/>
                        </a:rPr>
                        <a:t>Asset Class</a:t>
                      </a:r>
                      <a:endParaRPr lang="en-GB" sz="900" b="0" i="0" u="none" strike="noStrike">
                        <a:solidFill>
                          <a:srgbClr val="000000"/>
                        </a:solidFill>
                        <a:effectLst/>
                        <a:latin typeface="+mn-lt"/>
                      </a:endParaRPr>
                    </a:p>
                  </a:txBody>
                  <a:tcPr marL="46800" marR="8959"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QTR</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YTD</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chemeClr val="dk1"/>
                          </a:solidFill>
                          <a:effectLst/>
                          <a:latin typeface="+mn-lt"/>
                        </a:rPr>
                        <a:t>1</a:t>
                      </a:r>
                      <a:br>
                        <a:rPr lang="en-GB" sz="900" b="0" i="0" u="none" strike="noStrike">
                          <a:solidFill>
                            <a:schemeClr val="dk1"/>
                          </a:solidFill>
                          <a:effectLst/>
                          <a:latin typeface="+mn-lt"/>
                        </a:rPr>
                      </a:br>
                      <a:r>
                        <a:rPr lang="en-GB" sz="900" b="0" i="0" u="none" strike="noStrike">
                          <a:solidFill>
                            <a:schemeClr val="dk1"/>
                          </a:solidFill>
                          <a:effectLst/>
                          <a:latin typeface="+mn-lt"/>
                        </a:rPr>
                        <a:t>Year</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3</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5</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10</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346472">
                <a:tc>
                  <a:txBody>
                    <a:bodyPr/>
                    <a:lstStyle/>
                    <a:p>
                      <a:pPr algn="l" fontAlgn="b"/>
                      <a:r>
                        <a:rPr lang="en-US"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10.45</a:t>
                      </a:r>
                    </a:p>
                  </a:txBody>
                  <a:tcPr marL="0" marR="0" marT="0" marB="0" anchor="ctr">
                    <a:lnL w="6350" cap="flat" cmpd="sng" algn="ctr">
                      <a:noFill/>
                      <a:prstDash val="solid"/>
                      <a:round/>
                      <a:headEnd type="none" w="med" len="med"/>
                      <a:tailEnd type="none" w="med" len="med"/>
                    </a:lnL>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11.53</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23.36</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0.05</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6.85</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5.99</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r h="346472">
                <a:tc>
                  <a:txBody>
                    <a:bodyPr/>
                    <a:lstStyle/>
                    <a:p>
                      <a:pPr algn="l" fontAlgn="b"/>
                      <a:r>
                        <a:rPr lang="en-GB" sz="900" b="0" i="0" u="none" strike="noStrike" kern="1200">
                          <a:solidFill>
                            <a:srgbClr val="000000"/>
                          </a:solidFill>
                          <a:effectLst/>
                          <a:latin typeface="+mn-lt"/>
                          <a:ea typeface="+mn-ea"/>
                          <a:cs typeface="+mn-cs"/>
                        </a:rPr>
                        <a:t>Value</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9.69</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kern="1200">
                          <a:solidFill>
                            <a:schemeClr val="tx1"/>
                          </a:solidFill>
                          <a:effectLst/>
                          <a:latin typeface="+mn-lt"/>
                          <a:ea typeface="+mn-ea"/>
                          <a:cs typeface="+mn-cs"/>
                        </a:rPr>
                        <a:t>14.12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23.90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9.14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8.51</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4.69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4"/>
                  </a:ext>
                </a:extLst>
              </a:tr>
              <a:tr h="346472">
                <a:tc>
                  <a:txBody>
                    <a:bodyPr/>
                    <a:lstStyle/>
                    <a:p>
                      <a:pPr algn="l" fontAlgn="b"/>
                      <a:r>
                        <a:rPr lang="en-GB" sz="900" b="0" i="0" u="none" strike="noStrike" kern="1200">
                          <a:solidFill>
                            <a:srgbClr val="000000"/>
                          </a:solidFill>
                          <a:effectLst/>
                          <a:latin typeface="+mn-lt"/>
                          <a:ea typeface="+mn-ea"/>
                          <a:cs typeface="+mn-cs"/>
                        </a:rPr>
                        <a:t>Large Cap</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7.76</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kern="1200">
                          <a:solidFill>
                            <a:schemeClr val="tx1"/>
                          </a:solidFill>
                          <a:effectLst/>
                          <a:latin typeface="+mn-lt"/>
                          <a:ea typeface="+mn-ea"/>
                          <a:cs typeface="+mn-cs"/>
                        </a:rPr>
                        <a:t>13.10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24.98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5.65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8.36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5.68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5"/>
                  </a:ext>
                </a:extLst>
              </a:tr>
              <a:tr h="346472">
                <a:tc>
                  <a:txBody>
                    <a:bodyPr/>
                    <a:lstStyle/>
                    <a:p>
                      <a:pPr algn="l" fontAlgn="b"/>
                      <a:r>
                        <a:rPr lang="en-GB" sz="900" b="0" i="0" u="none" strike="noStrike" kern="1200">
                          <a:solidFill>
                            <a:srgbClr val="000000"/>
                          </a:solidFill>
                          <a:effectLst/>
                          <a:latin typeface="+mn-lt"/>
                          <a:ea typeface="+mn-ea"/>
                          <a:cs typeface="+mn-cs"/>
                        </a:rPr>
                        <a:t>Growth</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5.87</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12.14</a:t>
                      </a:r>
                    </a:p>
                  </a:txBody>
                  <a:tcPr marL="0" marR="0" marT="0" marB="0" anchor="ct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26.18</a:t>
                      </a:r>
                    </a:p>
                  </a:txBody>
                  <a:tcPr marL="0" marR="0" marT="0" marB="0" anchor="ct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2.02</a:t>
                      </a:r>
                    </a:p>
                  </a:txBody>
                  <a:tcPr marL="0" marR="0" marT="0" marB="0" anchor="ct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7.78</a:t>
                      </a:r>
                    </a:p>
                  </a:txBody>
                  <a:tcPr marL="0" marR="0" marT="0" marB="0" anchor="ct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6.41</a:t>
                      </a:r>
                    </a:p>
                  </a:txBody>
                  <a:tcPr marL="0" marR="0" marT="0" marB="0" anchor="ct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extLst>
                  <a:ext uri="{0D108BD9-81ED-4DB2-BD59-A6C34878D82A}">
                    <a16:rowId xmlns:a16="http://schemas.microsoft.com/office/drawing/2014/main" val="1870949891"/>
                  </a:ext>
                </a:extLst>
              </a:tr>
            </a:tbl>
          </a:graphicData>
        </a:graphic>
      </p:graphicFrame>
      <p:sp>
        <p:nvSpPr>
          <p:cNvPr id="13" name="TextBox 12">
            <a:extLst>
              <a:ext uri="{FF2B5EF4-FFF2-40B4-BE49-F238E27FC236}">
                <a16:creationId xmlns:a16="http://schemas.microsoft.com/office/drawing/2014/main" id="{2EEED1D1-4616-B6FD-D6D6-22B5227E471F}"/>
              </a:ext>
            </a:extLst>
          </p:cNvPr>
          <p:cNvSpPr txBox="1"/>
          <p:nvPr/>
        </p:nvSpPr>
        <p:spPr bwMode="auto">
          <a:xfrm>
            <a:off x="4301318" y="4170927"/>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Periodic Returns (%)</a:t>
            </a:r>
          </a:p>
        </p:txBody>
      </p:sp>
      <p:graphicFrame>
        <p:nvGraphicFramePr>
          <p:cNvPr id="17" name="Chart 16">
            <a:extLst>
              <a:ext uri="{FF2B5EF4-FFF2-40B4-BE49-F238E27FC236}">
                <a16:creationId xmlns:a16="http://schemas.microsoft.com/office/drawing/2014/main" id="{EFA8E7A5-A291-33DC-9A9D-D80F75DCA362}"/>
              </a:ext>
            </a:extLst>
          </p:cNvPr>
          <p:cNvGraphicFramePr>
            <a:graphicFrameLocks/>
          </p:cNvGraphicFramePr>
          <p:nvPr>
            <p:extLst>
              <p:ext uri="{D42A27DB-BD31-4B8C-83A1-F6EECF244321}">
                <p14:modId xmlns:p14="http://schemas.microsoft.com/office/powerpoint/2010/main" val="838903898"/>
              </p:ext>
            </p:extLst>
          </p:nvPr>
        </p:nvGraphicFramePr>
        <p:xfrm>
          <a:off x="91440" y="4379976"/>
          <a:ext cx="2514600" cy="1627632"/>
        </p:xfrm>
        <a:graphic>
          <a:graphicData uri="http://schemas.openxmlformats.org/drawingml/2006/chart">
            <c:chart xmlns:c="http://schemas.openxmlformats.org/drawingml/2006/chart" xmlns:r="http://schemas.openxmlformats.org/officeDocument/2006/relationships" r:id="rId4"/>
          </a:graphicData>
        </a:graphic>
      </p:graphicFrame>
      <p:pic>
        <p:nvPicPr>
          <p:cNvPr id="14" name="Picture Placeholder 2" descr="A purple text on a black background&#10;&#10;Description automatically generated">
            <a:extLst>
              <a:ext uri="{FF2B5EF4-FFF2-40B4-BE49-F238E27FC236}">
                <a16:creationId xmlns:a16="http://schemas.microsoft.com/office/drawing/2014/main" id="{BACDFDF9-3540-051F-824B-8A298AECDCDC}"/>
              </a:ext>
            </a:extLst>
          </p:cNvPr>
          <p:cNvPicPr>
            <a:picLocks noGrp="1" noChangeAspect="1"/>
          </p:cNvPicPr>
          <p:nvPr>
            <p:ph type="pic" sz="quarter" idx="13"/>
          </p:nvPr>
        </p:nvPicPr>
        <p:blipFill rotWithShape="1">
          <a:blip r:embed="rId5"/>
          <a:srcRect l="-7796" t="-22449" r="-7796" b="-13265"/>
          <a:stretch/>
        </p:blipFill>
        <p:spPr>
          <a:xfrm>
            <a:off x="6762078" y="179125"/>
            <a:ext cx="3200780" cy="994100"/>
          </a:xfrm>
        </p:spPr>
      </p:pic>
    </p:spTree>
    <p:extLst>
      <p:ext uri="{BB962C8B-B14F-4D97-AF65-F5344CB8AC3E}">
        <p14:creationId xmlns:p14="http://schemas.microsoft.com/office/powerpoint/2010/main" val="849823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a:extLst>
              <a:ext uri="{FF2B5EF4-FFF2-40B4-BE49-F238E27FC236}">
                <a16:creationId xmlns:a16="http://schemas.microsoft.com/office/drawing/2014/main" id="{5A858D1A-9FDB-1F26-EA7C-363C537179AC}"/>
              </a:ext>
            </a:extLst>
          </p:cNvPr>
          <p:cNvGraphicFramePr>
            <a:graphicFrameLocks/>
          </p:cNvGraphicFramePr>
          <p:nvPr>
            <p:extLst>
              <p:ext uri="{D42A27DB-BD31-4B8C-83A1-F6EECF244321}">
                <p14:modId xmlns:p14="http://schemas.microsoft.com/office/powerpoint/2010/main" val="3241177984"/>
              </p:ext>
            </p:extLst>
          </p:nvPr>
        </p:nvGraphicFramePr>
        <p:xfrm>
          <a:off x="4279392" y="2020824"/>
          <a:ext cx="5166360" cy="2084832"/>
        </p:xfrm>
        <a:graphic>
          <a:graphicData uri="http://schemas.openxmlformats.org/drawingml/2006/chart">
            <c:chart xmlns:c="http://schemas.openxmlformats.org/drawingml/2006/chart" xmlns:r="http://schemas.openxmlformats.org/officeDocument/2006/relationships" r:id="rId3"/>
          </a:graphicData>
        </a:graphic>
      </p:graphicFrame>
      <p:sp>
        <p:nvSpPr>
          <p:cNvPr id="4" name="AssetID" descr="svtx:content/slide/@id">
            <a:extLst>
              <a:ext uri="{FF2B5EF4-FFF2-40B4-BE49-F238E27FC236}">
                <a16:creationId xmlns:a16="http://schemas.microsoft.com/office/drawing/2014/main" id="{F04EDE89-C579-E15D-C5BD-1FE4E1247A5D}"/>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135217</a:t>
            </a:r>
          </a:p>
        </p:txBody>
      </p:sp>
      <p:sp>
        <p:nvSpPr>
          <p:cNvPr id="3" name="Title 2"/>
          <p:cNvSpPr>
            <a:spLocks noGrp="1"/>
          </p:cNvSpPr>
          <p:nvPr>
            <p:ph type="title"/>
          </p:nvPr>
        </p:nvSpPr>
        <p:spPr/>
        <p:txBody>
          <a:bodyPr/>
          <a:lstStyle/>
          <a:p>
            <a:r>
              <a:rPr lang="en-US"/>
              <a:t>Emerging Markets Stocks</a:t>
            </a:r>
          </a:p>
        </p:txBody>
      </p:sp>
      <p:sp>
        <p:nvSpPr>
          <p:cNvPr id="2" name="Slide Number Placeholder 1"/>
          <p:cNvSpPr>
            <a:spLocks noGrp="1"/>
          </p:cNvSpPr>
          <p:nvPr>
            <p:ph type="sldNum" sz="quarter" idx="12"/>
          </p:nvPr>
        </p:nvSpPr>
        <p:spPr/>
        <p:txBody>
          <a:bodyPr/>
          <a:lstStyle/>
          <a:p>
            <a:fld id="{66F6FF41-5833-4EBF-9145-362BCED2914A}" type="slidenum">
              <a:rPr lang="en-US" smtClean="0"/>
              <a:pPr/>
              <a:t>9</a:t>
            </a:fld>
            <a:endParaRPr lang="en-US"/>
          </a:p>
        </p:txBody>
      </p:sp>
      <p:sp>
        <p:nvSpPr>
          <p:cNvPr id="13" name="Text Placeholder 12"/>
          <p:cNvSpPr>
            <a:spLocks noGrp="1"/>
          </p:cNvSpPr>
          <p:nvPr>
            <p:ph type="body" sz="quarter" idx="15"/>
          </p:nvPr>
        </p:nvSpPr>
        <p:spPr/>
        <p:txBody>
          <a:bodyPr/>
          <a:lstStyle/>
          <a:p>
            <a:r>
              <a:rPr lang="en-US" b="1" dirty="0"/>
              <a:t>Past performance is not a guarantee of future results. </a:t>
            </a:r>
            <a:r>
              <a:rPr lang="en-US" dirty="0"/>
              <a:t>Indices are not available for direct investment. Index performance does not reflect the expenses associated with the management of an actual portfolio. Market segment (index representation) as follows: Large Cap (MSCI Emerging Markets Index), Small Cap (MSCI Emerging Markets Small Cap Index), Value (MSCI Emerging Markets Value Index), and Growth (MSCI Emerging Markets Growth Index). All index returns are net of withholding tax on dividends. World Market Cap represented by Russell 3000 Index, MSCI World ex USA IMI Index, and MSCI Emerging Markets IMI Index. MSCI Emerging Markets IMI Index used as the proxy for the emerging market portion of the market. MSCI data © MSCI 2024, all rights reserved. Frank Russell Company is the source and owner of the trademarks, service marks, and copyrights related to the Russell Indexes. </a:t>
            </a:r>
          </a:p>
        </p:txBody>
      </p:sp>
      <p:sp>
        <p:nvSpPr>
          <p:cNvPr id="6" name="Text Placeholder 5"/>
          <p:cNvSpPr>
            <a:spLocks noGrp="1"/>
          </p:cNvSpPr>
          <p:nvPr>
            <p:ph type="body" sz="quarter" idx="14"/>
          </p:nvPr>
        </p:nvSpPr>
        <p:spPr/>
        <p:txBody>
          <a:bodyPr/>
          <a:lstStyle/>
          <a:p>
            <a:r>
              <a:rPr lang="en-US">
                <a:highlight>
                  <a:srgbClr val="FFFFFF"/>
                </a:highlight>
              </a:rPr>
              <a:t>Returns (USD), 3rd Quarter 2024</a:t>
            </a:r>
          </a:p>
        </p:txBody>
      </p:sp>
      <p:graphicFrame>
        <p:nvGraphicFramePr>
          <p:cNvPr id="14" name="Table 13">
            <a:extLst>
              <a:ext uri="{FF2B5EF4-FFF2-40B4-BE49-F238E27FC236}">
                <a16:creationId xmlns:a16="http://schemas.microsoft.com/office/drawing/2014/main" id="{D79D010C-D41C-7990-2B7C-DF4823454E4A}"/>
              </a:ext>
            </a:extLst>
          </p:cNvPr>
          <p:cNvGraphicFramePr>
            <a:graphicFrameLocks noGrp="1"/>
          </p:cNvGraphicFramePr>
          <p:nvPr>
            <p:extLst>
              <p:ext uri="{D42A27DB-BD31-4B8C-83A1-F6EECF244321}">
                <p14:modId xmlns:p14="http://schemas.microsoft.com/office/powerpoint/2010/main" val="3211706305"/>
              </p:ext>
            </p:extLst>
          </p:nvPr>
        </p:nvGraphicFramePr>
        <p:xfrm>
          <a:off x="4381500" y="4312691"/>
          <a:ext cx="5065779" cy="1893641"/>
        </p:xfrm>
        <a:graphic>
          <a:graphicData uri="http://schemas.openxmlformats.org/drawingml/2006/table">
            <a:tbl>
              <a:tblPr>
                <a:tableStyleId>{5C22544A-7EE6-4342-B048-85BDC9FD1C3A}</a:tableStyleId>
              </a:tblPr>
              <a:tblGrid>
                <a:gridCol w="1182039">
                  <a:extLst>
                    <a:ext uri="{9D8B030D-6E8A-4147-A177-3AD203B41FA5}">
                      <a16:colId xmlns:a16="http://schemas.microsoft.com/office/drawing/2014/main" val="20000"/>
                    </a:ext>
                  </a:extLst>
                </a:gridCol>
                <a:gridCol w="647290">
                  <a:extLst>
                    <a:ext uri="{9D8B030D-6E8A-4147-A177-3AD203B41FA5}">
                      <a16:colId xmlns:a16="http://schemas.microsoft.com/office/drawing/2014/main" val="851030634"/>
                    </a:ext>
                  </a:extLst>
                </a:gridCol>
                <a:gridCol w="647290">
                  <a:extLst>
                    <a:ext uri="{9D8B030D-6E8A-4147-A177-3AD203B41FA5}">
                      <a16:colId xmlns:a16="http://schemas.microsoft.com/office/drawing/2014/main" val="2183237706"/>
                    </a:ext>
                  </a:extLst>
                </a:gridCol>
                <a:gridCol w="647290">
                  <a:extLst>
                    <a:ext uri="{9D8B030D-6E8A-4147-A177-3AD203B41FA5}">
                      <a16:colId xmlns:a16="http://schemas.microsoft.com/office/drawing/2014/main" val="20001"/>
                    </a:ext>
                  </a:extLst>
                </a:gridCol>
                <a:gridCol w="647290">
                  <a:extLst>
                    <a:ext uri="{9D8B030D-6E8A-4147-A177-3AD203B41FA5}">
                      <a16:colId xmlns:a16="http://schemas.microsoft.com/office/drawing/2014/main" val="20003"/>
                    </a:ext>
                  </a:extLst>
                </a:gridCol>
                <a:gridCol w="647290">
                  <a:extLst>
                    <a:ext uri="{9D8B030D-6E8A-4147-A177-3AD203B41FA5}">
                      <a16:colId xmlns:a16="http://schemas.microsoft.com/office/drawing/2014/main" val="20004"/>
                    </a:ext>
                  </a:extLst>
                </a:gridCol>
                <a:gridCol w="647290">
                  <a:extLst>
                    <a:ext uri="{9D8B030D-6E8A-4147-A177-3AD203B41FA5}">
                      <a16:colId xmlns:a16="http://schemas.microsoft.com/office/drawing/2014/main" val="20005"/>
                    </a:ext>
                  </a:extLst>
                </a:gridCol>
              </a:tblGrid>
              <a:tr h="178569">
                <a:tc>
                  <a:txBody>
                    <a:bodyPr/>
                    <a:lstStyle/>
                    <a:p>
                      <a:pPr algn="ctr" fontAlgn="b"/>
                      <a:endParaRPr lang="en-GB" sz="800" b="0" i="1"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a:txBody>
                    <a:bodyPr/>
                    <a:lstStyle/>
                    <a:p>
                      <a:pPr algn="ctr" fontAlgn="b"/>
                      <a:endParaRPr lang="en-GB" sz="800" b="0" i="1" u="none" strike="noStrike">
                        <a:solidFill>
                          <a:srgbClr val="000000"/>
                        </a:solidFill>
                        <a:effectLst/>
                        <a:latin typeface="+mn-lt"/>
                      </a:endParaRPr>
                    </a:p>
                  </a:txBody>
                  <a:tcPr marL="8959" marR="8959" marT="8959" marB="0" anchor="b">
                    <a:noFill/>
                  </a:tcPr>
                </a:tc>
                <a:tc gridSpan="4">
                  <a:txBody>
                    <a:bodyPr/>
                    <a:lstStyle/>
                    <a:p>
                      <a:pPr algn="ctr" fontAlgn="b">
                        <a:spcAft>
                          <a:spcPts val="200"/>
                        </a:spcAft>
                      </a:pPr>
                      <a:r>
                        <a:rPr lang="en-GB" sz="800" u="none" strike="noStrike" kern="1200" spc="50" baseline="0">
                          <a:solidFill>
                            <a:schemeClr val="dk1"/>
                          </a:solidFill>
                          <a:effectLst/>
                          <a:latin typeface="+mn-lt"/>
                          <a:ea typeface="+mn-ea"/>
                          <a:cs typeface="+mn-cs"/>
                        </a:rPr>
                        <a:t>ANNUALIZED</a:t>
                      </a: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r>
                        <a:rPr lang="en-GB" sz="800" u="none" strike="noStrike" kern="1200" spc="50" baseline="0">
                          <a:solidFill>
                            <a:schemeClr val="dk1"/>
                          </a:solidFill>
                          <a:effectLst/>
                          <a:latin typeface="+mn-lt"/>
                          <a:ea typeface="+mn-ea"/>
                          <a:cs typeface="+mn-cs"/>
                        </a:rPr>
                        <a:t>ANNUALIZED</a:t>
                      </a:r>
                    </a:p>
                  </a:txBody>
                  <a:tcPr marL="0" marR="0" marT="0" marB="27432"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a:effectLst/>
                          <a:latin typeface="+mn-lt"/>
                        </a:rPr>
                        <a:t>* 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0">
                <a:tc>
                  <a:txBody>
                    <a:bodyPr/>
                    <a:lstStyle/>
                    <a:p>
                      <a:pPr algn="l" fontAlgn="ctr"/>
                      <a:r>
                        <a:rPr lang="en-US" sz="900" b="0" i="0" u="none" strike="noStrike">
                          <a:solidFill>
                            <a:schemeClr val="dk1"/>
                          </a:solidFill>
                          <a:effectLst/>
                          <a:latin typeface="+mn-lt"/>
                        </a:rPr>
                        <a:t>Asset Class</a:t>
                      </a:r>
                      <a:endParaRPr lang="en-GB" sz="900" b="0" i="0" u="none" strike="noStrike">
                        <a:solidFill>
                          <a:srgbClr val="000000"/>
                        </a:solidFill>
                        <a:effectLst/>
                        <a:latin typeface="+mn-lt"/>
                      </a:endParaRPr>
                    </a:p>
                  </a:txBody>
                  <a:tcPr marL="46800" marR="8959"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QTR</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YTD</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chemeClr val="dk1"/>
                          </a:solidFill>
                          <a:effectLst/>
                          <a:latin typeface="+mn-lt"/>
                        </a:rPr>
                        <a:t>1</a:t>
                      </a:r>
                      <a:br>
                        <a:rPr lang="en-GB" sz="900" b="0" i="0" u="none" strike="noStrike">
                          <a:solidFill>
                            <a:schemeClr val="dk1"/>
                          </a:solidFill>
                          <a:effectLst/>
                          <a:latin typeface="+mn-lt"/>
                        </a:rPr>
                      </a:br>
                      <a:r>
                        <a:rPr lang="en-GB" sz="900" b="0" i="0" u="none" strike="noStrike">
                          <a:solidFill>
                            <a:schemeClr val="dk1"/>
                          </a:solidFill>
                          <a:effectLst/>
                          <a:latin typeface="+mn-lt"/>
                        </a:rPr>
                        <a:t>Year</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3</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5</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10</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346472">
                <a:tc>
                  <a:txBody>
                    <a:bodyPr/>
                    <a:lstStyle/>
                    <a:p>
                      <a:pPr algn="l" fontAlgn="b"/>
                      <a:r>
                        <a:rPr lang="en-US" sz="900" b="0" i="0" u="none" strike="noStrike" kern="1200" dirty="0">
                          <a:solidFill>
                            <a:srgbClr val="000000"/>
                          </a:solidFill>
                          <a:effectLst/>
                          <a:latin typeface="+mn-lt"/>
                          <a:ea typeface="+mn-ea"/>
                          <a:cs typeface="+mn-cs"/>
                        </a:rPr>
                        <a:t>Growth</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9.26</a:t>
                      </a:r>
                    </a:p>
                  </a:txBody>
                  <a:tcPr marL="0" marR="0" marT="0" marB="0" anchor="ctr">
                    <a:lnL w="6350" cap="flat" cmpd="sng" algn="ctr">
                      <a:noFill/>
                      <a:prstDash val="solid"/>
                      <a:round/>
                      <a:headEnd type="none" w="med" len="med"/>
                      <a:tailEnd type="none" w="med" len="med"/>
                    </a:lnL>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18.49</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27.64</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dirty="0">
                          <a:solidFill>
                            <a:srgbClr val="C00000"/>
                          </a:solidFill>
                          <a:effectLst/>
                          <a:latin typeface="+mn-lt"/>
                        </a:rPr>
                        <a:t>-2.26</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5.45</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4.81</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r h="346472">
                <a:tc>
                  <a:txBody>
                    <a:bodyPr/>
                    <a:lstStyle/>
                    <a:p>
                      <a:pPr algn="l" fontAlgn="b"/>
                      <a:r>
                        <a:rPr lang="en-GB" sz="900" b="0" i="0" u="none" strike="noStrike" kern="1200">
                          <a:solidFill>
                            <a:srgbClr val="000000"/>
                          </a:solidFill>
                          <a:effectLst/>
                          <a:latin typeface="+mn-lt"/>
                          <a:ea typeface="+mn-ea"/>
                          <a:cs typeface="+mn-cs"/>
                        </a:rPr>
                        <a:t>Large Cap</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8.72</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kern="1200">
                          <a:solidFill>
                            <a:schemeClr val="tx1"/>
                          </a:solidFill>
                          <a:effectLst/>
                          <a:latin typeface="+mn-lt"/>
                          <a:ea typeface="+mn-ea"/>
                          <a:cs typeface="+mn-cs"/>
                        </a:rPr>
                        <a:t>16.86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kern="1200">
                          <a:solidFill>
                            <a:schemeClr val="tx1"/>
                          </a:solidFill>
                          <a:effectLst/>
                          <a:latin typeface="+mn-lt"/>
                          <a:ea typeface="+mn-ea"/>
                          <a:cs typeface="+mn-cs"/>
                        </a:rPr>
                        <a:t>26.05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0.40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5.75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4.02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4"/>
                  </a:ext>
                </a:extLst>
              </a:tr>
              <a:tr h="346472">
                <a:tc>
                  <a:txBody>
                    <a:bodyPr/>
                    <a:lstStyle/>
                    <a:p>
                      <a:pPr algn="l" fontAlgn="b"/>
                      <a:r>
                        <a:rPr lang="en-GB" sz="900" b="0" i="0" u="none" strike="noStrike" kern="1200">
                          <a:solidFill>
                            <a:srgbClr val="000000"/>
                          </a:solidFill>
                          <a:effectLst/>
                          <a:latin typeface="+mn-lt"/>
                          <a:ea typeface="+mn-ea"/>
                          <a:cs typeface="+mn-cs"/>
                        </a:rPr>
                        <a:t>Value</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8.12</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kern="1200">
                          <a:solidFill>
                            <a:schemeClr val="tx1"/>
                          </a:solidFill>
                          <a:effectLst/>
                          <a:latin typeface="+mn-lt"/>
                          <a:ea typeface="+mn-ea"/>
                          <a:cs typeface="+mn-cs"/>
                        </a:rPr>
                        <a:t>15.11</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kern="1200">
                          <a:solidFill>
                            <a:schemeClr val="tx1"/>
                          </a:solidFill>
                          <a:effectLst/>
                          <a:latin typeface="+mn-lt"/>
                          <a:ea typeface="+mn-ea"/>
                          <a:cs typeface="+mn-cs"/>
                        </a:rPr>
                        <a:t>24.38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3.29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marL="0" algn="ctr" defTabSz="1018824" rtl="0" eaLnBrk="1" fontAlgn="b" latinLnBrk="0" hangingPunct="1"/>
                      <a:r>
                        <a:rPr lang="en-GB" sz="900" b="0" i="0" u="none" strike="noStrike" kern="1200">
                          <a:solidFill>
                            <a:schemeClr val="tx1"/>
                          </a:solidFill>
                          <a:effectLst/>
                          <a:latin typeface="+mn-lt"/>
                          <a:ea typeface="+mn-ea"/>
                          <a:cs typeface="+mn-cs"/>
                        </a:rPr>
                        <a:t>5.94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3.12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5"/>
                  </a:ext>
                </a:extLst>
              </a:tr>
              <a:tr h="346472">
                <a:tc>
                  <a:txBody>
                    <a:bodyPr/>
                    <a:lstStyle/>
                    <a:p>
                      <a:pPr algn="l" fontAlgn="b"/>
                      <a:r>
                        <a:rPr lang="en-GB"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5.48</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12.91</a:t>
                      </a:r>
                    </a:p>
                  </a:txBody>
                  <a:tcPr marL="0" marR="0" marT="0" marB="0" anchor="ct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23.01</a:t>
                      </a:r>
                    </a:p>
                  </a:txBody>
                  <a:tcPr marL="0" marR="0" marT="0" marB="0" anchor="ct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GB" sz="900" b="0" i="0" u="none" strike="noStrike" kern="1200" dirty="0">
                          <a:solidFill>
                            <a:schemeClr val="tx1"/>
                          </a:solidFill>
                          <a:effectLst/>
                          <a:latin typeface="+mn-lt"/>
                          <a:ea typeface="+mn-ea"/>
                          <a:cs typeface="+mn-cs"/>
                        </a:rPr>
                        <a:t>5.14</a:t>
                      </a:r>
                    </a:p>
                  </a:txBody>
                  <a:tcPr marL="0" marR="0" marT="0" marB="0" anchor="ct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12.22</a:t>
                      </a:r>
                    </a:p>
                  </a:txBody>
                  <a:tcPr marL="0" marR="0" marT="0" marB="0" anchor="ct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GB" sz="900" b="0" i="0" u="none" strike="noStrike" dirty="0">
                          <a:solidFill>
                            <a:schemeClr val="tx1"/>
                          </a:solidFill>
                          <a:effectLst/>
                          <a:latin typeface="+mn-lt"/>
                        </a:rPr>
                        <a:t>5.86</a:t>
                      </a:r>
                    </a:p>
                  </a:txBody>
                  <a:tcPr marL="0" marR="0" marT="0" marB="0" anchor="ctr">
                    <a:lnT w="317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noFill/>
                  </a:tcPr>
                </a:tc>
                <a:extLst>
                  <a:ext uri="{0D108BD9-81ED-4DB2-BD59-A6C34878D82A}">
                    <a16:rowId xmlns:a16="http://schemas.microsoft.com/office/drawing/2014/main" val="1870949891"/>
                  </a:ext>
                </a:extLst>
              </a:tr>
            </a:tbl>
          </a:graphicData>
        </a:graphic>
      </p:graphicFrame>
      <p:sp>
        <p:nvSpPr>
          <p:cNvPr id="16" name="Text Placeholder 38">
            <a:extLst>
              <a:ext uri="{FF2B5EF4-FFF2-40B4-BE49-F238E27FC236}">
                <a16:creationId xmlns:a16="http://schemas.microsoft.com/office/drawing/2014/main" id="{4C876D31-84FD-513A-F0C9-EEA0FAA4917F}"/>
              </a:ext>
            </a:extLst>
          </p:cNvPr>
          <p:cNvSpPr txBox="1">
            <a:spLocks/>
          </p:cNvSpPr>
          <p:nvPr/>
        </p:nvSpPr>
        <p:spPr>
          <a:xfrm>
            <a:off x="519112" y="1838329"/>
            <a:ext cx="2783646" cy="1768631"/>
          </a:xfrm>
          <a:prstGeom prst="rect">
            <a:avLst/>
          </a:prstGeom>
        </p:spPr>
        <p:txBody>
          <a:bodyPr/>
          <a:lstStyle>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171450" indent="-171450">
              <a:spcAft>
                <a:spcPts val="600"/>
              </a:spcAft>
              <a:buClr>
                <a:schemeClr val="accent2"/>
              </a:buClr>
              <a:buFont typeface="Wingdings" panose="05000000000000000000" pitchFamily="2" charset="2"/>
              <a:buChar char="§"/>
            </a:pPr>
            <a:r>
              <a:rPr lang="en-US" sz="1000">
                <a:latin typeface="+mj-lt"/>
              </a:rPr>
              <a:t>Emerging markets posted positive returns for the quarter and outperformed both US and non-US developed markets.</a:t>
            </a:r>
          </a:p>
          <a:p>
            <a:pPr marL="171450" indent="-171450">
              <a:spcAft>
                <a:spcPts val="600"/>
              </a:spcAft>
              <a:buClr>
                <a:schemeClr val="accent2"/>
              </a:buClr>
              <a:buFont typeface="Wingdings" panose="05000000000000000000" pitchFamily="2" charset="2"/>
              <a:buChar char="§"/>
            </a:pPr>
            <a:r>
              <a:rPr lang="en-US" sz="1000">
                <a:latin typeface="+mj-lt"/>
              </a:rPr>
              <a:t>Value underperformed growth.</a:t>
            </a:r>
          </a:p>
          <a:p>
            <a:pPr marL="171450" indent="-171450">
              <a:spcAft>
                <a:spcPts val="600"/>
              </a:spcAft>
              <a:buClr>
                <a:schemeClr val="accent2"/>
              </a:buClr>
              <a:buFont typeface="Wingdings" panose="05000000000000000000" pitchFamily="2" charset="2"/>
              <a:buChar char="§"/>
            </a:pPr>
            <a:r>
              <a:rPr lang="en-US" sz="1000">
                <a:latin typeface="+mj-lt"/>
              </a:rPr>
              <a:t>Small caps underperformed large caps.</a:t>
            </a:r>
          </a:p>
        </p:txBody>
      </p:sp>
      <p:sp>
        <p:nvSpPr>
          <p:cNvPr id="23" name="TextBox 22">
            <a:extLst>
              <a:ext uri="{FF2B5EF4-FFF2-40B4-BE49-F238E27FC236}">
                <a16:creationId xmlns:a16="http://schemas.microsoft.com/office/drawing/2014/main" id="{E962F318-0BA2-B461-F373-DC0F5D1127BF}"/>
              </a:ext>
            </a:extLst>
          </p:cNvPr>
          <p:cNvSpPr txBox="1"/>
          <p:nvPr/>
        </p:nvSpPr>
        <p:spPr bwMode="auto">
          <a:xfrm>
            <a:off x="1987812" y="4549342"/>
            <a:ext cx="1569065" cy="421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10000"/>
              </a:lnSpc>
            </a:pPr>
            <a:r>
              <a:rPr lang="en-US" sz="1000" b="1">
                <a:solidFill>
                  <a:schemeClr val="accent2"/>
                </a:solidFill>
              </a:rPr>
              <a:t>Emerging Markets</a:t>
            </a:r>
          </a:p>
          <a:p>
            <a:pPr>
              <a:lnSpc>
                <a:spcPct val="110000"/>
              </a:lnSpc>
            </a:pPr>
            <a:r>
              <a:rPr lang="en-US" sz="1000"/>
              <a:t>$9.7 Trillion</a:t>
            </a:r>
          </a:p>
        </p:txBody>
      </p:sp>
      <p:sp>
        <p:nvSpPr>
          <p:cNvPr id="5" name="TextBox 4">
            <a:extLst>
              <a:ext uri="{FF2B5EF4-FFF2-40B4-BE49-F238E27FC236}">
                <a16:creationId xmlns:a16="http://schemas.microsoft.com/office/drawing/2014/main" id="{7F6EB596-EAB6-69D2-8C45-495005C2BBAE}"/>
              </a:ext>
            </a:extLst>
          </p:cNvPr>
          <p:cNvSpPr txBox="1"/>
          <p:nvPr/>
        </p:nvSpPr>
        <p:spPr bwMode="auto">
          <a:xfrm>
            <a:off x="525456" y="4166928"/>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World Market Capitalization</a:t>
            </a:r>
          </a:p>
        </p:txBody>
      </p:sp>
      <p:sp>
        <p:nvSpPr>
          <p:cNvPr id="7" name="TextBox 6">
            <a:extLst>
              <a:ext uri="{FF2B5EF4-FFF2-40B4-BE49-F238E27FC236}">
                <a16:creationId xmlns:a16="http://schemas.microsoft.com/office/drawing/2014/main" id="{8DD798C7-28A2-3E33-0896-0F38E0DB313E}"/>
              </a:ext>
            </a:extLst>
          </p:cNvPr>
          <p:cNvSpPr txBox="1"/>
          <p:nvPr/>
        </p:nvSpPr>
        <p:spPr bwMode="auto">
          <a:xfrm>
            <a:off x="4301318" y="4170927"/>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Periodic Returns (%)</a:t>
            </a:r>
          </a:p>
        </p:txBody>
      </p:sp>
      <p:sp>
        <p:nvSpPr>
          <p:cNvPr id="8" name="TextBox 7">
            <a:extLst>
              <a:ext uri="{FF2B5EF4-FFF2-40B4-BE49-F238E27FC236}">
                <a16:creationId xmlns:a16="http://schemas.microsoft.com/office/drawing/2014/main" id="{A7E73AE9-A300-415F-8121-2C62B5FE6563}"/>
              </a:ext>
            </a:extLst>
          </p:cNvPr>
          <p:cNvSpPr txBox="1"/>
          <p:nvPr/>
        </p:nvSpPr>
        <p:spPr bwMode="auto">
          <a:xfrm>
            <a:off x="4289945" y="184357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p>
            <a:pPr algn="l" defTabSz="914400" fontAlgn="base">
              <a:spcBef>
                <a:spcPct val="0"/>
              </a:spcBef>
              <a:spcAft>
                <a:spcPct val="0"/>
              </a:spcAft>
            </a:pPr>
            <a:r>
              <a:rPr lang="en-US" sz="1050" b="1">
                <a:latin typeface="+mn-lt"/>
                <a:cs typeface="Arial" pitchFamily="34" charset="0"/>
              </a:rPr>
              <a:t>Ranked Returns (%)</a:t>
            </a:r>
          </a:p>
        </p:txBody>
      </p:sp>
      <p:graphicFrame>
        <p:nvGraphicFramePr>
          <p:cNvPr id="10" name="Table 9">
            <a:extLst>
              <a:ext uri="{FF2B5EF4-FFF2-40B4-BE49-F238E27FC236}">
                <a16:creationId xmlns:a16="http://schemas.microsoft.com/office/drawing/2014/main" id="{206E6E7D-AA10-1074-7F63-80642EE13DAA}"/>
              </a:ext>
            </a:extLst>
          </p:cNvPr>
          <p:cNvGraphicFramePr>
            <a:graphicFrameLocks noGrp="1"/>
          </p:cNvGraphicFramePr>
          <p:nvPr>
            <p:extLst>
              <p:ext uri="{D42A27DB-BD31-4B8C-83A1-F6EECF244321}">
                <p14:modId xmlns:p14="http://schemas.microsoft.com/office/powerpoint/2010/main" val="3380615796"/>
              </p:ext>
            </p:extLst>
          </p:nvPr>
        </p:nvGraphicFramePr>
        <p:xfrm>
          <a:off x="4347377" y="2347415"/>
          <a:ext cx="878006" cy="1419604"/>
        </p:xfrm>
        <a:graphic>
          <a:graphicData uri="http://schemas.openxmlformats.org/drawingml/2006/table">
            <a:tbl>
              <a:tblPr>
                <a:tableStyleId>{5C22544A-7EE6-4342-B048-85BDC9FD1C3A}</a:tableStyleId>
              </a:tblPr>
              <a:tblGrid>
                <a:gridCol w="878006">
                  <a:extLst>
                    <a:ext uri="{9D8B030D-6E8A-4147-A177-3AD203B41FA5}">
                      <a16:colId xmlns:a16="http://schemas.microsoft.com/office/drawing/2014/main" val="20000"/>
                    </a:ext>
                  </a:extLst>
                </a:gridCol>
              </a:tblGrid>
              <a:tr h="354901">
                <a:tc>
                  <a:txBody>
                    <a:bodyPr/>
                    <a:lstStyle/>
                    <a:p>
                      <a:pPr algn="l" fontAlgn="b"/>
                      <a:r>
                        <a:rPr lang="en-US" sz="900" b="0" i="0" u="none" strike="noStrike" kern="1200" dirty="0">
                          <a:solidFill>
                            <a:srgbClr val="000000"/>
                          </a:solidFill>
                          <a:effectLst/>
                          <a:latin typeface="+mn-lt"/>
                          <a:ea typeface="+mn-ea"/>
                          <a:cs typeface="+mn-cs"/>
                        </a:rPr>
                        <a:t>Growth</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54901">
                <a:tc>
                  <a:txBody>
                    <a:bodyPr/>
                    <a:lstStyle/>
                    <a:p>
                      <a:pPr algn="l" fontAlgn="b"/>
                      <a:r>
                        <a:rPr lang="en-GB" sz="900" b="0" i="0" u="none" strike="noStrike" kern="1200">
                          <a:solidFill>
                            <a:srgbClr val="000000"/>
                          </a:solidFill>
                          <a:effectLst/>
                          <a:latin typeface="+mn-lt"/>
                          <a:ea typeface="+mn-ea"/>
                          <a:cs typeface="+mn-cs"/>
                        </a:rPr>
                        <a:t>Large Cap</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54901">
                <a:tc>
                  <a:txBody>
                    <a:bodyPr/>
                    <a:lstStyle/>
                    <a:p>
                      <a:pPr algn="l" fontAlgn="b"/>
                      <a:r>
                        <a:rPr lang="en-GB" sz="900" b="0" i="0" u="none" strike="noStrike" kern="1200">
                          <a:solidFill>
                            <a:srgbClr val="000000"/>
                          </a:solidFill>
                          <a:effectLst/>
                          <a:latin typeface="+mn-lt"/>
                          <a:ea typeface="+mn-ea"/>
                          <a:cs typeface="+mn-cs"/>
                        </a:rPr>
                        <a:t>Value</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54901">
                <a:tc>
                  <a:txBody>
                    <a:bodyPr/>
                    <a:lstStyle/>
                    <a:p>
                      <a:pPr algn="l" fontAlgn="b"/>
                      <a:r>
                        <a:rPr lang="en-GB" sz="900" b="0" i="0" u="none" strike="noStrike" kern="1200">
                          <a:solidFill>
                            <a:srgbClr val="000000"/>
                          </a:solidFill>
                          <a:effectLst/>
                          <a:latin typeface="+mn-lt"/>
                          <a:ea typeface="+mn-ea"/>
                          <a:cs typeface="+mn-cs"/>
                        </a:rPr>
                        <a:t>Small Cap</a:t>
                      </a:r>
                      <a:endParaRPr lang="en-GB" sz="900" b="0" i="0" u="none" strike="noStrike" kern="1200" dirty="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0949891"/>
                  </a:ext>
                </a:extLst>
              </a:tr>
            </a:tbl>
          </a:graphicData>
        </a:graphic>
      </p:graphicFrame>
      <p:graphicFrame>
        <p:nvGraphicFramePr>
          <p:cNvPr id="11" name="Chart 10">
            <a:extLst>
              <a:ext uri="{FF2B5EF4-FFF2-40B4-BE49-F238E27FC236}">
                <a16:creationId xmlns:a16="http://schemas.microsoft.com/office/drawing/2014/main" id="{8BB48510-7E25-1A02-FD16-208D39992B8E}"/>
              </a:ext>
            </a:extLst>
          </p:cNvPr>
          <p:cNvGraphicFramePr>
            <a:graphicFrameLocks/>
          </p:cNvGraphicFramePr>
          <p:nvPr>
            <p:extLst>
              <p:ext uri="{D42A27DB-BD31-4B8C-83A1-F6EECF244321}">
                <p14:modId xmlns:p14="http://schemas.microsoft.com/office/powerpoint/2010/main" val="50798470"/>
              </p:ext>
            </p:extLst>
          </p:nvPr>
        </p:nvGraphicFramePr>
        <p:xfrm>
          <a:off x="91440" y="4379976"/>
          <a:ext cx="2514600" cy="1627632"/>
        </p:xfrm>
        <a:graphic>
          <a:graphicData uri="http://schemas.openxmlformats.org/drawingml/2006/chart">
            <c:chart xmlns:c="http://schemas.openxmlformats.org/drawingml/2006/chart" xmlns:r="http://schemas.openxmlformats.org/officeDocument/2006/relationships" r:id="rId4"/>
          </a:graphicData>
        </a:graphic>
      </p:graphicFrame>
      <p:pic>
        <p:nvPicPr>
          <p:cNvPr id="12" name="Picture Placeholder 2" descr="A purple text on a black background&#10;&#10;Description automatically generated">
            <a:extLst>
              <a:ext uri="{FF2B5EF4-FFF2-40B4-BE49-F238E27FC236}">
                <a16:creationId xmlns:a16="http://schemas.microsoft.com/office/drawing/2014/main" id="{195AE79E-0A86-5E26-981E-DD247C9E2684}"/>
              </a:ext>
            </a:extLst>
          </p:cNvPr>
          <p:cNvPicPr>
            <a:picLocks noGrp="1" noChangeAspect="1"/>
          </p:cNvPicPr>
          <p:nvPr>
            <p:ph type="pic" sz="quarter" idx="13"/>
          </p:nvPr>
        </p:nvPicPr>
        <p:blipFill rotWithShape="1">
          <a:blip r:embed="rId5"/>
          <a:srcRect l="-7796" t="-22449" r="-7796" b="-13265"/>
          <a:stretch/>
        </p:blipFill>
        <p:spPr>
          <a:xfrm>
            <a:off x="6762078" y="179125"/>
            <a:ext cx="3200780" cy="994100"/>
          </a:xfrm>
        </p:spPr>
      </p:pic>
    </p:spTree>
    <p:extLst>
      <p:ext uri="{BB962C8B-B14F-4D97-AF65-F5344CB8AC3E}">
        <p14:creationId xmlns:p14="http://schemas.microsoft.com/office/powerpoint/2010/main" val="1128725169"/>
      </p:ext>
    </p:extLst>
  </p:cSld>
  <p:clrMapOvr>
    <a:masterClrMapping/>
  </p:clrMapOvr>
</p:sld>
</file>

<file path=ppt/theme/theme1.xml><?xml version="1.0" encoding="utf-8"?>
<a:theme xmlns:a="http://schemas.openxmlformats.org/drawingml/2006/main" name="1_QMR_Q2_2016_Landscape v1arr">
  <a:themeElements>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6350">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2_QMR_Q2_2016_Landscape v1arr">
  <a:themeElements>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6350">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QMR 2013">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final color_2018_PA4">
    <a:dk1>
      <a:srgbClr val="000000"/>
    </a:dk1>
    <a:lt1>
      <a:srgbClr val="FFFFFF"/>
    </a:lt1>
    <a:dk2>
      <a:srgbClr val="517864"/>
    </a:dk2>
    <a:lt2>
      <a:srgbClr val="E4E4E4"/>
    </a:lt2>
    <a:accent1>
      <a:srgbClr val="005E74"/>
    </a:accent1>
    <a:accent2>
      <a:srgbClr val="427994"/>
    </a:accent2>
    <a:accent3>
      <a:srgbClr val="1398A4"/>
    </a:accent3>
    <a:accent4>
      <a:srgbClr val="E8B423"/>
    </a:accent4>
    <a:accent5>
      <a:srgbClr val="51A234"/>
    </a:accent5>
    <a:accent6>
      <a:srgbClr val="96B400"/>
    </a:accent6>
    <a:hlink>
      <a:srgbClr val="005E74"/>
    </a:hlink>
    <a:folHlink>
      <a:srgbClr val="B7312C"/>
    </a:folHlink>
  </a:clrScheme>
  <a:fontScheme name="Avenir LT 2013 template">
    <a:majorFont>
      <a:latin typeface="Avenir LT 35 Light"/>
      <a:ea typeface=""/>
      <a:cs typeface=""/>
    </a:majorFont>
    <a:minorFont>
      <a:latin typeface="Avenir LT 55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c0be1cc-c8b8-4479-83d7-9548889dc0ba">
      <Terms xmlns="http://schemas.microsoft.com/office/infopath/2007/PartnerControls"/>
    </lcf76f155ced4ddcb4097134ff3c332f>
    <TaxCatchAll xmlns="686fa99f-0dfd-40df-80b2-f6c8676f8436" xsi:nil="true"/>
    <_Flow_SignoffStatus xmlns="5c0be1cc-c8b8-4479-83d7-9548889dc0ba" xsi:nil="true"/>
    <MoveDocument xmlns="5c0be1cc-c8b8-4479-83d7-9548889dc0b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2E99976109CA4197459330AA2E83EB" ma:contentTypeVersion="17" ma:contentTypeDescription="Create a new document." ma:contentTypeScope="" ma:versionID="15b7915f19cc0e816ecd273d41c34191">
  <xsd:schema xmlns:xsd="http://www.w3.org/2001/XMLSchema" xmlns:xs="http://www.w3.org/2001/XMLSchema" xmlns:p="http://schemas.microsoft.com/office/2006/metadata/properties" xmlns:ns2="5c0be1cc-c8b8-4479-83d7-9548889dc0ba" xmlns:ns3="686fa99f-0dfd-40df-80b2-f6c8676f8436" targetNamespace="http://schemas.microsoft.com/office/2006/metadata/properties" ma:root="true" ma:fieldsID="e5e1a4712bee1337b1eaea467361fc5f" ns2:_="" ns3:_="">
    <xsd:import namespace="5c0be1cc-c8b8-4479-83d7-9548889dc0ba"/>
    <xsd:import namespace="686fa99f-0dfd-40df-80b2-f6c8676f843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_Flow_SignoffStatus" minOccurs="0"/>
                <xsd:element ref="ns2:MediaServiceObjectDetectorVersions"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oveDocument"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0be1cc-c8b8-4479-83d7-9548889dc0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Flow_SignoffStatus" ma:index="14" nillable="true" ma:displayName="Sign-off status" ma:internalName="Sign_x002d_off_x0020_status">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6e6bf21b-f940-4fed-bdde-749fe0f1002c"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oveDocument" ma:index="23" nillable="true" ma:displayName="MoveDocument" ma:format="Dropdown" ma:internalName="MoveDocument">
      <xsd:simpleType>
        <xsd:restriction base="dms:Choice">
          <xsd:enumeration value="Peer Review"/>
          <xsd:enumeration value="SME Review"/>
          <xsd:enumeration value="Pre-Upload Review"/>
          <xsd:enumeration value="Ready to Publish"/>
          <xsd:enumeration value="Published"/>
        </xsd:restriction>
      </xsd:simpleType>
    </xsd:element>
    <xsd:element name="MediaServiceDateTaken" ma:index="24"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86fa99f-0dfd-40df-80b2-f6c8676f843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e89b116-b866-4c2b-85b5-113c58586ef4}" ma:internalName="TaxCatchAll" ma:showField="CatchAllData" ma:web="686fa99f-0dfd-40df-80b2-f6c8676f843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7CCBFF-4C5E-4AD5-B8A5-28D96D3874AE}">
  <ds:schemaRefs>
    <ds:schemaRef ds:uri="http://schemas.microsoft.com/office/2006/documentManagement/types"/>
    <ds:schemaRef ds:uri="http://purl.org/dc/terms/"/>
    <ds:schemaRef ds:uri="686fa99f-0dfd-40df-80b2-f6c8676f8436"/>
    <ds:schemaRef ds:uri="http://purl.org/dc/elements/1.1/"/>
    <ds:schemaRef ds:uri="http://www.w3.org/XML/1998/namespace"/>
    <ds:schemaRef ds:uri="http://purl.org/dc/dcmitype/"/>
    <ds:schemaRef ds:uri="http://schemas.microsoft.com/office/infopath/2007/PartnerControls"/>
    <ds:schemaRef ds:uri="http://schemas.openxmlformats.org/package/2006/metadata/core-properties"/>
    <ds:schemaRef ds:uri="5c0be1cc-c8b8-4479-83d7-9548889dc0ba"/>
    <ds:schemaRef ds:uri="http://schemas.microsoft.com/office/2006/metadata/properties"/>
  </ds:schemaRefs>
</ds:datastoreItem>
</file>

<file path=customXml/itemProps2.xml><?xml version="1.0" encoding="utf-8"?>
<ds:datastoreItem xmlns:ds="http://schemas.openxmlformats.org/officeDocument/2006/customXml" ds:itemID="{47C7C151-D0F5-4770-98FA-AEA14DF0C599}">
  <ds:schemaRefs>
    <ds:schemaRef ds:uri="5c0be1cc-c8b8-4479-83d7-9548889dc0ba"/>
    <ds:schemaRef ds:uri="686fa99f-0dfd-40df-80b2-f6c8676f843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48778DA-6B6A-4EB8-8B1E-90D20BD953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TotalTime>
  <Words>5276</Words>
  <Application>Microsoft Macintosh PowerPoint</Application>
  <PresentationFormat>Custom</PresentationFormat>
  <Paragraphs>687</Paragraphs>
  <Slides>17</Slides>
  <Notes>16</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17</vt:i4>
      </vt:variant>
    </vt:vector>
  </HeadingPairs>
  <TitlesOfParts>
    <vt:vector size="30" baseType="lpstr">
      <vt:lpstr>Arial</vt:lpstr>
      <vt:lpstr>Arial Narrow</vt:lpstr>
      <vt:lpstr>Avenir LT 35 Light</vt:lpstr>
      <vt:lpstr>Avenir LT 55 Roman</vt:lpstr>
      <vt:lpstr>Avenir LT 65 Medium</vt:lpstr>
      <vt:lpstr>Avenir LT Std 35 Light</vt:lpstr>
      <vt:lpstr>Calibri</vt:lpstr>
      <vt:lpstr>Proxima Nova</vt:lpstr>
      <vt:lpstr>Times New Roman</vt:lpstr>
      <vt:lpstr>Verdana</vt:lpstr>
      <vt:lpstr>Wingdings</vt:lpstr>
      <vt:lpstr>1_QMR_Q2_2016_Landscape v1arr</vt:lpstr>
      <vt:lpstr>2_QMR_Q2_2016_Landscape v1arr</vt:lpstr>
      <vt:lpstr>PowerPoint Presentation</vt:lpstr>
      <vt:lpstr>Quarterly Market Review</vt:lpstr>
      <vt:lpstr>Quarterly Market Summary</vt:lpstr>
      <vt:lpstr>Long-Term Market Summary</vt:lpstr>
      <vt:lpstr>World Stock Market Performance</vt:lpstr>
      <vt:lpstr>World Stock Market Performance</vt:lpstr>
      <vt:lpstr>US Stocks</vt:lpstr>
      <vt:lpstr>International Developed Stocks</vt:lpstr>
      <vt:lpstr>Emerging Markets Stocks</vt:lpstr>
      <vt:lpstr>Country Returns</vt:lpstr>
      <vt:lpstr>Real Estate Investment Trusts (REITs)</vt:lpstr>
      <vt:lpstr>Commodities</vt:lpstr>
      <vt:lpstr>Fixed Income</vt:lpstr>
      <vt:lpstr>Global Fixed Income</vt:lpstr>
      <vt:lpstr>Looking to Stick the Landing?  Shake Off the Volatility.</vt:lpstr>
      <vt:lpstr>Looking to Stick the Landing?  Shake Off the Volatility.</vt:lpstr>
      <vt:lpstr>Disclosures</vt:lpstr>
    </vt:vector>
  </TitlesOfParts>
  <Company>Dimensional Fund Advisors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Quarterly Market Review</dc:title>
  <dc:creator>kim.vanwieren@dimensional.com</dc:creator>
  <cp:lastModifiedBy>Lucas Sperduto</cp:lastModifiedBy>
  <cp:revision>5</cp:revision>
  <cp:lastPrinted>2024-08-06T19:30:27Z</cp:lastPrinted>
  <dcterms:created xsi:type="dcterms:W3CDTF">2016-07-05T22:39:06Z</dcterms:created>
  <dcterms:modified xsi:type="dcterms:W3CDTF">2024-10-07T21:28:18Z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e0091bf-42ae-41c9-b2bd-8f960b8bfdda_Enabled">
    <vt:lpwstr>true</vt:lpwstr>
  </property>
  <property fmtid="{D5CDD505-2E9C-101B-9397-08002B2CF9AE}" pid="3" name="MSIP_Label_9e0091bf-42ae-41c9-b2bd-8f960b8bfdda_SetDate">
    <vt:lpwstr>2021-10-06T13:43:46Z</vt:lpwstr>
  </property>
  <property fmtid="{D5CDD505-2E9C-101B-9397-08002B2CF9AE}" pid="4" name="MSIP_Label_9e0091bf-42ae-41c9-b2bd-8f960b8bfdda_Method">
    <vt:lpwstr>Privileged</vt:lpwstr>
  </property>
  <property fmtid="{D5CDD505-2E9C-101B-9397-08002B2CF9AE}" pid="5" name="MSIP_Label_9e0091bf-42ae-41c9-b2bd-8f960b8bfdda_Name">
    <vt:lpwstr>Limited Access Content - No Label</vt:lpwstr>
  </property>
  <property fmtid="{D5CDD505-2E9C-101B-9397-08002B2CF9AE}" pid="6" name="MSIP_Label_9e0091bf-42ae-41c9-b2bd-8f960b8bfdda_SiteId">
    <vt:lpwstr>50488be8-ac74-4dcd-9bdd-44db35d92d8d</vt:lpwstr>
  </property>
  <property fmtid="{D5CDD505-2E9C-101B-9397-08002B2CF9AE}" pid="7" name="MSIP_Label_9e0091bf-42ae-41c9-b2bd-8f960b8bfdda_ActionId">
    <vt:lpwstr>ff3bc4f2-0626-41c2-8fa5-ea5647c2617f</vt:lpwstr>
  </property>
  <property fmtid="{D5CDD505-2E9C-101B-9397-08002B2CF9AE}" pid="8" name="MSIP_Label_9e0091bf-42ae-41c9-b2bd-8f960b8bfdda_ContentBits">
    <vt:lpwstr>0</vt:lpwstr>
  </property>
  <property fmtid="{D5CDD505-2E9C-101B-9397-08002B2CF9AE}" pid="9" name="ContentTypeId">
    <vt:lpwstr>0x010100982E99976109CA4197459330AA2E83EB</vt:lpwstr>
  </property>
  <property fmtid="{D5CDD505-2E9C-101B-9397-08002B2CF9AE}" pid="10" name="MediaServiceImageTags">
    <vt:lpwstr/>
  </property>
</Properties>
</file>